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wmf" ContentType="image/x-wmf"/>
  <Override PartName="/ppt/media/image3.tif" ContentType="image/tiff"/>
  <Override PartName="/ppt/media/image4.png" ContentType="image/png"/>
  <Override PartName="/ppt/media/image5.png" ContentType="image/png"/>
  <Override PartName="/ppt/media/image6.png" ContentType="image/png"/>
  <Override PartName="/ppt/media/image7.tif" ContentType="image/tiff"/>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6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6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65"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166"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7"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64C3E14B-96F9-4A8E-9220-70A82D8FB2C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1108080" y="812880"/>
            <a:ext cx="5343120" cy="4008240"/>
          </a:xfrm>
          <a:prstGeom prst="rect">
            <a:avLst/>
          </a:prstGeom>
          <a:ln w="0">
            <a:noFill/>
          </a:ln>
        </p:spPr>
      </p:sp>
      <p:sp>
        <p:nvSpPr>
          <p:cNvPr id="197"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pPr>
            <a:r>
              <a:rPr b="0" lang="en-US" sz="2000" spc="-1" strike="noStrike">
                <a:latin typeface="Arial"/>
              </a:rPr>
              <a:t>Hello and welcome to an update on our RBE550 project for Autonomous operations for last mile delivery on an urban sidewalk</a:t>
            </a:r>
            <a:endParaRPr b="0" lang="en-US" sz="2000" spc="-1" strike="noStrike">
              <a:latin typeface="Arial"/>
            </a:endParaRPr>
          </a:p>
        </p:txBody>
      </p:sp>
      <p:sp>
        <p:nvSpPr>
          <p:cNvPr id="198" name="PlaceHolder 3"/>
          <p:cNvSpPr>
            <a:spLocks noGrp="1"/>
          </p:cNvSpPr>
          <p:nvPr>
            <p:ph type="sldNum"/>
          </p:nvPr>
        </p:nvSpPr>
        <p:spPr>
          <a:xfrm>
            <a:off x="4278960" y="10157400"/>
            <a:ext cx="3280320" cy="533880"/>
          </a:xfrm>
          <a:prstGeom prst="rect">
            <a:avLst/>
          </a:prstGeom>
          <a:noFill/>
          <a:ln w="0">
            <a:noFill/>
          </a:ln>
        </p:spPr>
        <p:txBody>
          <a:bodyPr lIns="0" rIns="0" tIns="0" bIns="0" anchor="b">
            <a:noAutofit/>
          </a:bodyPr>
          <a:p>
            <a:pPr algn="r">
              <a:lnSpc>
                <a:spcPct val="100000"/>
              </a:lnSpc>
            </a:pPr>
            <a:fld id="{031F59DB-D153-45FA-A96F-F86D329A12FF}" type="slidenum">
              <a:rPr b="0" lang="en-US" sz="1400" spc="-1" strike="noStrike">
                <a:solidFill>
                  <a:srgbClr val="000000"/>
                </a:solidFill>
                <a:latin typeface="Times New Roman"/>
                <a:ea typeface="+mn-ea"/>
              </a:rPr>
              <a:t>6</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1108080" y="812880"/>
            <a:ext cx="5343120" cy="4008240"/>
          </a:xfrm>
          <a:prstGeom prst="rect">
            <a:avLst/>
          </a:prstGeom>
          <a:ln w="0">
            <a:noFill/>
          </a:ln>
        </p:spPr>
      </p:sp>
      <p:sp>
        <p:nvSpPr>
          <p:cNvPr id="20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pPr>
            <a:r>
              <a:rPr b="0" lang="en-US" sz="2000" spc="-1" strike="noStrike">
                <a:latin typeface="Arial"/>
              </a:rPr>
              <a:t>AS noted in the previous proposal, we have proposed to design and simulate autonomous navigation along an urban sidewalk for last mile delivery of items like groceries.  We to follow sidewalk rules, staying on the sidewalk, crossing at crosswalks and not veering into the street..  We are planning for both the common static obstacles one might encounter such as dumpsters, construction cones and cardboard boxes as well as dynamic obstacles such as other delivery bots or people.</a:t>
            </a:r>
            <a:endParaRPr b="0" lang="en-US" sz="2000" spc="-1" strike="noStrike">
              <a:latin typeface="Arial"/>
            </a:endParaRPr>
          </a:p>
        </p:txBody>
      </p:sp>
      <p:sp>
        <p:nvSpPr>
          <p:cNvPr id="201" name="PlaceHolder 3"/>
          <p:cNvSpPr>
            <a:spLocks noGrp="1"/>
          </p:cNvSpPr>
          <p:nvPr>
            <p:ph type="sldNum"/>
          </p:nvPr>
        </p:nvSpPr>
        <p:spPr>
          <a:xfrm>
            <a:off x="4278960" y="10157400"/>
            <a:ext cx="3280320" cy="533880"/>
          </a:xfrm>
          <a:prstGeom prst="rect">
            <a:avLst/>
          </a:prstGeom>
          <a:noFill/>
          <a:ln w="0">
            <a:noFill/>
          </a:ln>
        </p:spPr>
        <p:txBody>
          <a:bodyPr lIns="0" rIns="0" tIns="0" bIns="0" anchor="b">
            <a:noAutofit/>
          </a:bodyPr>
          <a:p>
            <a:pPr algn="r">
              <a:lnSpc>
                <a:spcPct val="100000"/>
              </a:lnSpc>
            </a:pPr>
            <a:fld id="{21C295C5-6295-4774-AA3C-EA48267137BC}" type="slidenum">
              <a:rPr b="0" lang="en-US" sz="1400" spc="-1" strike="noStrike">
                <a:solidFill>
                  <a:srgbClr val="000000"/>
                </a:solidFill>
                <a:latin typeface="Times New Roman"/>
                <a:ea typeface="+mn-ea"/>
              </a:rPr>
              <a:t>6</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43000" y="685800"/>
            <a:ext cx="4571640" cy="3428640"/>
          </a:xfrm>
          <a:prstGeom prst="rect">
            <a:avLst/>
          </a:prstGeom>
          <a:ln w="0">
            <a:noFill/>
          </a:ln>
        </p:spPr>
      </p:sp>
      <p:sp>
        <p:nvSpPr>
          <p:cNvPr id="20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pPr>
            <a:r>
              <a:rPr b="0" lang="en-US" sz="2000" spc="-1" strike="noStrike">
                <a:latin typeface="Arial"/>
              </a:rPr>
              <a:t>We plan to execute the modelling and simulation in ROS and visualize in Gazebo.</a:t>
            </a:r>
            <a:endParaRPr b="0" lang="en-US" sz="2000" spc="-1" strike="noStrike">
              <a:latin typeface="Arial"/>
            </a:endParaRPr>
          </a:p>
        </p:txBody>
      </p:sp>
      <p:sp>
        <p:nvSpPr>
          <p:cNvPr id="204"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pPr>
            <a:fld id="{D7BC924B-C957-4BD2-8FD1-D7D2431BA783}" type="slidenum">
              <a:rPr b="0" lang="en-US" sz="1200" spc="-1" strike="noStrike">
                <a:solidFill>
                  <a:srgbClr val="000000"/>
                </a:solidFill>
                <a:latin typeface="Times New Roman"/>
                <a:ea typeface="+mn-ea"/>
              </a:rPr>
              <a:t>6</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1143000" y="685800"/>
            <a:ext cx="4571640" cy="3428640"/>
          </a:xfrm>
          <a:prstGeom prst="rect">
            <a:avLst/>
          </a:prstGeom>
          <a:ln w="0">
            <a:noFill/>
          </a:ln>
        </p:spPr>
      </p:sp>
      <p:sp>
        <p:nvSpPr>
          <p:cNvPr id="20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pPr>
            <a:r>
              <a:rPr b="0" lang="en-US" sz="2000" spc="-1" strike="noStrike">
                <a:latin typeface="Arial"/>
              </a:rPr>
              <a:t>To learn ROS, we have been utilizing the official ROS wiki, several online resource such as blogs to find modern best-practices, and The Construct’s courses.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To this end, we have been familiarizing ourselves with ROS Nodes, Topics, Services, Actions, and other key aspects of ROS such as internal services. Keith has been familiarizing himself with the ROS Navigation stack as well.</a:t>
            </a:r>
            <a:endParaRPr b="0" lang="en-US" sz="2000" spc="-1" strike="noStrike">
              <a:latin typeface="Arial"/>
            </a:endParaRPr>
          </a:p>
        </p:txBody>
      </p:sp>
      <p:sp>
        <p:nvSpPr>
          <p:cNvPr id="207"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pPr>
            <a:fld id="{2C5DF32E-9C90-43E7-AA77-1710C748CA85}" type="slidenum">
              <a:rPr b="0" lang="en-US" sz="1200" spc="-1" strike="noStrike">
                <a:solidFill>
                  <a:srgbClr val="000000"/>
                </a:solidFill>
                <a:latin typeface="Times New Roman"/>
                <a:ea typeface="+mn-ea"/>
              </a:rPr>
              <a:t>6</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143000" y="685800"/>
            <a:ext cx="4571640" cy="3428640"/>
          </a:xfrm>
          <a:prstGeom prst="rect">
            <a:avLst/>
          </a:prstGeom>
          <a:ln w="0">
            <a:noFill/>
          </a:ln>
        </p:spPr>
      </p:sp>
      <p:sp>
        <p:nvSpPr>
          <p:cNvPr id="20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pPr>
            <a:r>
              <a:rPr b="0" lang="en-US" sz="2000" spc="-1" strike="noStrike">
                <a:latin typeface="Arial"/>
              </a:rPr>
              <a:t>Gazebo is tied to ROS in many ways – as such, we are utilizing much of the same resources to familiarize ourselves with it. We have been learning the basics of and practicing URDF/XARCO modeling so we can design our robot in the coming week. We are also learning about the physics simulation that takes place within Gazebo and are prepared to begin building our world with its provided tooling.</a:t>
            </a:r>
            <a:endParaRPr b="0" lang="en-US" sz="2000" spc="-1" strike="noStrike">
              <a:latin typeface="Arial"/>
            </a:endParaRPr>
          </a:p>
        </p:txBody>
      </p:sp>
      <p:sp>
        <p:nvSpPr>
          <p:cNvPr id="210"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pPr>
            <a:fld id="{851A97DF-0F05-42BE-B926-8B9087197D6E}" type="slidenum">
              <a:rPr b="0" lang="en-US" sz="1200" spc="-1" strike="noStrike">
                <a:solidFill>
                  <a:srgbClr val="000000"/>
                </a:solidFill>
                <a:latin typeface="Times New Roman"/>
                <a:ea typeface="+mn-ea"/>
              </a:rPr>
              <a:t>6</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108080" y="812880"/>
            <a:ext cx="5343120" cy="4008240"/>
          </a:xfrm>
          <a:prstGeom prst="rect">
            <a:avLst/>
          </a:prstGeom>
          <a:ln w="0">
            <a:noFill/>
          </a:ln>
        </p:spPr>
      </p:sp>
      <p:sp>
        <p:nvSpPr>
          <p:cNvPr id="21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a:lnSpc>
                <a:spcPct val="100000"/>
              </a:lnSpc>
              <a:tabLst>
                <a:tab algn="l" pos="0"/>
              </a:tabLst>
            </a:pPr>
            <a:r>
              <a:rPr b="0" lang="en-US" sz="2000" spc="-1" strike="noStrike">
                <a:latin typeface="Arial"/>
              </a:rPr>
              <a:t>We continue to be on our planned schedule.  Because of the newness of the tools to both of us, we have spent the past 3 weeks studying both ROS and Gazebo as well as setting up the programming environment. </a:t>
            </a:r>
            <a:r>
              <a:rPr b="0" lang="en-US" sz="1200" spc="-1" strike="noStrike">
                <a:solidFill>
                  <a:srgbClr val="000000"/>
                </a:solidFill>
                <a:latin typeface="+mn-lt"/>
                <a:ea typeface="+mn-ea"/>
              </a:rPr>
              <a:t>During this time we also explored the use of Docker as a development tool. We began by referencing wikis maintained by the ROS organization to get our initial images configured and followed that with reading several blogs and sources attempting to find a balance of ease of approach with industry best practices.  Keith later posted a detailed document for others outlining this in the discussion forum.</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mn-lt"/>
                <a:ea typeface="+mn-ea"/>
              </a:rPr>
              <a:t>As part of the learning, Keith has also been working hard at learning the internals of the ROS Navigation Stack, URDF/XARCO modeling for Gazebo, and Gazebo world creation.</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13" name="PlaceHolder 3"/>
          <p:cNvSpPr>
            <a:spLocks noGrp="1"/>
          </p:cNvSpPr>
          <p:nvPr>
            <p:ph type="sldNum"/>
          </p:nvPr>
        </p:nvSpPr>
        <p:spPr>
          <a:xfrm>
            <a:off x="4278960" y="10157400"/>
            <a:ext cx="3280320" cy="533880"/>
          </a:xfrm>
          <a:prstGeom prst="rect">
            <a:avLst/>
          </a:prstGeom>
          <a:noFill/>
          <a:ln w="0">
            <a:noFill/>
          </a:ln>
        </p:spPr>
        <p:txBody>
          <a:bodyPr lIns="0" rIns="0" tIns="0" bIns="0" anchor="b">
            <a:noAutofit/>
          </a:bodyPr>
          <a:p>
            <a:pPr algn="r">
              <a:lnSpc>
                <a:spcPct val="100000"/>
              </a:lnSpc>
            </a:pPr>
            <a:fld id="{9F984966-22DC-4CE6-BDAF-FA959F283E18}" type="slidenum">
              <a:rPr b="0" lang="en-US" sz="1400" spc="-1" strike="noStrike">
                <a:solidFill>
                  <a:srgbClr val="000000"/>
                </a:solidFill>
                <a:latin typeface="Times New Roman"/>
                <a:ea typeface="+mn-ea"/>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108080" y="812880"/>
            <a:ext cx="5343120" cy="4008240"/>
          </a:xfrm>
          <a:prstGeom prst="rect">
            <a:avLst/>
          </a:prstGeom>
          <a:ln w="0">
            <a:noFill/>
          </a:ln>
        </p:spPr>
      </p:sp>
      <p:sp>
        <p:nvSpPr>
          <p:cNvPr id="21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a:lnSpc>
                <a:spcPct val="100000"/>
              </a:lnSpc>
              <a:tabLst>
                <a:tab algn="l" pos="0"/>
              </a:tabLst>
            </a:pPr>
            <a:r>
              <a:rPr b="0" lang="en-US" sz="2000" spc="-1" strike="noStrike">
                <a:latin typeface="Arial"/>
              </a:rPr>
              <a:t>In the coming week we’ll be developing the world environment for the simulations as well as the URDF for the robot.  We’ve selected a 4-wheeled non-holonomic Ackerman steering vehicle for the implementation.</a:t>
            </a:r>
            <a:r>
              <a:rPr b="0" lang="en-US" sz="1200" spc="-1" strike="noStrike">
                <a:solidFill>
                  <a:srgbClr val="000000"/>
                </a:solidFill>
                <a:latin typeface="+mn-lt"/>
                <a:ea typeface="+mn-ea"/>
              </a:rPr>
              <a:t> It will utilize a GPS sensor for a pre-determined, global path plan and LIDAR for more specific localized obstacle avoidance during operation. Other sensors (such as a camera) may be included on the robot to match capabilities seen in current delivery robots, but we will likely depend on LIDAR for mapping. We will assume that the odometry measurements in the robot are without noise as we are experimenting with path planning and not sensor fusion or localization techniques.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mn-lt"/>
                <a:ea typeface="+mn-ea"/>
              </a:rPr>
              <a:t>WE look forward to your comments and feedback.</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16" name="PlaceHolder 3"/>
          <p:cNvSpPr>
            <a:spLocks noGrp="1"/>
          </p:cNvSpPr>
          <p:nvPr>
            <p:ph type="sldNum"/>
          </p:nvPr>
        </p:nvSpPr>
        <p:spPr>
          <a:xfrm>
            <a:off x="4278960" y="10157400"/>
            <a:ext cx="3280320" cy="533880"/>
          </a:xfrm>
          <a:prstGeom prst="rect">
            <a:avLst/>
          </a:prstGeom>
          <a:noFill/>
          <a:ln w="0">
            <a:noFill/>
          </a:ln>
        </p:spPr>
        <p:txBody>
          <a:bodyPr lIns="0" rIns="0" tIns="0" bIns="0" anchor="b">
            <a:noAutofit/>
          </a:bodyPr>
          <a:p>
            <a:pPr algn="r">
              <a:lnSpc>
                <a:spcPct val="100000"/>
              </a:lnSpc>
            </a:pPr>
            <a:fld id="{72B3E371-08DE-4347-979D-C20520379A9D}" type="slidenum">
              <a:rPr b="0" lang="en-US" sz="1400" spc="-1" strike="noStrike">
                <a:solidFill>
                  <a:srgbClr val="000000"/>
                </a:solidFill>
                <a:latin typeface="Times New Roman"/>
                <a:ea typeface="+mn-ea"/>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343080"/>
            <a:ext cx="8228880" cy="3707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9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343080"/>
            <a:ext cx="8228880" cy="3707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0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0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0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1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2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2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343080"/>
            <a:ext cx="8228880" cy="3707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3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3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4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4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4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4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4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5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6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6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343080"/>
            <a:ext cx="8228880" cy="3707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hidden="1"/>
          <p:cNvSpPr/>
          <p:nvPr/>
        </p:nvSpPr>
        <p:spPr>
          <a:xfrm>
            <a:off x="457200" y="1234800"/>
            <a:ext cx="8686080" cy="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 name="TextBox 9" hidden="1"/>
          <p:cNvSpPr/>
          <p:nvPr/>
        </p:nvSpPr>
        <p:spPr>
          <a:xfrm>
            <a:off x="5486400" y="6400800"/>
            <a:ext cx="3351960" cy="3643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1800" spc="-1" strike="noStrike">
                <a:solidFill>
                  <a:srgbClr val="ab192d"/>
                </a:solidFill>
                <a:latin typeface="Times New Roman"/>
                <a:ea typeface="DejaVu Sans"/>
              </a:rPr>
              <a:t>Worcester Polytechnic Institute</a:t>
            </a:r>
            <a:endParaRPr b="0" lang="en-US" sz="1800" spc="-1" strike="noStrike">
              <a:latin typeface="Arial"/>
            </a:endParaRPr>
          </a:p>
        </p:txBody>
      </p:sp>
      <p:pic>
        <p:nvPicPr>
          <p:cNvPr id="2" name="Picture 6" descr="greyWatermark-20.png"/>
          <p:cNvPicPr/>
          <p:nvPr/>
        </p:nvPicPr>
        <p:blipFill>
          <a:blip r:embed="rId2"/>
          <a:stretch/>
        </p:blipFill>
        <p:spPr>
          <a:xfrm>
            <a:off x="5185440" y="2981880"/>
            <a:ext cx="3957840" cy="3875400"/>
          </a:xfrm>
          <a:prstGeom prst="rect">
            <a:avLst/>
          </a:prstGeom>
          <a:ln w="0">
            <a:noFill/>
          </a:ln>
        </p:spPr>
      </p:pic>
      <p:pic>
        <p:nvPicPr>
          <p:cNvPr id="3" name="Picture 3" descr=""/>
          <p:cNvPicPr/>
          <p:nvPr/>
        </p:nvPicPr>
        <p:blipFill>
          <a:blip r:embed="rId3"/>
          <a:stretch/>
        </p:blipFill>
        <p:spPr>
          <a:xfrm>
            <a:off x="533520" y="990720"/>
            <a:ext cx="2742480" cy="888480"/>
          </a:xfrm>
          <a:prstGeom prst="rect">
            <a:avLst/>
          </a:prstGeom>
          <a:ln w="0">
            <a:noFill/>
          </a:ln>
        </p:spPr>
      </p:pic>
      <p:sp>
        <p:nvSpPr>
          <p:cNvPr id="4"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a:t>
            </a:r>
            <a:r>
              <a:rPr b="0" lang="en-US" sz="4400" spc="-1" strike="noStrike">
                <a:solidFill>
                  <a:srgbClr val="000000"/>
                </a:solidFill>
                <a:latin typeface="Arial"/>
              </a:rPr>
              <a:t>text format</a:t>
            </a:r>
            <a:endParaRPr b="0" lang="en-US" sz="44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Rectangle 8"/>
          <p:cNvSpPr/>
          <p:nvPr/>
        </p:nvSpPr>
        <p:spPr>
          <a:xfrm>
            <a:off x="457200" y="1234800"/>
            <a:ext cx="8686080" cy="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3" name="TextBox 9"/>
          <p:cNvSpPr/>
          <p:nvPr/>
        </p:nvSpPr>
        <p:spPr>
          <a:xfrm>
            <a:off x="5486400" y="6400800"/>
            <a:ext cx="3351960" cy="3643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1800" spc="-1" strike="noStrike">
                <a:solidFill>
                  <a:srgbClr val="ab192d"/>
                </a:solidFill>
                <a:latin typeface="Times New Roman"/>
                <a:ea typeface="DejaVu Sans"/>
              </a:rPr>
              <a:t>Worcester Polytechnic Institute</a:t>
            </a:r>
            <a:endParaRPr b="0" lang="en-US" sz="1800" spc="-1" strike="noStrike">
              <a:latin typeface="Arial"/>
            </a:endParaRPr>
          </a:p>
        </p:txBody>
      </p:sp>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8"/>
          <p:cNvSpPr/>
          <p:nvPr/>
        </p:nvSpPr>
        <p:spPr>
          <a:xfrm>
            <a:off x="457200" y="1234800"/>
            <a:ext cx="8686080" cy="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3" name="TextBox 9"/>
          <p:cNvSpPr/>
          <p:nvPr/>
        </p:nvSpPr>
        <p:spPr>
          <a:xfrm>
            <a:off x="5486400" y="6400800"/>
            <a:ext cx="3351960" cy="3643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1800" spc="-1" strike="noStrike">
                <a:solidFill>
                  <a:srgbClr val="ab192d"/>
                </a:solidFill>
                <a:latin typeface="Times New Roman"/>
                <a:ea typeface="DejaVu Sans"/>
              </a:rPr>
              <a:t>Worcester Polytechnic Institute</a:t>
            </a:r>
            <a:endParaRPr b="0" lang="en-US" sz="1800" spc="-1" strike="noStrike">
              <a:latin typeface="Arial"/>
            </a:endParaRPr>
          </a:p>
        </p:txBody>
      </p:sp>
      <p:sp>
        <p:nvSpPr>
          <p:cNvPr id="84"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5" name="PlaceHolder 2"/>
          <p:cNvSpPr>
            <a:spLocks noGrp="1"/>
          </p:cNvSpPr>
          <p:nvPr>
            <p:ph type="body"/>
          </p:nvPr>
        </p:nvSpPr>
        <p:spPr>
          <a:xfrm>
            <a:off x="457200" y="1523880"/>
            <a:ext cx="8228880" cy="464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Rectangle 8"/>
          <p:cNvSpPr/>
          <p:nvPr/>
        </p:nvSpPr>
        <p:spPr>
          <a:xfrm>
            <a:off x="457200" y="1234800"/>
            <a:ext cx="8686080" cy="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23" name="TextBox 9"/>
          <p:cNvSpPr/>
          <p:nvPr/>
        </p:nvSpPr>
        <p:spPr>
          <a:xfrm>
            <a:off x="5486400" y="6400800"/>
            <a:ext cx="3351960" cy="3643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1800" spc="-1" strike="noStrike">
                <a:solidFill>
                  <a:srgbClr val="ab192d"/>
                </a:solidFill>
                <a:latin typeface="Times New Roman"/>
                <a:ea typeface="DejaVu Sans"/>
              </a:rPr>
              <a:t>Worcester Polytechnic Institute</a:t>
            </a:r>
            <a:endParaRPr b="0" lang="en-US" sz="1800" spc="-1" strike="noStrike">
              <a:latin typeface="Arial"/>
            </a:endParaRPr>
          </a:p>
        </p:txBody>
      </p:sp>
      <p:sp>
        <p:nvSpPr>
          <p:cNvPr id="124"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a:t>
            </a:r>
            <a:r>
              <a:rPr b="0" lang="en-US" sz="2800" spc="-1" strike="noStrike">
                <a:solidFill>
                  <a:srgbClr val="000000"/>
                </a:solidFill>
                <a:latin typeface="Arial"/>
              </a:rPr>
              <a:t>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tif"/><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1.xml"/><Relationship Id="rId3"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286000"/>
            <a:ext cx="6857280" cy="1523160"/>
          </a:xfrm>
          <a:prstGeom prst="rect">
            <a:avLst/>
          </a:prstGeom>
          <a:noFill/>
          <a:ln w="0">
            <a:noFill/>
          </a:ln>
        </p:spPr>
        <p:txBody>
          <a:bodyPr lIns="0" rIns="0" tIns="0" bIns="0" anchor="b">
            <a:noAutofit/>
          </a:bodyPr>
          <a:p>
            <a:pPr>
              <a:lnSpc>
                <a:spcPct val="100000"/>
              </a:lnSpc>
            </a:pPr>
            <a:r>
              <a:rPr b="1" lang="en-US" sz="2400" spc="-1" strike="noStrike">
                <a:solidFill>
                  <a:srgbClr val="262626"/>
                </a:solidFill>
                <a:latin typeface="Verdana"/>
                <a:ea typeface="Verdana"/>
              </a:rPr>
              <a:t>Autonomous Operation for Last-Mile Delivery on Urban Sidewalk</a:t>
            </a:r>
            <a:endParaRPr b="0" lang="en-US" sz="2400" spc="-1" strike="noStrike">
              <a:solidFill>
                <a:srgbClr val="000000"/>
              </a:solidFill>
              <a:latin typeface="Arial"/>
            </a:endParaRPr>
          </a:p>
        </p:txBody>
      </p:sp>
      <p:sp>
        <p:nvSpPr>
          <p:cNvPr id="169" name="PlaceHolder 2"/>
          <p:cNvSpPr>
            <a:spLocks noGrp="1"/>
          </p:cNvSpPr>
          <p:nvPr>
            <p:ph type="subTitle"/>
          </p:nvPr>
        </p:nvSpPr>
        <p:spPr>
          <a:xfrm>
            <a:off x="457200" y="4041720"/>
            <a:ext cx="6857280" cy="990000"/>
          </a:xfrm>
          <a:prstGeom prst="rect">
            <a:avLst/>
          </a:prstGeom>
          <a:noFill/>
          <a:ln w="0">
            <a:noFill/>
          </a:ln>
        </p:spPr>
        <p:txBody>
          <a:bodyPr lIns="0" rIns="0" tIns="0" bIns="0" anchor="t">
            <a:normAutofit/>
          </a:bodyPr>
          <a:p>
            <a:pPr marL="228600" indent="-228600">
              <a:lnSpc>
                <a:spcPct val="95000"/>
              </a:lnSpc>
              <a:spcBef>
                <a:spcPts val="1199"/>
              </a:spcBef>
              <a:buClr>
                <a:srgbClr val="6d6d6d"/>
              </a:buClr>
              <a:buFont typeface="Arial"/>
              <a:buChar char="•"/>
              <a:tabLst>
                <a:tab algn="l" pos="0"/>
              </a:tabLst>
            </a:pPr>
            <a:r>
              <a:rPr b="0" lang="en-US" sz="2800" spc="-1" strike="noStrike">
                <a:solidFill>
                  <a:srgbClr val="6d6d6d"/>
                </a:solidFill>
                <a:latin typeface="Verdana"/>
                <a:ea typeface="Verdana"/>
              </a:rPr>
              <a:t>RBE550-Project Update</a:t>
            </a:r>
            <a:endParaRPr b="0" lang="en-US" sz="2800" spc="-1" strike="noStrike">
              <a:latin typeface="Arial"/>
            </a:endParaRPr>
          </a:p>
          <a:p>
            <a:pPr marL="228600" indent="-228600">
              <a:lnSpc>
                <a:spcPct val="95000"/>
              </a:lnSpc>
              <a:spcBef>
                <a:spcPts val="1199"/>
              </a:spcBef>
              <a:buClr>
                <a:srgbClr val="6d6d6d"/>
              </a:buClr>
              <a:buFont typeface="Arial"/>
              <a:buChar char="•"/>
              <a:tabLst>
                <a:tab algn="l" pos="0"/>
              </a:tabLst>
            </a:pPr>
            <a:r>
              <a:rPr b="0" lang="en-US" sz="2800" spc="-1" strike="noStrike">
                <a:solidFill>
                  <a:srgbClr val="6d6d6d"/>
                </a:solidFill>
                <a:latin typeface="Verdana"/>
                <a:ea typeface="Verdana"/>
              </a:rPr>
              <a:t>Keith Chester/Bob DeMont</a:t>
            </a:r>
            <a:endParaRPr b="0" lang="en-US" sz="2800" spc="-1" strike="noStrike">
              <a:latin typeface="Arial"/>
            </a:endParaRPr>
          </a:p>
        </p:txBody>
      </p:sp>
      <p:sp>
        <p:nvSpPr>
          <p:cNvPr id="170" name="PlaceHolder 3"/>
          <p:cNvSpPr>
            <a:spLocks noGrp="1"/>
          </p:cNvSpPr>
          <p:nvPr>
            <p:ph type="sldNum"/>
          </p:nvPr>
        </p:nvSpPr>
        <p:spPr>
          <a:xfrm>
            <a:off x="0" y="6387840"/>
            <a:ext cx="534600" cy="364320"/>
          </a:xfrm>
          <a:prstGeom prst="rect">
            <a:avLst/>
          </a:prstGeom>
          <a:noFill/>
          <a:ln w="0">
            <a:noFill/>
          </a:ln>
        </p:spPr>
        <p:txBody>
          <a:bodyPr lIns="90000" rIns="90000" tIns="45000" bIns="45000" anchor="ctr">
            <a:noAutofit/>
          </a:bodyPr>
          <a:p>
            <a:pPr>
              <a:lnSpc>
                <a:spcPct val="100000"/>
              </a:lnSpc>
            </a:pPr>
            <a:fld id="{D53455D8-2129-49BF-B469-708DA9306DBC}" type="slidenum">
              <a:rPr b="0" lang="en-US" sz="1200" spc="-1" strike="noStrike">
                <a:solidFill>
                  <a:srgbClr val="262626"/>
                </a:solidFill>
                <a:latin typeface="Verdana"/>
                <a:ea typeface="DejaVu Sans"/>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343080"/>
            <a:ext cx="8228880" cy="799560"/>
          </a:xfrm>
          <a:prstGeom prst="rect">
            <a:avLst/>
          </a:prstGeom>
          <a:noFill/>
          <a:ln w="0">
            <a:noFill/>
          </a:ln>
        </p:spPr>
        <p:txBody>
          <a:bodyPr lIns="90000" rIns="90000" tIns="45000" bIns="45000" anchor="b">
            <a:noAutofit/>
          </a:bodyPr>
          <a:p>
            <a:pPr>
              <a:lnSpc>
                <a:spcPct val="100000"/>
              </a:lnSpc>
            </a:pPr>
            <a:r>
              <a:rPr b="1" lang="en-US" sz="3200" spc="-1" strike="noStrike">
                <a:solidFill>
                  <a:srgbClr val="262626"/>
                </a:solidFill>
                <a:latin typeface="Verdana"/>
                <a:ea typeface="Verdana"/>
              </a:rPr>
              <a:t>Goals</a:t>
            </a:r>
            <a:endParaRPr b="0" lang="en-US" sz="3200" spc="-1" strike="noStrike">
              <a:solidFill>
                <a:srgbClr val="000000"/>
              </a:solidFill>
              <a:latin typeface="Arial"/>
            </a:endParaRPr>
          </a:p>
        </p:txBody>
      </p:sp>
      <p:sp>
        <p:nvSpPr>
          <p:cNvPr id="172" name="PlaceHolder 2"/>
          <p:cNvSpPr>
            <a:spLocks noGrp="1"/>
          </p:cNvSpPr>
          <p:nvPr>
            <p:ph/>
          </p:nvPr>
        </p:nvSpPr>
        <p:spPr>
          <a:xfrm>
            <a:off x="457200" y="1523880"/>
            <a:ext cx="8228880" cy="4647600"/>
          </a:xfrm>
          <a:prstGeom prst="rect">
            <a:avLst/>
          </a:prstGeom>
          <a:noFill/>
          <a:ln w="0">
            <a:noFill/>
          </a:ln>
        </p:spPr>
        <p:txBody>
          <a:bodyPr lIns="90000" rIns="90000" tIns="45000" bIns="45000" anchor="t">
            <a:noAutofit/>
          </a:bodyPr>
          <a:p>
            <a:pPr marL="274320" indent="-274320">
              <a:lnSpc>
                <a:spcPct val="95000"/>
              </a:lnSpc>
              <a:spcBef>
                <a:spcPts val="1199"/>
              </a:spcBef>
              <a:buClr>
                <a:srgbClr val="ab192d"/>
              </a:buClr>
              <a:buFont typeface="Arial"/>
              <a:buChar char="•"/>
            </a:pPr>
            <a:r>
              <a:rPr b="0" lang="en-US" sz="2400" spc="-1" strike="noStrike">
                <a:solidFill>
                  <a:srgbClr val="000000"/>
                </a:solidFill>
                <a:latin typeface="Verdana"/>
                <a:ea typeface="Verdana"/>
              </a:rPr>
              <a:t>Planning and execution algorithms </a:t>
            </a:r>
            <a:endParaRPr b="0" lang="en-US" sz="2400" spc="-1" strike="noStrike">
              <a:solidFill>
                <a:srgbClr val="000000"/>
              </a:solidFill>
              <a:latin typeface="Arial"/>
            </a:endParaRPr>
          </a:p>
          <a:p>
            <a:pPr lvl="1" marL="594360" indent="-274320">
              <a:lnSpc>
                <a:spcPct val="95000"/>
              </a:lnSpc>
              <a:spcBef>
                <a:spcPts val="601"/>
              </a:spcBef>
              <a:buClr>
                <a:srgbClr val="ab192d"/>
              </a:buClr>
              <a:buFont typeface="Verdana"/>
              <a:buChar char="─"/>
            </a:pPr>
            <a:r>
              <a:rPr b="0" lang="en-US" sz="2000" spc="-1" strike="noStrike">
                <a:solidFill>
                  <a:srgbClr val="000000"/>
                </a:solidFill>
                <a:latin typeface="Verdana"/>
                <a:ea typeface="Verdana"/>
              </a:rPr>
              <a:t>Autonomous navigation</a:t>
            </a:r>
            <a:endParaRPr b="0" lang="en-US" sz="2000" spc="-1" strike="noStrike">
              <a:solidFill>
                <a:srgbClr val="000000"/>
              </a:solidFill>
              <a:latin typeface="Arial"/>
            </a:endParaRPr>
          </a:p>
          <a:p>
            <a:pPr lvl="1" marL="594360" indent="-274320">
              <a:lnSpc>
                <a:spcPct val="95000"/>
              </a:lnSpc>
              <a:spcBef>
                <a:spcPts val="601"/>
              </a:spcBef>
              <a:buClr>
                <a:srgbClr val="ab192d"/>
              </a:buClr>
              <a:buFont typeface="Verdana"/>
              <a:buChar char="─"/>
            </a:pPr>
            <a:r>
              <a:rPr b="0" lang="en-US" sz="2000" spc="-1" strike="noStrike">
                <a:solidFill>
                  <a:srgbClr val="000000"/>
                </a:solidFill>
                <a:latin typeface="Verdana"/>
                <a:ea typeface="Verdana"/>
              </a:rPr>
              <a:t>Obstacle avoidance</a:t>
            </a:r>
            <a:endParaRPr b="0" lang="en-US" sz="2000" spc="-1" strike="noStrike">
              <a:solidFill>
                <a:srgbClr val="000000"/>
              </a:solidFill>
              <a:latin typeface="Arial"/>
            </a:endParaRPr>
          </a:p>
          <a:p>
            <a:pPr lvl="2" marL="868680" indent="-228600">
              <a:lnSpc>
                <a:spcPct val="95000"/>
              </a:lnSpc>
              <a:spcBef>
                <a:spcPts val="601"/>
              </a:spcBef>
              <a:buClr>
                <a:srgbClr val="ab192d"/>
              </a:buClr>
              <a:buFont typeface="Wingdings" charset="2"/>
              <a:buChar char=""/>
            </a:pPr>
            <a:r>
              <a:rPr b="0" lang="en-US" sz="1800" spc="-1" strike="noStrike">
                <a:solidFill>
                  <a:srgbClr val="000000"/>
                </a:solidFill>
                <a:latin typeface="Verdana"/>
                <a:ea typeface="Verdana"/>
              </a:rPr>
              <a:t>Static obstacles (boxes, trashcans)</a:t>
            </a:r>
            <a:endParaRPr b="0" lang="en-US" sz="1800" spc="-1" strike="noStrike">
              <a:solidFill>
                <a:srgbClr val="000000"/>
              </a:solidFill>
              <a:latin typeface="Arial"/>
            </a:endParaRPr>
          </a:p>
          <a:p>
            <a:pPr lvl="2" marL="868680" indent="-228600">
              <a:lnSpc>
                <a:spcPct val="95000"/>
              </a:lnSpc>
              <a:spcBef>
                <a:spcPts val="601"/>
              </a:spcBef>
              <a:buClr>
                <a:srgbClr val="ab192d"/>
              </a:buClr>
              <a:buFont typeface="Wingdings" charset="2"/>
              <a:buChar char=""/>
            </a:pPr>
            <a:r>
              <a:rPr b="0" lang="en-US" sz="1800" spc="-1" strike="noStrike">
                <a:solidFill>
                  <a:srgbClr val="000000"/>
                </a:solidFill>
                <a:latin typeface="Verdana"/>
                <a:ea typeface="Verdana"/>
              </a:rPr>
              <a:t>Dynamic obstacles (people bikes)</a:t>
            </a:r>
            <a:endParaRPr b="0" lang="en-US" sz="1800" spc="-1" strike="noStrike">
              <a:solidFill>
                <a:srgbClr val="000000"/>
              </a:solidFill>
              <a:latin typeface="Arial"/>
            </a:endParaRPr>
          </a:p>
          <a:p>
            <a:pPr lvl="1" marL="594360" indent="-274320">
              <a:lnSpc>
                <a:spcPct val="95000"/>
              </a:lnSpc>
              <a:spcBef>
                <a:spcPts val="601"/>
              </a:spcBef>
              <a:buClr>
                <a:srgbClr val="ab192d"/>
              </a:buClr>
              <a:buFont typeface="Verdana"/>
              <a:buChar char="─"/>
            </a:pPr>
            <a:r>
              <a:rPr b="0" lang="en-US" sz="2000" spc="-1" strike="noStrike">
                <a:solidFill>
                  <a:srgbClr val="000000"/>
                </a:solidFill>
                <a:latin typeface="Verdana"/>
                <a:ea typeface="Verdana"/>
              </a:rPr>
              <a:t>Sidewalk rules</a:t>
            </a:r>
            <a:endParaRPr b="0" lang="en-US" sz="2000" spc="-1" strike="noStrike">
              <a:solidFill>
                <a:srgbClr val="000000"/>
              </a:solidFill>
              <a:latin typeface="Arial"/>
            </a:endParaRPr>
          </a:p>
          <a:p>
            <a:pPr lvl="2" marL="868680" indent="-228600">
              <a:lnSpc>
                <a:spcPct val="95000"/>
              </a:lnSpc>
              <a:spcBef>
                <a:spcPts val="601"/>
              </a:spcBef>
              <a:buClr>
                <a:srgbClr val="ab192d"/>
              </a:buClr>
              <a:buFont typeface="Wingdings" charset="2"/>
              <a:buChar char=""/>
            </a:pPr>
            <a:r>
              <a:rPr b="0" lang="en-US" sz="1800" spc="-1" strike="noStrike">
                <a:solidFill>
                  <a:srgbClr val="000000"/>
                </a:solidFill>
                <a:latin typeface="Verdana"/>
                <a:ea typeface="Verdana"/>
              </a:rPr>
              <a:t>Staying on sidewalk</a:t>
            </a:r>
            <a:endParaRPr b="0" lang="en-US" sz="1800" spc="-1" strike="noStrike">
              <a:solidFill>
                <a:srgbClr val="000000"/>
              </a:solidFill>
              <a:latin typeface="Arial"/>
            </a:endParaRPr>
          </a:p>
          <a:p>
            <a:pPr lvl="2" marL="868680" indent="-228600">
              <a:lnSpc>
                <a:spcPct val="95000"/>
              </a:lnSpc>
              <a:spcBef>
                <a:spcPts val="601"/>
              </a:spcBef>
              <a:buClr>
                <a:srgbClr val="ab192d"/>
              </a:buClr>
              <a:buFont typeface="Wingdings" charset="2"/>
              <a:buChar char=""/>
            </a:pPr>
            <a:r>
              <a:rPr b="0" lang="en-US" sz="1800" spc="-1" strike="noStrike">
                <a:solidFill>
                  <a:srgbClr val="000000"/>
                </a:solidFill>
                <a:latin typeface="Verdana"/>
                <a:ea typeface="Verdana"/>
              </a:rPr>
              <a:t>Crossing at crosswalk at green light</a:t>
            </a:r>
            <a:endParaRPr b="0" lang="en-US" sz="1800" spc="-1" strike="noStrike">
              <a:solidFill>
                <a:srgbClr val="000000"/>
              </a:solidFill>
              <a:latin typeface="Arial"/>
            </a:endParaRPr>
          </a:p>
          <a:p>
            <a:pPr lvl="1" marL="594360" indent="-274320">
              <a:lnSpc>
                <a:spcPct val="95000"/>
              </a:lnSpc>
              <a:spcBef>
                <a:spcPts val="601"/>
              </a:spcBef>
              <a:buClr>
                <a:srgbClr val="ab192d"/>
              </a:buClr>
              <a:buFont typeface="Verdana"/>
              <a:buChar char="─"/>
            </a:pPr>
            <a:r>
              <a:rPr b="0" lang="en-US" sz="2000" spc="-1" strike="noStrike">
                <a:solidFill>
                  <a:srgbClr val="000000"/>
                </a:solidFill>
                <a:latin typeface="Verdana"/>
                <a:ea typeface="Verdana"/>
              </a:rPr>
              <a:t>Simulation visualization in Gazebo</a:t>
            </a:r>
            <a:endParaRPr b="0" lang="en-US" sz="2000" spc="-1" strike="noStrike">
              <a:solidFill>
                <a:srgbClr val="000000"/>
              </a:solidFill>
              <a:latin typeface="Arial"/>
            </a:endParaRPr>
          </a:p>
        </p:txBody>
      </p:sp>
      <p:sp>
        <p:nvSpPr>
          <p:cNvPr id="173" name="PlaceHolder 3"/>
          <p:cNvSpPr>
            <a:spLocks noGrp="1"/>
          </p:cNvSpPr>
          <p:nvPr>
            <p:ph type="ftr"/>
          </p:nvPr>
        </p:nvSpPr>
        <p:spPr>
          <a:xfrm>
            <a:off x="457200" y="6400800"/>
            <a:ext cx="5104800" cy="304200"/>
          </a:xfrm>
          <a:prstGeom prst="rect">
            <a:avLst/>
          </a:prstGeom>
          <a:noFill/>
          <a:ln w="0">
            <a:noFill/>
          </a:ln>
        </p:spPr>
        <p:txBody>
          <a:bodyPr lIns="90000" rIns="90000" tIns="45000" bIns="45000" anchor="t">
            <a:noAutofit/>
          </a:bodyPr>
          <a:p>
            <a:pPr>
              <a:lnSpc>
                <a:spcPct val="100000"/>
              </a:lnSpc>
            </a:pPr>
            <a:r>
              <a:rPr b="0" lang="en-US" sz="1600" spc="-1" strike="noStrike">
                <a:solidFill>
                  <a:srgbClr val="6d6d6d"/>
                </a:solidFill>
                <a:latin typeface="Verdana"/>
                <a:ea typeface="DejaVu Sans"/>
              </a:rPr>
              <a:t>RBE550-Chester/DeMont</a:t>
            </a:r>
            <a:endParaRPr b="0" lang="en-US" sz="1600" spc="-1" strike="noStrike">
              <a:latin typeface="Times New Roman"/>
            </a:endParaRPr>
          </a:p>
          <a:p>
            <a:pPr>
              <a:lnSpc>
                <a:spcPct val="100000"/>
              </a:lnSpc>
            </a:pPr>
            <a:endParaRPr b="0" lang="en-US" sz="1600" spc="-1" strike="noStrike">
              <a:latin typeface="Times New Roman"/>
            </a:endParaRPr>
          </a:p>
        </p:txBody>
      </p:sp>
      <p:sp>
        <p:nvSpPr>
          <p:cNvPr id="174" name="PlaceHolder 4"/>
          <p:cNvSpPr>
            <a:spLocks noGrp="1"/>
          </p:cNvSpPr>
          <p:nvPr>
            <p:ph type="sldNum"/>
          </p:nvPr>
        </p:nvSpPr>
        <p:spPr>
          <a:xfrm>
            <a:off x="0" y="6387840"/>
            <a:ext cx="456480" cy="393480"/>
          </a:xfrm>
          <a:prstGeom prst="rect">
            <a:avLst/>
          </a:prstGeom>
          <a:noFill/>
          <a:ln w="0">
            <a:noFill/>
          </a:ln>
        </p:spPr>
        <p:txBody>
          <a:bodyPr lIns="90000" rIns="90000" tIns="45000" bIns="45000" anchor="ctr">
            <a:noAutofit/>
          </a:bodyPr>
          <a:p>
            <a:pPr>
              <a:lnSpc>
                <a:spcPct val="100000"/>
              </a:lnSpc>
            </a:pPr>
            <a:fld id="{20A0B628-0ADF-4377-8A09-36AA15FF79DA}" type="slidenum">
              <a:rPr b="0" lang="en-US" sz="1200" spc="-1" strike="noStrike">
                <a:solidFill>
                  <a:srgbClr val="262626"/>
                </a:solidFill>
                <a:latin typeface="Verdana"/>
                <a:ea typeface="DejaVu Sans"/>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343080"/>
            <a:ext cx="8228880" cy="799560"/>
          </a:xfrm>
          <a:prstGeom prst="rect">
            <a:avLst/>
          </a:prstGeom>
          <a:noFill/>
          <a:ln w="0">
            <a:noFill/>
          </a:ln>
        </p:spPr>
        <p:txBody>
          <a:bodyPr lIns="90000" rIns="90000" tIns="45000" bIns="45000" anchor="b">
            <a:noAutofit/>
          </a:bodyPr>
          <a:p>
            <a:pPr>
              <a:lnSpc>
                <a:spcPct val="100000"/>
              </a:lnSpc>
            </a:pPr>
            <a:r>
              <a:rPr b="1" lang="en-US" sz="3200" spc="-1" strike="noStrike">
                <a:solidFill>
                  <a:srgbClr val="262626"/>
                </a:solidFill>
                <a:latin typeface="Verdana"/>
                <a:ea typeface="Verdana"/>
              </a:rPr>
              <a:t>Tools</a:t>
            </a:r>
            <a:endParaRPr b="0" lang="en-US" sz="3200" spc="-1" strike="noStrike">
              <a:solidFill>
                <a:srgbClr val="000000"/>
              </a:solidFill>
              <a:latin typeface="Arial"/>
            </a:endParaRPr>
          </a:p>
        </p:txBody>
      </p:sp>
      <p:sp>
        <p:nvSpPr>
          <p:cNvPr id="176" name="PlaceHolder 2"/>
          <p:cNvSpPr>
            <a:spLocks noGrp="1"/>
          </p:cNvSpPr>
          <p:nvPr>
            <p:ph/>
          </p:nvPr>
        </p:nvSpPr>
        <p:spPr>
          <a:xfrm>
            <a:off x="457200" y="1523880"/>
            <a:ext cx="8228880" cy="2437560"/>
          </a:xfrm>
          <a:prstGeom prst="rect">
            <a:avLst/>
          </a:prstGeom>
          <a:noFill/>
          <a:ln w="0">
            <a:noFill/>
          </a:ln>
        </p:spPr>
        <p:txBody>
          <a:bodyPr lIns="90000" rIns="90000" tIns="45000" bIns="45000" anchor="t">
            <a:noAutofit/>
          </a:bodyPr>
          <a:p>
            <a:pPr marL="274320" indent="-274320">
              <a:lnSpc>
                <a:spcPct val="95000"/>
              </a:lnSpc>
              <a:spcBef>
                <a:spcPts val="1199"/>
              </a:spcBef>
              <a:buClr>
                <a:srgbClr val="ab192d"/>
              </a:buClr>
              <a:buFont typeface="Arial"/>
              <a:buChar char="•"/>
            </a:pPr>
            <a:r>
              <a:rPr b="0" lang="en-US" sz="2400" spc="-1" strike="noStrike">
                <a:solidFill>
                  <a:srgbClr val="000000"/>
                </a:solidFill>
                <a:latin typeface="Verdana"/>
                <a:ea typeface="Verdana"/>
              </a:rPr>
              <a:t>ROS</a:t>
            </a:r>
            <a:endParaRPr b="0" lang="en-US" sz="2400" spc="-1" strike="noStrike">
              <a:solidFill>
                <a:srgbClr val="000000"/>
              </a:solidFill>
              <a:latin typeface="Arial"/>
            </a:endParaRPr>
          </a:p>
          <a:p>
            <a:pPr marL="274320" indent="-274320">
              <a:lnSpc>
                <a:spcPct val="95000"/>
              </a:lnSpc>
              <a:spcBef>
                <a:spcPts val="1199"/>
              </a:spcBef>
              <a:buClr>
                <a:srgbClr val="ab192d"/>
              </a:buClr>
              <a:buFont typeface="Arial"/>
              <a:buChar char="•"/>
            </a:pPr>
            <a:r>
              <a:rPr b="0" lang="en-US" sz="2400" spc="-1" strike="noStrike">
                <a:solidFill>
                  <a:srgbClr val="000000"/>
                </a:solidFill>
                <a:latin typeface="Verdana"/>
                <a:ea typeface="Verdana"/>
              </a:rPr>
              <a:t>Gazebo</a:t>
            </a:r>
            <a:endParaRPr b="0" lang="en-US" sz="2400" spc="-1" strike="noStrike">
              <a:solidFill>
                <a:srgbClr val="000000"/>
              </a:solidFill>
              <a:latin typeface="Arial"/>
            </a:endParaRPr>
          </a:p>
        </p:txBody>
      </p:sp>
      <p:sp>
        <p:nvSpPr>
          <p:cNvPr id="177" name="PlaceHolder 3"/>
          <p:cNvSpPr>
            <a:spLocks noGrp="1"/>
          </p:cNvSpPr>
          <p:nvPr>
            <p:ph type="ftr"/>
          </p:nvPr>
        </p:nvSpPr>
        <p:spPr>
          <a:xfrm>
            <a:off x="457200" y="6400800"/>
            <a:ext cx="5104800" cy="304200"/>
          </a:xfrm>
          <a:prstGeom prst="rect">
            <a:avLst/>
          </a:prstGeom>
          <a:noFill/>
          <a:ln w="0">
            <a:noFill/>
          </a:ln>
        </p:spPr>
        <p:txBody>
          <a:bodyPr lIns="90000" rIns="90000" tIns="45000" bIns="45000" anchor="t">
            <a:noAutofit/>
          </a:bodyPr>
          <a:p>
            <a:pPr>
              <a:lnSpc>
                <a:spcPct val="100000"/>
              </a:lnSpc>
            </a:pPr>
            <a:r>
              <a:rPr b="0" lang="en-US" sz="1600" spc="-1" strike="noStrike">
                <a:solidFill>
                  <a:srgbClr val="6d6d6d"/>
                </a:solidFill>
                <a:latin typeface="Verdana"/>
                <a:ea typeface="DejaVu Sans"/>
              </a:rPr>
              <a:t>RBE550-Chester/DeMont</a:t>
            </a:r>
            <a:endParaRPr b="0" lang="en-US" sz="1600" spc="-1" strike="noStrike">
              <a:latin typeface="Times New Roman"/>
            </a:endParaRPr>
          </a:p>
          <a:p>
            <a:pPr>
              <a:lnSpc>
                <a:spcPct val="100000"/>
              </a:lnSpc>
            </a:pPr>
            <a:endParaRPr b="0" lang="en-US" sz="1600" spc="-1" strike="noStrike">
              <a:latin typeface="Times New Roman"/>
            </a:endParaRPr>
          </a:p>
        </p:txBody>
      </p:sp>
      <p:sp>
        <p:nvSpPr>
          <p:cNvPr id="178" name="PlaceHolder 4"/>
          <p:cNvSpPr>
            <a:spLocks noGrp="1"/>
          </p:cNvSpPr>
          <p:nvPr>
            <p:ph type="sldNum"/>
          </p:nvPr>
        </p:nvSpPr>
        <p:spPr>
          <a:xfrm>
            <a:off x="0" y="6387840"/>
            <a:ext cx="456480" cy="393480"/>
          </a:xfrm>
          <a:prstGeom prst="rect">
            <a:avLst/>
          </a:prstGeom>
          <a:noFill/>
          <a:ln w="0">
            <a:noFill/>
          </a:ln>
        </p:spPr>
        <p:txBody>
          <a:bodyPr lIns="90000" rIns="90000" tIns="45000" bIns="45000" anchor="ctr">
            <a:noAutofit/>
          </a:bodyPr>
          <a:p>
            <a:pPr>
              <a:lnSpc>
                <a:spcPct val="100000"/>
              </a:lnSpc>
            </a:pPr>
            <a:fld id="{EC68F610-FC0C-4F67-86BD-404EA293567F}" type="slidenum">
              <a:rPr b="0" lang="en-US" sz="1200" spc="-1" strike="noStrike">
                <a:solidFill>
                  <a:srgbClr val="262626"/>
                </a:solidFill>
                <a:latin typeface="Verdana"/>
                <a:ea typeface="DejaVu Sans"/>
              </a:rPr>
              <a:t>1</a:t>
            </a:fld>
            <a:endParaRPr b="0" lang="en-US" sz="1200" spc="-1" strike="noStrike">
              <a:latin typeface="Times New Roman"/>
            </a:endParaRPr>
          </a:p>
        </p:txBody>
      </p:sp>
      <p:pic>
        <p:nvPicPr>
          <p:cNvPr id="179" name="Picture 5" descr=""/>
          <p:cNvPicPr/>
          <p:nvPr/>
        </p:nvPicPr>
        <p:blipFill>
          <a:blip r:embed="rId1"/>
          <a:stretch/>
        </p:blipFill>
        <p:spPr>
          <a:xfrm>
            <a:off x="5257800" y="2826360"/>
            <a:ext cx="1940040" cy="2297880"/>
          </a:xfrm>
          <a:prstGeom prst="rect">
            <a:avLst/>
          </a:prstGeom>
          <a:ln w="0">
            <a:noFill/>
          </a:ln>
        </p:spPr>
      </p:pic>
      <p:pic>
        <p:nvPicPr>
          <p:cNvPr id="180" name="Picture 106" descr=""/>
          <p:cNvPicPr/>
          <p:nvPr/>
        </p:nvPicPr>
        <p:blipFill>
          <a:blip r:embed="rId2"/>
          <a:stretch/>
        </p:blipFill>
        <p:spPr>
          <a:xfrm>
            <a:off x="2057400" y="3429000"/>
            <a:ext cx="2433240" cy="1142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457200" y="1448640"/>
            <a:ext cx="8228880" cy="2437560"/>
          </a:xfrm>
          <a:prstGeom prst="rect">
            <a:avLst/>
          </a:prstGeom>
          <a:noFill/>
          <a:ln w="0">
            <a:noFill/>
          </a:ln>
        </p:spPr>
        <p:txBody>
          <a:bodyPr lIns="90000" rIns="90000" tIns="45000" bIns="45000" anchor="t">
            <a:noAutofit/>
          </a:bodyPr>
          <a:p>
            <a:pPr marL="274320" indent="-274320">
              <a:lnSpc>
                <a:spcPct val="95000"/>
              </a:lnSpc>
              <a:spcBef>
                <a:spcPts val="1199"/>
              </a:spcBef>
              <a:buClr>
                <a:srgbClr val="ab192d"/>
              </a:buClr>
              <a:buFont typeface="Arial"/>
              <a:buChar char="•"/>
            </a:pPr>
            <a:r>
              <a:rPr b="0" lang="en-US" sz="2400" spc="-1" strike="noStrike">
                <a:solidFill>
                  <a:srgbClr val="000000"/>
                </a:solidFill>
                <a:latin typeface="Verdana"/>
                <a:ea typeface="Verdana"/>
              </a:rPr>
              <a:t>Covering:</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ROS primitives such as Nodes, Topics, Publishers/Subscribers, Services, Actions</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Debugging and building basic ROS applications</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ROS Navigation Stack</a:t>
            </a:r>
            <a:endParaRPr b="0" lang="en-US" sz="2400" spc="-1" strike="noStrike">
              <a:solidFill>
                <a:srgbClr val="000000"/>
              </a:solidFill>
              <a:latin typeface="Arial"/>
            </a:endParaRPr>
          </a:p>
          <a:p>
            <a:pPr marL="274320" indent="-274320">
              <a:spcBef>
                <a:spcPts val="1417"/>
              </a:spcBef>
              <a:buClr>
                <a:srgbClr val="ab192d"/>
              </a:buClr>
              <a:buFont typeface="Arial"/>
              <a:buChar char="•"/>
            </a:pPr>
            <a:r>
              <a:rPr b="0" lang="en-US" sz="2400" spc="-1" strike="noStrike">
                <a:solidFill>
                  <a:srgbClr val="000000"/>
                </a:solidFill>
                <a:latin typeface="Verdana"/>
                <a:ea typeface="Verdana"/>
              </a:rPr>
              <a:t>Resources:</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ROS Official Wiki</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Blogs</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 </a:t>
            </a:r>
            <a:endParaRPr b="0" lang="en-US" sz="2400" spc="-1" strike="noStrike">
              <a:solidFill>
                <a:srgbClr val="000000"/>
              </a:solidFill>
              <a:latin typeface="Arial"/>
            </a:endParaRPr>
          </a:p>
        </p:txBody>
      </p:sp>
      <p:sp>
        <p:nvSpPr>
          <p:cNvPr id="182" name="PlaceHolder 2"/>
          <p:cNvSpPr>
            <a:spLocks noGrp="1"/>
          </p:cNvSpPr>
          <p:nvPr>
            <p:ph type="ftr"/>
          </p:nvPr>
        </p:nvSpPr>
        <p:spPr>
          <a:xfrm>
            <a:off x="457200" y="6400800"/>
            <a:ext cx="5104800" cy="304200"/>
          </a:xfrm>
          <a:prstGeom prst="rect">
            <a:avLst/>
          </a:prstGeom>
          <a:noFill/>
          <a:ln w="0">
            <a:noFill/>
          </a:ln>
        </p:spPr>
        <p:txBody>
          <a:bodyPr lIns="90000" rIns="90000" tIns="45000" bIns="45000" anchor="t">
            <a:noAutofit/>
          </a:bodyPr>
          <a:p>
            <a:pPr>
              <a:lnSpc>
                <a:spcPct val="100000"/>
              </a:lnSpc>
            </a:pPr>
            <a:r>
              <a:rPr b="0" lang="en-US" sz="1600" spc="-1" strike="noStrike">
                <a:solidFill>
                  <a:srgbClr val="6d6d6d"/>
                </a:solidFill>
                <a:latin typeface="Verdana"/>
                <a:ea typeface="DejaVu Sans"/>
              </a:rPr>
              <a:t>RBE550-Chester/DeMont</a:t>
            </a:r>
            <a:endParaRPr b="0" lang="en-US" sz="1600" spc="-1" strike="noStrike">
              <a:latin typeface="Times New Roman"/>
            </a:endParaRPr>
          </a:p>
          <a:p>
            <a:pPr>
              <a:lnSpc>
                <a:spcPct val="100000"/>
              </a:lnSpc>
            </a:pPr>
            <a:endParaRPr b="0" lang="en-US" sz="1600" spc="-1" strike="noStrike">
              <a:latin typeface="Times New Roman"/>
            </a:endParaRPr>
          </a:p>
        </p:txBody>
      </p:sp>
      <p:sp>
        <p:nvSpPr>
          <p:cNvPr id="183" name="PlaceHolder 3"/>
          <p:cNvSpPr>
            <a:spLocks noGrp="1"/>
          </p:cNvSpPr>
          <p:nvPr>
            <p:ph type="sldNum"/>
          </p:nvPr>
        </p:nvSpPr>
        <p:spPr>
          <a:xfrm>
            <a:off x="0" y="6387840"/>
            <a:ext cx="456480" cy="393480"/>
          </a:xfrm>
          <a:prstGeom prst="rect">
            <a:avLst/>
          </a:prstGeom>
          <a:noFill/>
          <a:ln w="0">
            <a:noFill/>
          </a:ln>
        </p:spPr>
        <p:txBody>
          <a:bodyPr lIns="90000" rIns="90000" tIns="45000" bIns="45000" anchor="ctr">
            <a:noAutofit/>
          </a:bodyPr>
          <a:p>
            <a:pPr>
              <a:lnSpc>
                <a:spcPct val="100000"/>
              </a:lnSpc>
            </a:pPr>
            <a:fld id="{CAE246A6-F2BE-47FB-BCBC-5DE0FFA8E356}" type="slidenum">
              <a:rPr b="0" lang="en-US" sz="1200" spc="-1" strike="noStrike">
                <a:solidFill>
                  <a:srgbClr val="262626"/>
                </a:solidFill>
                <a:latin typeface="Verdana"/>
                <a:ea typeface="DejaVu Sans"/>
              </a:rPr>
              <a:t>1</a:t>
            </a:fld>
            <a:endParaRPr b="0" lang="en-US" sz="1200" spc="-1" strike="noStrike">
              <a:latin typeface="Times New Roman"/>
            </a:endParaRPr>
          </a:p>
        </p:txBody>
      </p:sp>
      <p:pic>
        <p:nvPicPr>
          <p:cNvPr id="184" name="Picture 3" descr=""/>
          <p:cNvPicPr/>
          <p:nvPr/>
        </p:nvPicPr>
        <p:blipFill>
          <a:blip r:embed="rId1"/>
          <a:stretch/>
        </p:blipFill>
        <p:spPr>
          <a:xfrm>
            <a:off x="685800" y="228600"/>
            <a:ext cx="1976040" cy="928080"/>
          </a:xfrm>
          <a:prstGeom prst="rect">
            <a:avLst/>
          </a:prstGeom>
          <a:ln w="0">
            <a:noFill/>
          </a:ln>
        </p:spPr>
      </p:pic>
      <p:pic>
        <p:nvPicPr>
          <p:cNvPr id="185" name="" descr=""/>
          <p:cNvPicPr/>
          <p:nvPr/>
        </p:nvPicPr>
        <p:blipFill>
          <a:blip r:embed="rId2"/>
          <a:stretch/>
        </p:blipFill>
        <p:spPr>
          <a:xfrm>
            <a:off x="1371600" y="5377680"/>
            <a:ext cx="2057400" cy="565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457200" y="1523880"/>
            <a:ext cx="8228880" cy="2437560"/>
          </a:xfrm>
          <a:prstGeom prst="rect">
            <a:avLst/>
          </a:prstGeom>
          <a:noFill/>
          <a:ln w="0">
            <a:noFill/>
          </a:ln>
        </p:spPr>
        <p:txBody>
          <a:bodyPr lIns="90000" rIns="90000" tIns="45000" bIns="45000" anchor="t">
            <a:noAutofit/>
          </a:bodyPr>
          <a:p>
            <a:pPr marL="274320" indent="-274320">
              <a:lnSpc>
                <a:spcPct val="95000"/>
              </a:lnSpc>
              <a:spcBef>
                <a:spcPts val="1199"/>
              </a:spcBef>
              <a:buClr>
                <a:srgbClr val="ab192d"/>
              </a:buClr>
              <a:buFont typeface="Arial"/>
              <a:buChar char="•"/>
            </a:pPr>
            <a:r>
              <a:rPr b="0" lang="en-US" sz="2400" spc="-1" strike="noStrike">
                <a:solidFill>
                  <a:srgbClr val="000000"/>
                </a:solidFill>
                <a:latin typeface="Verdana"/>
                <a:ea typeface="Verdana"/>
              </a:rPr>
              <a:t>Covering:</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URDF/XARCO Modeling</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Configuring physics simulation</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World building</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Verdana"/>
                <a:ea typeface="Verdana"/>
              </a:rPr>
              <a:t>Simulation design and execution</a:t>
            </a:r>
            <a:endParaRPr b="0" lang="en-US" sz="2400" spc="-1" strike="noStrike">
              <a:solidFill>
                <a:srgbClr val="000000"/>
              </a:solidFill>
              <a:latin typeface="Arial"/>
            </a:endParaRPr>
          </a:p>
        </p:txBody>
      </p:sp>
      <p:sp>
        <p:nvSpPr>
          <p:cNvPr id="187" name="PlaceHolder 2"/>
          <p:cNvSpPr>
            <a:spLocks noGrp="1"/>
          </p:cNvSpPr>
          <p:nvPr>
            <p:ph type="ftr"/>
          </p:nvPr>
        </p:nvSpPr>
        <p:spPr>
          <a:xfrm>
            <a:off x="457200" y="6400800"/>
            <a:ext cx="5104800" cy="304200"/>
          </a:xfrm>
          <a:prstGeom prst="rect">
            <a:avLst/>
          </a:prstGeom>
          <a:noFill/>
          <a:ln w="0">
            <a:noFill/>
          </a:ln>
        </p:spPr>
        <p:txBody>
          <a:bodyPr lIns="90000" rIns="90000" tIns="45000" bIns="45000" anchor="t">
            <a:noAutofit/>
          </a:bodyPr>
          <a:p>
            <a:pPr>
              <a:lnSpc>
                <a:spcPct val="100000"/>
              </a:lnSpc>
            </a:pPr>
            <a:r>
              <a:rPr b="0" lang="en-US" sz="1600" spc="-1" strike="noStrike">
                <a:solidFill>
                  <a:srgbClr val="6d6d6d"/>
                </a:solidFill>
                <a:latin typeface="Verdana"/>
                <a:ea typeface="DejaVu Sans"/>
              </a:rPr>
              <a:t>RBE550-Chester/DeMont</a:t>
            </a:r>
            <a:endParaRPr b="0" lang="en-US" sz="1600" spc="-1" strike="noStrike">
              <a:latin typeface="Times New Roman"/>
            </a:endParaRPr>
          </a:p>
          <a:p>
            <a:pPr>
              <a:lnSpc>
                <a:spcPct val="100000"/>
              </a:lnSpc>
            </a:pPr>
            <a:endParaRPr b="0" lang="en-US" sz="1600" spc="-1" strike="noStrike">
              <a:latin typeface="Times New Roman"/>
            </a:endParaRPr>
          </a:p>
        </p:txBody>
      </p:sp>
      <p:sp>
        <p:nvSpPr>
          <p:cNvPr id="188" name="PlaceHolder 3"/>
          <p:cNvSpPr>
            <a:spLocks noGrp="1"/>
          </p:cNvSpPr>
          <p:nvPr>
            <p:ph type="sldNum"/>
          </p:nvPr>
        </p:nvSpPr>
        <p:spPr>
          <a:xfrm>
            <a:off x="0" y="6387840"/>
            <a:ext cx="456480" cy="393480"/>
          </a:xfrm>
          <a:prstGeom prst="rect">
            <a:avLst/>
          </a:prstGeom>
          <a:noFill/>
          <a:ln w="0">
            <a:noFill/>
          </a:ln>
        </p:spPr>
        <p:txBody>
          <a:bodyPr lIns="90000" rIns="90000" tIns="45000" bIns="45000" anchor="ctr">
            <a:noAutofit/>
          </a:bodyPr>
          <a:p>
            <a:pPr>
              <a:lnSpc>
                <a:spcPct val="100000"/>
              </a:lnSpc>
            </a:pPr>
            <a:fld id="{7DA2C02E-DFFC-4DC2-B1DA-90F142FDBE50}" type="slidenum">
              <a:rPr b="0" lang="en-US" sz="1200" spc="-1" strike="noStrike">
                <a:solidFill>
                  <a:srgbClr val="262626"/>
                </a:solidFill>
                <a:latin typeface="Verdana"/>
                <a:ea typeface="DejaVu Sans"/>
              </a:rPr>
              <a:t>1</a:t>
            </a:fld>
            <a:endParaRPr b="0" lang="en-US" sz="1200" spc="-1" strike="noStrike">
              <a:latin typeface="Times New Roman"/>
            </a:endParaRPr>
          </a:p>
        </p:txBody>
      </p:sp>
      <p:pic>
        <p:nvPicPr>
          <p:cNvPr id="189" name="Picture 1" descr=""/>
          <p:cNvPicPr/>
          <p:nvPr/>
        </p:nvPicPr>
        <p:blipFill>
          <a:blip r:embed="rId1"/>
          <a:stretch/>
        </p:blipFill>
        <p:spPr>
          <a:xfrm>
            <a:off x="574560" y="216720"/>
            <a:ext cx="1025640" cy="926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457200" y="1381680"/>
            <a:ext cx="4408920" cy="4647600"/>
          </a:xfrm>
          <a:prstGeom prst="rect">
            <a:avLst/>
          </a:prstGeom>
          <a:noFill/>
          <a:ln w="0">
            <a:noFill/>
          </a:ln>
        </p:spPr>
        <p:txBody>
          <a:bodyPr lIns="0" rIns="0" tIns="0" bIns="0" anchor="t">
            <a:normAutofit/>
          </a:bodyPr>
          <a:p>
            <a:pPr marL="343080" indent="-343080">
              <a:lnSpc>
                <a:spcPct val="120000"/>
              </a:lnSpc>
              <a:spcBef>
                <a:spcPts val="1001"/>
              </a:spcBef>
              <a:spcAft>
                <a:spcPts val="601"/>
              </a:spcAft>
              <a:buClr>
                <a:srgbClr val="000000"/>
              </a:buClr>
              <a:buFont typeface="Arial"/>
              <a:buChar char="•"/>
            </a:pPr>
            <a:r>
              <a:rPr b="0" lang="en-US" sz="2000" spc="-1" strike="noStrike">
                <a:solidFill>
                  <a:srgbClr val="000000"/>
                </a:solidFill>
                <a:latin typeface="Arial"/>
                <a:ea typeface="DejaVu Sans"/>
              </a:rPr>
              <a:t>Because of the newness of the tools, the first weeks have been focused on learning the ROS/Gazebo.</a:t>
            </a:r>
            <a:endParaRPr b="0" lang="en-US" sz="2000" spc="-1" strike="noStrike">
              <a:solidFill>
                <a:srgbClr val="000000"/>
              </a:solidFill>
              <a:latin typeface="Arial"/>
            </a:endParaRPr>
          </a:p>
          <a:p>
            <a:pPr marL="343080" indent="-343080">
              <a:lnSpc>
                <a:spcPct val="120000"/>
              </a:lnSpc>
              <a:spcBef>
                <a:spcPts val="1001"/>
              </a:spcBef>
              <a:spcAft>
                <a:spcPts val="601"/>
              </a:spcAft>
              <a:buClr>
                <a:srgbClr val="000000"/>
              </a:buClr>
              <a:buFont typeface="Arial"/>
              <a:buChar char="•"/>
            </a:pPr>
            <a:r>
              <a:rPr b="0" lang="en-US" sz="2000" spc="-1" strike="noStrike">
                <a:solidFill>
                  <a:srgbClr val="000000"/>
                </a:solidFill>
                <a:latin typeface="Arial"/>
                <a:ea typeface="DejaVu Sans"/>
              </a:rPr>
              <a:t>We are on track, having spent time on the tools.</a:t>
            </a:r>
            <a:endParaRPr b="0" lang="en-US" sz="2000" spc="-1" strike="noStrike">
              <a:solidFill>
                <a:srgbClr val="000000"/>
              </a:solidFill>
              <a:latin typeface="Arial"/>
            </a:endParaRPr>
          </a:p>
          <a:p>
            <a:pPr marL="343080" indent="-343080">
              <a:lnSpc>
                <a:spcPct val="120000"/>
              </a:lnSpc>
              <a:spcBef>
                <a:spcPts val="1001"/>
              </a:spcBef>
              <a:spcAft>
                <a:spcPts val="601"/>
              </a:spcAft>
              <a:buClr>
                <a:srgbClr val="000000"/>
              </a:buClr>
              <a:buFont typeface="Arial"/>
              <a:buChar char="•"/>
            </a:pPr>
            <a:r>
              <a:rPr b="0" lang="en-US" sz="2000" spc="-1" strike="noStrike">
                <a:solidFill>
                  <a:srgbClr val="000000"/>
                </a:solidFill>
                <a:latin typeface="Arial"/>
                <a:ea typeface="DejaVu Sans"/>
              </a:rPr>
              <a:t>We are able to create packages, nodes, topics and publish and subscribe.</a:t>
            </a:r>
            <a:endParaRPr b="0" lang="en-US" sz="2000" spc="-1" strike="noStrike">
              <a:solidFill>
                <a:srgbClr val="000000"/>
              </a:solidFill>
              <a:latin typeface="Arial"/>
            </a:endParaRPr>
          </a:p>
        </p:txBody>
      </p:sp>
      <p:sp>
        <p:nvSpPr>
          <p:cNvPr id="191" name="PlaceHolder 2"/>
          <p:cNvSpPr>
            <a:spLocks noGrp="1"/>
          </p:cNvSpPr>
          <p:nvPr>
            <p:ph type="title"/>
          </p:nvPr>
        </p:nvSpPr>
        <p:spPr>
          <a:xfrm>
            <a:off x="457200" y="343080"/>
            <a:ext cx="8228880" cy="799560"/>
          </a:xfrm>
          <a:prstGeom prst="rect">
            <a:avLst/>
          </a:prstGeom>
          <a:noFill/>
          <a:ln w="0">
            <a:noFill/>
          </a:ln>
        </p:spPr>
        <p:txBody>
          <a:bodyPr lIns="0" rIns="0" tIns="0" bIns="0" anchor="ctr">
            <a:noAutofit/>
          </a:bodyPr>
          <a:p>
            <a:pPr>
              <a:lnSpc>
                <a:spcPct val="90000"/>
              </a:lnSpc>
            </a:pPr>
            <a:r>
              <a:rPr b="1" lang="en-US" sz="3200" spc="-1" strike="noStrike">
                <a:solidFill>
                  <a:srgbClr val="000000"/>
                </a:solidFill>
                <a:latin typeface="Verdana"/>
                <a:ea typeface="Verdana"/>
              </a:rPr>
              <a:t>Schedule/Progress</a:t>
            </a:r>
            <a:endParaRPr b="0" lang="en-US" sz="3200" spc="-1" strike="noStrike">
              <a:solidFill>
                <a:srgbClr val="000000"/>
              </a:solidFill>
              <a:latin typeface="Arial"/>
            </a:endParaRPr>
          </a:p>
        </p:txBody>
      </p:sp>
      <p:pic>
        <p:nvPicPr>
          <p:cNvPr id="192" name="Picture 4" descr=""/>
          <p:cNvPicPr/>
          <p:nvPr/>
        </p:nvPicPr>
        <p:blipFill>
          <a:blip r:embed="rId1"/>
          <a:stretch/>
        </p:blipFill>
        <p:spPr>
          <a:xfrm>
            <a:off x="4974840" y="2529720"/>
            <a:ext cx="3965760" cy="2114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343080"/>
            <a:ext cx="8228880" cy="799560"/>
          </a:xfrm>
          <a:prstGeom prst="rect">
            <a:avLst/>
          </a:prstGeom>
          <a:noFill/>
          <a:ln w="0">
            <a:noFill/>
          </a:ln>
        </p:spPr>
        <p:txBody>
          <a:bodyPr lIns="0" rIns="0" tIns="0" bIns="0" anchor="ctr">
            <a:noAutofit/>
          </a:bodyPr>
          <a:p>
            <a:pPr>
              <a:lnSpc>
                <a:spcPct val="90000"/>
              </a:lnSpc>
            </a:pPr>
            <a:r>
              <a:rPr b="1" lang="en-US" sz="3200" spc="-1" strike="noStrike">
                <a:solidFill>
                  <a:srgbClr val="000000"/>
                </a:solidFill>
                <a:latin typeface="Verdana"/>
                <a:ea typeface="Verdana"/>
              </a:rPr>
              <a:t>Next Week Plan</a:t>
            </a:r>
            <a:endParaRPr b="0" lang="en-US" sz="3200" spc="-1" strike="noStrike">
              <a:solidFill>
                <a:srgbClr val="000000"/>
              </a:solidFill>
              <a:latin typeface="Arial"/>
            </a:endParaRPr>
          </a:p>
        </p:txBody>
      </p:sp>
      <p:sp>
        <p:nvSpPr>
          <p:cNvPr id="194" name="TextBox 1"/>
          <p:cNvSpPr/>
          <p:nvPr/>
        </p:nvSpPr>
        <p:spPr>
          <a:xfrm>
            <a:off x="548640" y="1836360"/>
            <a:ext cx="5465880" cy="31798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10000"/>
              </a:lnSpc>
              <a:buClr>
                <a:srgbClr val="ab192d"/>
              </a:buClr>
              <a:buFont typeface="Arial"/>
              <a:buChar char="•"/>
            </a:pPr>
            <a:r>
              <a:rPr b="0" lang="en-US" sz="2400" spc="-1" strike="noStrike">
                <a:solidFill>
                  <a:srgbClr val="000000"/>
                </a:solidFill>
                <a:latin typeface="Verdana"/>
                <a:ea typeface="Verdana"/>
              </a:rPr>
              <a:t>Environment development</a:t>
            </a:r>
            <a:endParaRPr b="0" lang="en-US" sz="2400" spc="-1" strike="noStrike">
              <a:latin typeface="Arial"/>
            </a:endParaRPr>
          </a:p>
          <a:p>
            <a:pPr lvl="1" marL="800280" indent="-343080">
              <a:lnSpc>
                <a:spcPct val="110000"/>
              </a:lnSpc>
              <a:buClr>
                <a:srgbClr val="ab192d"/>
              </a:buClr>
              <a:buFont typeface="Arial"/>
              <a:buChar char="•"/>
            </a:pPr>
            <a:r>
              <a:rPr b="0" lang="en-US" sz="2000" spc="-1" strike="noStrike">
                <a:solidFill>
                  <a:srgbClr val="000000"/>
                </a:solidFill>
                <a:latin typeface="Verdana"/>
                <a:ea typeface="Verdana"/>
              </a:rPr>
              <a:t>Sidewalk environment</a:t>
            </a:r>
            <a:endParaRPr b="0" lang="en-US" sz="2000" spc="-1" strike="noStrike">
              <a:latin typeface="Arial"/>
            </a:endParaRPr>
          </a:p>
          <a:p>
            <a:pPr lvl="1" marL="800280" indent="-343080">
              <a:lnSpc>
                <a:spcPct val="110000"/>
              </a:lnSpc>
              <a:buClr>
                <a:srgbClr val="ab192d"/>
              </a:buClr>
              <a:buFont typeface="Arial"/>
              <a:buChar char="•"/>
            </a:pPr>
            <a:r>
              <a:rPr b="0" lang="en-US" sz="2000" spc="-1" strike="noStrike">
                <a:solidFill>
                  <a:srgbClr val="000000"/>
                </a:solidFill>
                <a:latin typeface="Verdana"/>
                <a:ea typeface="Verdana"/>
              </a:rPr>
              <a:t>Building one side, road opposite</a:t>
            </a:r>
            <a:endParaRPr b="0" lang="en-US" sz="2000" spc="-1" strike="noStrike">
              <a:latin typeface="Arial"/>
            </a:endParaRPr>
          </a:p>
          <a:p>
            <a:pPr lvl="1" marL="800280" indent="-343080">
              <a:lnSpc>
                <a:spcPct val="110000"/>
              </a:lnSpc>
              <a:buClr>
                <a:srgbClr val="ab192d"/>
              </a:buClr>
              <a:buFont typeface="Arial"/>
              <a:buChar char="•"/>
            </a:pPr>
            <a:r>
              <a:rPr b="0" lang="en-US" sz="2000" spc="-1" strike="noStrike">
                <a:solidFill>
                  <a:srgbClr val="000000"/>
                </a:solidFill>
                <a:latin typeface="Verdana"/>
                <a:ea typeface="Verdana"/>
              </a:rPr>
              <a:t>Various stationary obstacles</a:t>
            </a:r>
            <a:endParaRPr b="0" lang="en-US" sz="2000" spc="-1" strike="noStrike">
              <a:latin typeface="Arial"/>
            </a:endParaRPr>
          </a:p>
          <a:p>
            <a:pPr indent="-343080">
              <a:lnSpc>
                <a:spcPct val="110000"/>
              </a:lnSpc>
              <a:buClr>
                <a:srgbClr val="ab192d"/>
              </a:buClr>
              <a:buFont typeface="Arial"/>
              <a:buChar char="•"/>
            </a:pPr>
            <a:r>
              <a:rPr b="0" lang="en-US" sz="2400" spc="-1" strike="noStrike">
                <a:solidFill>
                  <a:srgbClr val="000000"/>
                </a:solidFill>
                <a:latin typeface="Verdana"/>
                <a:ea typeface="Verdana"/>
              </a:rPr>
              <a:t>URDF development</a:t>
            </a:r>
            <a:endParaRPr b="0" lang="en-US" sz="2400" spc="-1" strike="noStrike">
              <a:latin typeface="Arial"/>
            </a:endParaRPr>
          </a:p>
          <a:p>
            <a:pPr lvl="2" marL="914400" indent="-343080">
              <a:lnSpc>
                <a:spcPct val="110000"/>
              </a:lnSpc>
              <a:buClr>
                <a:srgbClr val="ab192d"/>
              </a:buClr>
              <a:buFont typeface="Arial"/>
              <a:buChar char="•"/>
            </a:pPr>
            <a:r>
              <a:rPr b="0" lang="en-US" sz="2000" spc="-1" strike="noStrike">
                <a:solidFill>
                  <a:srgbClr val="000000"/>
                </a:solidFill>
                <a:latin typeface="Verdana"/>
                <a:ea typeface="Verdana"/>
              </a:rPr>
              <a:t>4 wheeled delivery bot/Ackerman</a:t>
            </a:r>
            <a:endParaRPr b="0" lang="en-US" sz="2000" spc="-1" strike="noStrike">
              <a:latin typeface="Arial"/>
            </a:endParaRPr>
          </a:p>
          <a:p>
            <a:pPr lvl="2" marL="914400" indent="-343080">
              <a:lnSpc>
                <a:spcPct val="110000"/>
              </a:lnSpc>
              <a:buClr>
                <a:srgbClr val="ab192d"/>
              </a:buClr>
              <a:buFont typeface="Arial"/>
              <a:buChar char="•"/>
            </a:pPr>
            <a:r>
              <a:rPr b="0" lang="en-US" sz="2000" spc="-1" strike="noStrike">
                <a:solidFill>
                  <a:srgbClr val="000000"/>
                </a:solidFill>
                <a:latin typeface="Verdana"/>
                <a:ea typeface="Verdana"/>
              </a:rPr>
              <a:t>GPS sensor input-high level</a:t>
            </a:r>
            <a:endParaRPr b="0" lang="en-US" sz="2000" spc="-1" strike="noStrike">
              <a:latin typeface="Arial"/>
            </a:endParaRPr>
          </a:p>
          <a:p>
            <a:pPr lvl="2" marL="914400" indent="-343080">
              <a:lnSpc>
                <a:spcPct val="110000"/>
              </a:lnSpc>
              <a:buClr>
                <a:srgbClr val="ab192d"/>
              </a:buClr>
              <a:buFont typeface="Arial"/>
              <a:buChar char="•"/>
            </a:pPr>
            <a:r>
              <a:rPr b="0" lang="en-US" sz="2000" spc="-1" strike="noStrike">
                <a:solidFill>
                  <a:srgbClr val="000000"/>
                </a:solidFill>
                <a:latin typeface="Verdana"/>
                <a:ea typeface="Verdana"/>
              </a:rPr>
              <a:t>LIDAR input-obstacle avoidance</a:t>
            </a:r>
            <a:endParaRPr b="0" lang="en-US" sz="2000" spc="-1" strike="noStrike">
              <a:latin typeface="Arial"/>
            </a:endParaRPr>
          </a:p>
          <a:p>
            <a:pPr>
              <a:lnSpc>
                <a:spcPct val="100000"/>
              </a:lnSpc>
            </a:pPr>
            <a:endParaRPr b="0" lang="en-US" sz="2000" spc="-1" strike="noStrike">
              <a:latin typeface="Arial"/>
            </a:endParaRPr>
          </a:p>
        </p:txBody>
      </p:sp>
      <p:pic>
        <p:nvPicPr>
          <p:cNvPr id="195" name="Picture 2" descr=""/>
          <p:cNvPicPr/>
          <p:nvPr/>
        </p:nvPicPr>
        <p:blipFill>
          <a:blip r:embed="rId1">
            <a:extLst>
              <a:ext uri="{BEBA8EAE-BF5A-486C-A8C5-ECC9F3942E4B}">
                <a14:imgProps xmlns:a14="http://schemas.microsoft.com/office/drawing/2010/main">
                  <a14:imgLayer r:embed="">
                    <a14:imgEffect>
                      <a14:artisticChalkSketch/>
                    </a14:imgEffect>
                  </a14:imgLayer>
                </a14:imgProps>
              </a:ext>
            </a:extLst>
          </a:blip>
          <a:stretch/>
        </p:blipFill>
        <p:spPr>
          <a:xfrm>
            <a:off x="5712120" y="1615320"/>
            <a:ext cx="2973960" cy="4295880"/>
          </a:xfrm>
          <a:prstGeom prst="rect">
            <a:avLst/>
          </a:prstGeom>
          <a:ln w="0">
            <a:noFill/>
          </a:ln>
          <a:effectLst>
            <a:softEdge rad="139680"/>
          </a:effectLst>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WPI_2012White</Template>
  <TotalTime>273</TotalTime>
  <Application>LibreOffice/7.2.1.2$Linux_X86_64 LibreOffice_project/20$Build-2</Application>
  <AppVersion>15.0000</AppVersion>
  <Words>616</Words>
  <Paragraphs>58</Paragraphs>
  <Company>CCC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2016-10-10T17:55:03Z</dcterms:created>
  <dc:creator>Choi, Yejee</dc:creator>
  <dc:description/>
  <dc:language>en-US</dc:language>
  <cp:lastModifiedBy/>
  <dcterms:modified xsi:type="dcterms:W3CDTF">2022-02-20T10:43:58Z</dcterms:modified>
  <cp:revision>24</cp:revision>
  <dc:subject/>
  <dc:title>Presentation Title, Verdana Bold 40pt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(4:3)</vt:lpwstr>
  </property>
  <property fmtid="{D5CDD505-2E9C-101B-9397-08002B2CF9AE}" pid="4" name="Slides">
    <vt:i4>6</vt:i4>
  </property>
</Properties>
</file>