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
  </p:notesMasterIdLst>
  <p:sldIdLst>
    <p:sldId id="256" r:id="rId3"/>
    <p:sldId id="257" r:id="rId4"/>
    <p:sldId id="258" r:id="rId5"/>
    <p:sldId id="259"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68"/>
    <p:restoredTop sz="79792"/>
  </p:normalViewPr>
  <p:slideViewPr>
    <p:cSldViewPr snapToGrid="0" snapToObjects="1">
      <p:cViewPr varScale="1">
        <p:scale>
          <a:sx n="92" d="100"/>
          <a:sy n="92" d="100"/>
        </p:scale>
        <p:origin x="192"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strike="noStrike" spc="-1">
                <a:solidFill>
                  <a:srgbClr val="000000"/>
                </a:solidFill>
                <a:latin typeface="Verdana"/>
              </a:rPr>
              <a:t>Click to move the slide</a:t>
            </a:r>
          </a:p>
        </p:txBody>
      </p:sp>
      <p:sp>
        <p:nvSpPr>
          <p:cNvPr id="85"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6"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87" name="PlaceHolder 4"/>
          <p:cNvSpPr>
            <a:spLocks noGrp="1"/>
          </p:cNvSpPr>
          <p:nvPr>
            <p:ph type="dt"/>
          </p:nvPr>
        </p:nvSpPr>
        <p:spPr>
          <a:xfrm>
            <a:off x="4278960" y="0"/>
            <a:ext cx="3280680" cy="534240"/>
          </a:xfrm>
          <a:prstGeom prst="rect">
            <a:avLst/>
          </a:prstGeom>
          <a:noFill/>
          <a:ln w="0">
            <a:noFill/>
          </a:ln>
        </p:spPr>
        <p:txBody>
          <a:bodyPr lIns="0" tIns="0" rIns="0" bIns="0" anchor="t">
            <a:noAutofit/>
          </a:bodyPr>
          <a:lstStyle/>
          <a:p>
            <a:pPr algn="r"/>
            <a:r>
              <a:rPr lang="en-US" sz="1400" b="0" strike="noStrike" spc="-1">
                <a:latin typeface="Times New Roman"/>
              </a:rPr>
              <a:t>&lt;date/time&gt;</a:t>
            </a:r>
          </a:p>
        </p:txBody>
      </p:sp>
      <p:sp>
        <p:nvSpPr>
          <p:cNvPr id="88" name="PlaceHolder 5"/>
          <p:cNvSpPr>
            <a:spLocks noGrp="1"/>
          </p:cNvSpPr>
          <p:nvPr>
            <p:ph type="ftr"/>
          </p:nvPr>
        </p:nvSpPr>
        <p:spPr>
          <a:xfrm>
            <a:off x="0" y="10157400"/>
            <a:ext cx="3280680" cy="534240"/>
          </a:xfrm>
          <a:prstGeom prst="rect">
            <a:avLst/>
          </a:prstGeom>
          <a:noFill/>
          <a:ln w="0">
            <a:noFill/>
          </a:ln>
        </p:spPr>
        <p:txBody>
          <a:bodyPr lIns="0" tIns="0" rIns="0" bIns="0" anchor="b">
            <a:noAutofit/>
          </a:bodyPr>
          <a:lstStyle/>
          <a:p>
            <a:r>
              <a:rPr lang="en-US" sz="1400" b="0" strike="noStrike" spc="-1">
                <a:latin typeface="Times New Roman"/>
              </a:rPr>
              <a:t>&lt;footer&gt;</a:t>
            </a:r>
          </a:p>
        </p:txBody>
      </p:sp>
      <p:sp>
        <p:nvSpPr>
          <p:cNvPr id="89" name="PlaceHolder 6"/>
          <p:cNvSpPr>
            <a:spLocks noGrp="1"/>
          </p:cNvSpPr>
          <p:nvPr>
            <p:ph type="sldNum"/>
          </p:nvPr>
        </p:nvSpPr>
        <p:spPr>
          <a:xfrm>
            <a:off x="4278960" y="10157400"/>
            <a:ext cx="3280680" cy="534240"/>
          </a:xfrm>
          <a:prstGeom prst="rect">
            <a:avLst/>
          </a:prstGeom>
          <a:noFill/>
          <a:ln w="0">
            <a:noFill/>
          </a:ln>
        </p:spPr>
        <p:txBody>
          <a:bodyPr lIns="0" tIns="0" rIns="0" bIns="0" anchor="b">
            <a:noAutofit/>
          </a:bodyPr>
          <a:lstStyle/>
          <a:p>
            <a:pPr algn="r"/>
            <a:fld id="{487CCBDF-53D7-403E-9B6C-E87EB08C71D0}"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US" dirty="0"/>
              <a:t>Hello and welcome to an update on our RBE550 project for Autonomous operations for last mile delivery on an urban sidewalk</a:t>
            </a:r>
          </a:p>
        </p:txBody>
      </p:sp>
      <p:sp>
        <p:nvSpPr>
          <p:cNvPr id="4" name="Slide Number Placeholder 3"/>
          <p:cNvSpPr>
            <a:spLocks noGrp="1"/>
          </p:cNvSpPr>
          <p:nvPr>
            <p:ph type="sldNum"/>
          </p:nvPr>
        </p:nvSpPr>
        <p:spPr/>
        <p:txBody>
          <a:bodyPr/>
          <a:lstStyle/>
          <a:p>
            <a:pPr algn="r"/>
            <a:fld id="{487CCBDF-53D7-403E-9B6C-E87EB08C71D0}" type="slidenum">
              <a:rPr lang="en-US" sz="1400" b="0" strike="noStrike" spc="-1" smtClean="0">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715688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noRot="1" noChangeAspect="1"/>
          </p:cNvSpPr>
          <p:nvPr>
            <p:ph type="sldImg"/>
          </p:nvPr>
        </p:nvSpPr>
        <p:spPr>
          <a:xfrm>
            <a:off x="1143000" y="685800"/>
            <a:ext cx="4572000" cy="3429000"/>
          </a:xfrm>
          <a:prstGeom prst="rect">
            <a:avLst/>
          </a:prstGeom>
          <a:ln w="0">
            <a:noFill/>
          </a:ln>
        </p:spPr>
      </p:sp>
      <p:sp>
        <p:nvSpPr>
          <p:cNvPr id="109" name="PlaceHolder 2"/>
          <p:cNvSpPr>
            <a:spLocks noGrp="1"/>
          </p:cNvSpPr>
          <p:nvPr>
            <p:ph type="body"/>
          </p:nvPr>
        </p:nvSpPr>
        <p:spPr>
          <a:xfrm>
            <a:off x="685800" y="4343400"/>
            <a:ext cx="5486040" cy="4114440"/>
          </a:xfrm>
          <a:prstGeom prst="rect">
            <a:avLst/>
          </a:prstGeom>
          <a:noFill/>
          <a:ln w="0">
            <a:noFill/>
          </a:ln>
        </p:spPr>
        <p:txBody>
          <a:bodyPr anchor="t">
            <a:noAutofit/>
          </a:bodyPr>
          <a:lstStyle/>
          <a:p>
            <a:r>
              <a:rPr lang="en-US" sz="2000" b="0" strike="noStrike" spc="-1" dirty="0">
                <a:latin typeface="Arial"/>
              </a:rPr>
              <a:t>We continue to believe that the economic and environmental fundamentals continue to grow to drive growth in last mile delivery.  Despite pandemic population declines in many urban areas, the sheer density of people makes this setting relevant for last mile delivery.</a:t>
            </a:r>
          </a:p>
        </p:txBody>
      </p:sp>
      <p:sp>
        <p:nvSpPr>
          <p:cNvPr id="110" name="PlaceHolder 3"/>
          <p:cNvSpPr>
            <a:spLocks noGrp="1"/>
          </p:cNvSpPr>
          <p:nvPr>
            <p:ph type="sldNum"/>
          </p:nvPr>
        </p:nvSpPr>
        <p:spPr>
          <a:xfrm>
            <a:off x="3884760" y="8685360"/>
            <a:ext cx="2971440" cy="456840"/>
          </a:xfrm>
          <a:prstGeom prst="rect">
            <a:avLst/>
          </a:prstGeom>
          <a:noFill/>
          <a:ln w="0">
            <a:noFill/>
          </a:ln>
        </p:spPr>
        <p:txBody>
          <a:bodyPr anchor="b">
            <a:noAutofit/>
          </a:bodyPr>
          <a:lstStyle/>
          <a:p>
            <a:pPr algn="r">
              <a:lnSpc>
                <a:spcPct val="100000"/>
              </a:lnSpc>
            </a:pPr>
            <a:fld id="{D890A5A8-5D6F-49CC-B0C9-36D1840D4B80}" type="slidenum">
              <a:rPr lang="en-US"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US" dirty="0"/>
              <a:t>AS noted in the previous proposal, we have proposed to design and simulate autonomous navigation along an urban sidewalk for last mile delivery of items like groceries.  We to follow sidewalk rules, staying on the sidewalk, crossing at crosswalks and not veering into the street..  We are planning for both the common static obstacles one might encounter such as dumpsters, construction cones and cardboard boxes as well as dynamic obstacles such as other delivery bots or people.</a:t>
            </a:r>
          </a:p>
        </p:txBody>
      </p:sp>
      <p:sp>
        <p:nvSpPr>
          <p:cNvPr id="4" name="Slide Number Placeholder 3"/>
          <p:cNvSpPr>
            <a:spLocks noGrp="1"/>
          </p:cNvSpPr>
          <p:nvPr>
            <p:ph type="sldNum"/>
          </p:nvPr>
        </p:nvSpPr>
        <p:spPr/>
        <p:txBody>
          <a:bodyPr/>
          <a:lstStyle/>
          <a:p>
            <a:pPr algn="r"/>
            <a:fld id="{487CCBDF-53D7-403E-9B6C-E87EB08C71D0}"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395245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1143000" y="685800"/>
            <a:ext cx="4572000" cy="3429000"/>
          </a:xfrm>
          <a:prstGeom prst="rect">
            <a:avLst/>
          </a:prstGeom>
          <a:ln w="0">
            <a:noFill/>
          </a:ln>
        </p:spPr>
      </p:sp>
      <p:sp>
        <p:nvSpPr>
          <p:cNvPr id="112" name="PlaceHolder 2"/>
          <p:cNvSpPr>
            <a:spLocks noGrp="1"/>
          </p:cNvSpPr>
          <p:nvPr>
            <p:ph type="body"/>
          </p:nvPr>
        </p:nvSpPr>
        <p:spPr>
          <a:xfrm>
            <a:off x="685800" y="4343400"/>
            <a:ext cx="5486040" cy="4114440"/>
          </a:xfrm>
          <a:prstGeom prst="rect">
            <a:avLst/>
          </a:prstGeom>
          <a:noFill/>
          <a:ln w="0">
            <a:noFill/>
          </a:ln>
        </p:spPr>
        <p:txBody>
          <a:bodyPr anchor="t">
            <a:noAutofit/>
          </a:bodyPr>
          <a:lstStyle/>
          <a:p>
            <a:r>
              <a:rPr lang="en-US" sz="2000" b="0" strike="noStrike" spc="-1" dirty="0">
                <a:latin typeface="Arial"/>
              </a:rPr>
              <a:t>We plan to execute the modelling and simulation in ROS and visualize in Gazebo.</a:t>
            </a:r>
          </a:p>
        </p:txBody>
      </p:sp>
      <p:sp>
        <p:nvSpPr>
          <p:cNvPr id="113" name="PlaceHolder 3"/>
          <p:cNvSpPr>
            <a:spLocks noGrp="1"/>
          </p:cNvSpPr>
          <p:nvPr>
            <p:ph type="sldNum"/>
          </p:nvPr>
        </p:nvSpPr>
        <p:spPr>
          <a:xfrm>
            <a:off x="3884760" y="8685360"/>
            <a:ext cx="2971440" cy="456840"/>
          </a:xfrm>
          <a:prstGeom prst="rect">
            <a:avLst/>
          </a:prstGeom>
          <a:noFill/>
          <a:ln w="0">
            <a:noFill/>
          </a:ln>
        </p:spPr>
        <p:txBody>
          <a:bodyPr anchor="b">
            <a:noAutofit/>
          </a:bodyPr>
          <a:lstStyle/>
          <a:p>
            <a:pPr algn="r">
              <a:lnSpc>
                <a:spcPct val="100000"/>
              </a:lnSpc>
            </a:pPr>
            <a:fld id="{CAECF019-DD4A-4775-9F93-1205BEC723B5}" type="slidenum">
              <a:rPr lang="en-US"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continue to be on our planned schedule.  Because of the newness of the tools to both of us, we have spent the past 3 weeks studying both ROS and Gazebo as well as setting up the programming environment. </a:t>
            </a:r>
            <a:r>
              <a:rPr lang="en-US" sz="1200" kern="1200" dirty="0">
                <a:solidFill>
                  <a:schemeClr val="tx1"/>
                </a:solidFill>
                <a:effectLst/>
                <a:latin typeface="+mn-lt"/>
                <a:ea typeface="+mn-ea"/>
                <a:cs typeface="+mn-cs"/>
              </a:rPr>
              <a:t>During this time we also explored the use of Docker as a development tool. We began by referencing wikis maintained by the ROS organization to get our initial images configured and followed that with reading several blogs and sources attempting to find a balance of ease of approach with industry best practices.  Keith later posted a detailed document for others outlining this in the discussion forum.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part of the learning, Keith has also been working hard at learning the internals of the ROS Navigation Stack, URDF/XARCO modeling for Gazebo, and Gazebo world creation.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p:nvPr>
        </p:nvSpPr>
        <p:spPr/>
        <p:txBody>
          <a:bodyPr/>
          <a:lstStyle/>
          <a:p>
            <a:pPr algn="r"/>
            <a:fld id="{487CCBDF-53D7-403E-9B6C-E87EB08C71D0}"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2166599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coming week we’ll be developing the world environment for the simulations as well as the URDF for the robot.  We’ve selected a 4-wheeled non-holonomic Ackerman steering vehicle for the implementation.</a:t>
            </a:r>
            <a:r>
              <a:rPr lang="en-US" sz="1200" kern="1200" dirty="0">
                <a:solidFill>
                  <a:schemeClr val="tx1"/>
                </a:solidFill>
                <a:effectLst/>
                <a:latin typeface="+mn-lt"/>
                <a:ea typeface="+mn-ea"/>
                <a:cs typeface="+mn-cs"/>
              </a:rPr>
              <a:t> It will utilize a GPS sensor for a pre-determined, global path plan and LIDAR for more specific localized obstacle avoidance during operation. Other sensors (such as a camera) may be included on the robot to match capabilities seen in current delivery robots, but we will likely depend on LIDAR for mapping. We will assume that the odometry measurements in the robot are without noise as we are experimenting with path planning and not sensor fusion or localization techniques.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look forward to your comments and feedback.</a:t>
            </a:r>
          </a:p>
          <a:p>
            <a:endParaRPr lang="en-US" dirty="0"/>
          </a:p>
        </p:txBody>
      </p:sp>
      <p:sp>
        <p:nvSpPr>
          <p:cNvPr id="4" name="Slide Number Placeholder 3"/>
          <p:cNvSpPr>
            <a:spLocks noGrp="1"/>
          </p:cNvSpPr>
          <p:nvPr>
            <p:ph type="sldNum"/>
          </p:nvPr>
        </p:nvSpPr>
        <p:spPr/>
        <p:txBody>
          <a:bodyPr/>
          <a:lstStyle/>
          <a:p>
            <a:pPr algn="r"/>
            <a:fld id="{487CCBDF-53D7-403E-9B6C-E87EB08C71D0}" type="slidenum">
              <a:rPr lang="en-US" sz="1400" b="0" strike="noStrike" spc="-1" smtClean="0">
                <a:latin typeface="Times New Roman"/>
              </a:rPr>
              <a:t>6</a:t>
            </a:fld>
            <a:endParaRPr lang="en-US" sz="1400" b="0" strike="noStrike" spc="-1">
              <a:latin typeface="Times New Roman"/>
            </a:endParaRPr>
          </a:p>
        </p:txBody>
      </p:sp>
    </p:spTree>
    <p:extLst>
      <p:ext uri="{BB962C8B-B14F-4D97-AF65-F5344CB8AC3E}">
        <p14:creationId xmlns:p14="http://schemas.microsoft.com/office/powerpoint/2010/main" val="1677348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28" name="PlaceHolder 2"/>
          <p:cNvSpPr>
            <a:spLocks noGrp="1"/>
          </p:cNvSpPr>
          <p:nvPr>
            <p:ph/>
          </p:nvPr>
        </p:nvSpPr>
        <p:spPr>
          <a:xfrm>
            <a:off x="457200" y="1523880"/>
            <a:ext cx="822924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29" name="PlaceHolder 3"/>
          <p:cNvSpPr>
            <a:spLocks noGrp="1"/>
          </p:cNvSpPr>
          <p:nvPr>
            <p:ph/>
          </p:nvPr>
        </p:nvSpPr>
        <p:spPr>
          <a:xfrm>
            <a:off x="457200" y="3951720"/>
            <a:ext cx="822924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31" name="PlaceHolder 2"/>
          <p:cNvSpPr>
            <a:spLocks noGrp="1"/>
          </p:cNvSpPr>
          <p:nvPr>
            <p:ph/>
          </p:nvPr>
        </p:nvSpPr>
        <p:spPr>
          <a:xfrm>
            <a:off x="457200" y="152388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32" name="PlaceHolder 3"/>
          <p:cNvSpPr>
            <a:spLocks noGrp="1"/>
          </p:cNvSpPr>
          <p:nvPr>
            <p:ph/>
          </p:nvPr>
        </p:nvSpPr>
        <p:spPr>
          <a:xfrm>
            <a:off x="4674240" y="152388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33" name="PlaceHolder 4"/>
          <p:cNvSpPr>
            <a:spLocks noGrp="1"/>
          </p:cNvSpPr>
          <p:nvPr>
            <p:ph/>
          </p:nvPr>
        </p:nvSpPr>
        <p:spPr>
          <a:xfrm>
            <a:off x="457200" y="395172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34" name="PlaceHolder 5"/>
          <p:cNvSpPr>
            <a:spLocks noGrp="1"/>
          </p:cNvSpPr>
          <p:nvPr>
            <p:ph/>
          </p:nvPr>
        </p:nvSpPr>
        <p:spPr>
          <a:xfrm>
            <a:off x="4674240" y="395172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36" name="PlaceHolder 2"/>
          <p:cNvSpPr>
            <a:spLocks noGrp="1"/>
          </p:cNvSpPr>
          <p:nvPr>
            <p:ph/>
          </p:nvPr>
        </p:nvSpPr>
        <p:spPr>
          <a:xfrm>
            <a:off x="457200" y="1523880"/>
            <a:ext cx="26496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37" name="PlaceHolder 3"/>
          <p:cNvSpPr>
            <a:spLocks noGrp="1"/>
          </p:cNvSpPr>
          <p:nvPr>
            <p:ph/>
          </p:nvPr>
        </p:nvSpPr>
        <p:spPr>
          <a:xfrm>
            <a:off x="3239640" y="1523880"/>
            <a:ext cx="26496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38" name="PlaceHolder 4"/>
          <p:cNvSpPr>
            <a:spLocks noGrp="1"/>
          </p:cNvSpPr>
          <p:nvPr>
            <p:ph/>
          </p:nvPr>
        </p:nvSpPr>
        <p:spPr>
          <a:xfrm>
            <a:off x="6022080" y="1523880"/>
            <a:ext cx="26496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39" name="PlaceHolder 5"/>
          <p:cNvSpPr>
            <a:spLocks noGrp="1"/>
          </p:cNvSpPr>
          <p:nvPr>
            <p:ph/>
          </p:nvPr>
        </p:nvSpPr>
        <p:spPr>
          <a:xfrm>
            <a:off x="457200" y="3951720"/>
            <a:ext cx="26496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40" name="PlaceHolder 6"/>
          <p:cNvSpPr>
            <a:spLocks noGrp="1"/>
          </p:cNvSpPr>
          <p:nvPr>
            <p:ph/>
          </p:nvPr>
        </p:nvSpPr>
        <p:spPr>
          <a:xfrm>
            <a:off x="3239640" y="3951720"/>
            <a:ext cx="26496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41" name="PlaceHolder 7"/>
          <p:cNvSpPr>
            <a:spLocks noGrp="1"/>
          </p:cNvSpPr>
          <p:nvPr>
            <p:ph/>
          </p:nvPr>
        </p:nvSpPr>
        <p:spPr>
          <a:xfrm>
            <a:off x="6022080" y="3951720"/>
            <a:ext cx="26496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49" name="PlaceHolder 2"/>
          <p:cNvSpPr>
            <a:spLocks noGrp="1"/>
          </p:cNvSpPr>
          <p:nvPr>
            <p:ph type="subTitle"/>
          </p:nvPr>
        </p:nvSpPr>
        <p:spPr>
          <a:xfrm>
            <a:off x="457200" y="1523880"/>
            <a:ext cx="8229240" cy="464796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51" name="PlaceHolder 2"/>
          <p:cNvSpPr>
            <a:spLocks noGrp="1"/>
          </p:cNvSpPr>
          <p:nvPr>
            <p:ph/>
          </p:nvPr>
        </p:nvSpPr>
        <p:spPr>
          <a:xfrm>
            <a:off x="457200" y="1523880"/>
            <a:ext cx="8229240" cy="464796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53" name="PlaceHolder 2"/>
          <p:cNvSpPr>
            <a:spLocks noGrp="1"/>
          </p:cNvSpPr>
          <p:nvPr>
            <p:ph/>
          </p:nvPr>
        </p:nvSpPr>
        <p:spPr>
          <a:xfrm>
            <a:off x="457200" y="1523880"/>
            <a:ext cx="4015800" cy="464796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54" name="PlaceHolder 3"/>
          <p:cNvSpPr>
            <a:spLocks noGrp="1"/>
          </p:cNvSpPr>
          <p:nvPr>
            <p:ph/>
          </p:nvPr>
        </p:nvSpPr>
        <p:spPr>
          <a:xfrm>
            <a:off x="4674240" y="1523880"/>
            <a:ext cx="4015800" cy="464796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343080"/>
            <a:ext cx="8229240" cy="370908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58" name="PlaceHolder 2"/>
          <p:cNvSpPr>
            <a:spLocks noGrp="1"/>
          </p:cNvSpPr>
          <p:nvPr>
            <p:ph/>
          </p:nvPr>
        </p:nvSpPr>
        <p:spPr>
          <a:xfrm>
            <a:off x="457200" y="152388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59" name="PlaceHolder 3"/>
          <p:cNvSpPr>
            <a:spLocks noGrp="1"/>
          </p:cNvSpPr>
          <p:nvPr>
            <p:ph/>
          </p:nvPr>
        </p:nvSpPr>
        <p:spPr>
          <a:xfrm>
            <a:off x="4674240" y="1523880"/>
            <a:ext cx="4015800" cy="464796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60" name="PlaceHolder 4"/>
          <p:cNvSpPr>
            <a:spLocks noGrp="1"/>
          </p:cNvSpPr>
          <p:nvPr>
            <p:ph/>
          </p:nvPr>
        </p:nvSpPr>
        <p:spPr>
          <a:xfrm>
            <a:off x="457200" y="395172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7" name="PlaceHolder 2"/>
          <p:cNvSpPr>
            <a:spLocks noGrp="1"/>
          </p:cNvSpPr>
          <p:nvPr>
            <p:ph type="subTitle"/>
          </p:nvPr>
        </p:nvSpPr>
        <p:spPr>
          <a:xfrm>
            <a:off x="457200" y="1523880"/>
            <a:ext cx="8229240" cy="464796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62" name="PlaceHolder 2"/>
          <p:cNvSpPr>
            <a:spLocks noGrp="1"/>
          </p:cNvSpPr>
          <p:nvPr>
            <p:ph/>
          </p:nvPr>
        </p:nvSpPr>
        <p:spPr>
          <a:xfrm>
            <a:off x="457200" y="1523880"/>
            <a:ext cx="4015800" cy="464796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63" name="PlaceHolder 3"/>
          <p:cNvSpPr>
            <a:spLocks noGrp="1"/>
          </p:cNvSpPr>
          <p:nvPr>
            <p:ph/>
          </p:nvPr>
        </p:nvSpPr>
        <p:spPr>
          <a:xfrm>
            <a:off x="4674240" y="152388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64" name="PlaceHolder 4"/>
          <p:cNvSpPr>
            <a:spLocks noGrp="1"/>
          </p:cNvSpPr>
          <p:nvPr>
            <p:ph/>
          </p:nvPr>
        </p:nvSpPr>
        <p:spPr>
          <a:xfrm>
            <a:off x="4674240" y="395172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66" name="PlaceHolder 2"/>
          <p:cNvSpPr>
            <a:spLocks noGrp="1"/>
          </p:cNvSpPr>
          <p:nvPr>
            <p:ph/>
          </p:nvPr>
        </p:nvSpPr>
        <p:spPr>
          <a:xfrm>
            <a:off x="457200" y="152388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67" name="PlaceHolder 3"/>
          <p:cNvSpPr>
            <a:spLocks noGrp="1"/>
          </p:cNvSpPr>
          <p:nvPr>
            <p:ph/>
          </p:nvPr>
        </p:nvSpPr>
        <p:spPr>
          <a:xfrm>
            <a:off x="4674240" y="152388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68" name="PlaceHolder 4"/>
          <p:cNvSpPr>
            <a:spLocks noGrp="1"/>
          </p:cNvSpPr>
          <p:nvPr>
            <p:ph/>
          </p:nvPr>
        </p:nvSpPr>
        <p:spPr>
          <a:xfrm>
            <a:off x="457200" y="3951720"/>
            <a:ext cx="822924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70" name="PlaceHolder 2"/>
          <p:cNvSpPr>
            <a:spLocks noGrp="1"/>
          </p:cNvSpPr>
          <p:nvPr>
            <p:ph/>
          </p:nvPr>
        </p:nvSpPr>
        <p:spPr>
          <a:xfrm>
            <a:off x="457200" y="1523880"/>
            <a:ext cx="822924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71" name="PlaceHolder 3"/>
          <p:cNvSpPr>
            <a:spLocks noGrp="1"/>
          </p:cNvSpPr>
          <p:nvPr>
            <p:ph/>
          </p:nvPr>
        </p:nvSpPr>
        <p:spPr>
          <a:xfrm>
            <a:off x="457200" y="3951720"/>
            <a:ext cx="822924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73" name="PlaceHolder 2"/>
          <p:cNvSpPr>
            <a:spLocks noGrp="1"/>
          </p:cNvSpPr>
          <p:nvPr>
            <p:ph/>
          </p:nvPr>
        </p:nvSpPr>
        <p:spPr>
          <a:xfrm>
            <a:off x="457200" y="152388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74" name="PlaceHolder 3"/>
          <p:cNvSpPr>
            <a:spLocks noGrp="1"/>
          </p:cNvSpPr>
          <p:nvPr>
            <p:ph/>
          </p:nvPr>
        </p:nvSpPr>
        <p:spPr>
          <a:xfrm>
            <a:off x="4674240" y="152388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75" name="PlaceHolder 4"/>
          <p:cNvSpPr>
            <a:spLocks noGrp="1"/>
          </p:cNvSpPr>
          <p:nvPr>
            <p:ph/>
          </p:nvPr>
        </p:nvSpPr>
        <p:spPr>
          <a:xfrm>
            <a:off x="457200" y="395172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76" name="PlaceHolder 5"/>
          <p:cNvSpPr>
            <a:spLocks noGrp="1"/>
          </p:cNvSpPr>
          <p:nvPr>
            <p:ph/>
          </p:nvPr>
        </p:nvSpPr>
        <p:spPr>
          <a:xfrm>
            <a:off x="4674240" y="395172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78" name="PlaceHolder 2"/>
          <p:cNvSpPr>
            <a:spLocks noGrp="1"/>
          </p:cNvSpPr>
          <p:nvPr>
            <p:ph/>
          </p:nvPr>
        </p:nvSpPr>
        <p:spPr>
          <a:xfrm>
            <a:off x="457200" y="1523880"/>
            <a:ext cx="26496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79" name="PlaceHolder 3"/>
          <p:cNvSpPr>
            <a:spLocks noGrp="1"/>
          </p:cNvSpPr>
          <p:nvPr>
            <p:ph/>
          </p:nvPr>
        </p:nvSpPr>
        <p:spPr>
          <a:xfrm>
            <a:off x="3239640" y="1523880"/>
            <a:ext cx="26496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80" name="PlaceHolder 4"/>
          <p:cNvSpPr>
            <a:spLocks noGrp="1"/>
          </p:cNvSpPr>
          <p:nvPr>
            <p:ph/>
          </p:nvPr>
        </p:nvSpPr>
        <p:spPr>
          <a:xfrm>
            <a:off x="6022080" y="1523880"/>
            <a:ext cx="26496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81" name="PlaceHolder 5"/>
          <p:cNvSpPr>
            <a:spLocks noGrp="1"/>
          </p:cNvSpPr>
          <p:nvPr>
            <p:ph/>
          </p:nvPr>
        </p:nvSpPr>
        <p:spPr>
          <a:xfrm>
            <a:off x="457200" y="3951720"/>
            <a:ext cx="26496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82" name="PlaceHolder 6"/>
          <p:cNvSpPr>
            <a:spLocks noGrp="1"/>
          </p:cNvSpPr>
          <p:nvPr>
            <p:ph/>
          </p:nvPr>
        </p:nvSpPr>
        <p:spPr>
          <a:xfrm>
            <a:off x="3239640" y="3951720"/>
            <a:ext cx="26496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83" name="PlaceHolder 7"/>
          <p:cNvSpPr>
            <a:spLocks noGrp="1"/>
          </p:cNvSpPr>
          <p:nvPr>
            <p:ph/>
          </p:nvPr>
        </p:nvSpPr>
        <p:spPr>
          <a:xfrm>
            <a:off x="6022080" y="3951720"/>
            <a:ext cx="26496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9" name="PlaceHolder 2"/>
          <p:cNvSpPr>
            <a:spLocks noGrp="1"/>
          </p:cNvSpPr>
          <p:nvPr>
            <p:ph/>
          </p:nvPr>
        </p:nvSpPr>
        <p:spPr>
          <a:xfrm>
            <a:off x="457200" y="1523880"/>
            <a:ext cx="8229240" cy="464796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11" name="PlaceHolder 2"/>
          <p:cNvSpPr>
            <a:spLocks noGrp="1"/>
          </p:cNvSpPr>
          <p:nvPr>
            <p:ph/>
          </p:nvPr>
        </p:nvSpPr>
        <p:spPr>
          <a:xfrm>
            <a:off x="457200" y="1523880"/>
            <a:ext cx="4015800" cy="464796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12" name="PlaceHolder 3"/>
          <p:cNvSpPr>
            <a:spLocks noGrp="1"/>
          </p:cNvSpPr>
          <p:nvPr>
            <p:ph/>
          </p:nvPr>
        </p:nvSpPr>
        <p:spPr>
          <a:xfrm>
            <a:off x="4674240" y="1523880"/>
            <a:ext cx="4015800" cy="464796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343080"/>
            <a:ext cx="8229240" cy="370908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16" name="PlaceHolder 2"/>
          <p:cNvSpPr>
            <a:spLocks noGrp="1"/>
          </p:cNvSpPr>
          <p:nvPr>
            <p:ph/>
          </p:nvPr>
        </p:nvSpPr>
        <p:spPr>
          <a:xfrm>
            <a:off x="457200" y="152388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17" name="PlaceHolder 3"/>
          <p:cNvSpPr>
            <a:spLocks noGrp="1"/>
          </p:cNvSpPr>
          <p:nvPr>
            <p:ph/>
          </p:nvPr>
        </p:nvSpPr>
        <p:spPr>
          <a:xfrm>
            <a:off x="4674240" y="1523880"/>
            <a:ext cx="4015800" cy="464796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18" name="PlaceHolder 4"/>
          <p:cNvSpPr>
            <a:spLocks noGrp="1"/>
          </p:cNvSpPr>
          <p:nvPr>
            <p:ph/>
          </p:nvPr>
        </p:nvSpPr>
        <p:spPr>
          <a:xfrm>
            <a:off x="457200" y="395172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20" name="PlaceHolder 2"/>
          <p:cNvSpPr>
            <a:spLocks noGrp="1"/>
          </p:cNvSpPr>
          <p:nvPr>
            <p:ph/>
          </p:nvPr>
        </p:nvSpPr>
        <p:spPr>
          <a:xfrm>
            <a:off x="457200" y="1523880"/>
            <a:ext cx="4015800" cy="464796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21" name="PlaceHolder 3"/>
          <p:cNvSpPr>
            <a:spLocks noGrp="1"/>
          </p:cNvSpPr>
          <p:nvPr>
            <p:ph/>
          </p:nvPr>
        </p:nvSpPr>
        <p:spPr>
          <a:xfrm>
            <a:off x="4674240" y="152388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22" name="PlaceHolder 4"/>
          <p:cNvSpPr>
            <a:spLocks noGrp="1"/>
          </p:cNvSpPr>
          <p:nvPr>
            <p:ph/>
          </p:nvPr>
        </p:nvSpPr>
        <p:spPr>
          <a:xfrm>
            <a:off x="4674240" y="395172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343080"/>
            <a:ext cx="8229240" cy="799920"/>
          </a:xfrm>
          <a:prstGeom prst="rect">
            <a:avLst/>
          </a:prstGeom>
          <a:noFill/>
          <a:ln w="0">
            <a:noFill/>
          </a:ln>
        </p:spPr>
        <p:txBody>
          <a:bodyPr lIns="0" tIns="0" rIns="0" bIns="0" anchor="ctr">
            <a:noAutofit/>
          </a:bodyPr>
          <a:lstStyle/>
          <a:p>
            <a:endParaRPr lang="en-US" sz="1800" b="0" strike="noStrike" spc="-1">
              <a:solidFill>
                <a:srgbClr val="000000"/>
              </a:solidFill>
              <a:latin typeface="Verdana"/>
            </a:endParaRPr>
          </a:p>
        </p:txBody>
      </p:sp>
      <p:sp>
        <p:nvSpPr>
          <p:cNvPr id="24" name="PlaceHolder 2"/>
          <p:cNvSpPr>
            <a:spLocks noGrp="1"/>
          </p:cNvSpPr>
          <p:nvPr>
            <p:ph/>
          </p:nvPr>
        </p:nvSpPr>
        <p:spPr>
          <a:xfrm>
            <a:off x="457200" y="152388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25" name="PlaceHolder 3"/>
          <p:cNvSpPr>
            <a:spLocks noGrp="1"/>
          </p:cNvSpPr>
          <p:nvPr>
            <p:ph/>
          </p:nvPr>
        </p:nvSpPr>
        <p:spPr>
          <a:xfrm>
            <a:off x="4674240" y="1523880"/>
            <a:ext cx="401580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
        <p:nvSpPr>
          <p:cNvPr id="26" name="PlaceHolder 4"/>
          <p:cNvSpPr>
            <a:spLocks noGrp="1"/>
          </p:cNvSpPr>
          <p:nvPr>
            <p:ph/>
          </p:nvPr>
        </p:nvSpPr>
        <p:spPr>
          <a:xfrm>
            <a:off x="457200" y="3951720"/>
            <a:ext cx="8229240" cy="2216880"/>
          </a:xfrm>
          <a:prstGeom prst="rect">
            <a:avLst/>
          </a:prstGeom>
          <a:noFill/>
          <a:ln w="0">
            <a:noFill/>
          </a:ln>
        </p:spPr>
        <p:txBody>
          <a:bodyPr lIns="0" tIns="0" rIns="0" bIns="0" anchor="t">
            <a:normAutofit/>
          </a:bodyPr>
          <a:lstStyle/>
          <a:p>
            <a:endParaRPr lang="en-US" sz="2400" b="0" strike="noStrike" spc="-1">
              <a:solidFill>
                <a:srgbClr val="000000"/>
              </a:solidFill>
              <a:latin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8" hidden="1"/>
          <p:cNvSpPr/>
          <p:nvPr/>
        </p:nvSpPr>
        <p:spPr>
          <a:xfrm>
            <a:off x="457200" y="1234800"/>
            <a:ext cx="8686440" cy="45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7" name="TextBox 9" hidden="1"/>
          <p:cNvSpPr/>
          <p:nvPr/>
        </p:nvSpPr>
        <p:spPr>
          <a:xfrm>
            <a:off x="5486400" y="6400800"/>
            <a:ext cx="335232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en-US" sz="1800" b="0" strike="noStrike" spc="-1">
                <a:solidFill>
                  <a:srgbClr val="AB192D"/>
                </a:solidFill>
                <a:latin typeface="Times New Roman"/>
              </a:rPr>
              <a:t>Worcester Polytechnic Institute</a:t>
            </a:r>
            <a:endParaRPr lang="en-US" sz="1800" b="0" strike="noStrike" spc="-1">
              <a:latin typeface="Arial"/>
            </a:endParaRPr>
          </a:p>
        </p:txBody>
      </p:sp>
      <p:pic>
        <p:nvPicPr>
          <p:cNvPr id="2" name="Picture 6" descr="greyWatermark-20.png"/>
          <p:cNvPicPr/>
          <p:nvPr/>
        </p:nvPicPr>
        <p:blipFill>
          <a:blip r:embed="rId14"/>
          <a:stretch/>
        </p:blipFill>
        <p:spPr>
          <a:xfrm>
            <a:off x="5185440" y="2981880"/>
            <a:ext cx="3958200" cy="3875760"/>
          </a:xfrm>
          <a:prstGeom prst="rect">
            <a:avLst/>
          </a:prstGeom>
          <a:ln w="0">
            <a:noFill/>
          </a:ln>
        </p:spPr>
      </p:pic>
      <p:sp>
        <p:nvSpPr>
          <p:cNvPr id="3" name="PlaceHolder 1"/>
          <p:cNvSpPr>
            <a:spLocks noGrp="1"/>
          </p:cNvSpPr>
          <p:nvPr>
            <p:ph type="title"/>
          </p:nvPr>
        </p:nvSpPr>
        <p:spPr>
          <a:xfrm>
            <a:off x="457200" y="2286000"/>
            <a:ext cx="6857640" cy="1523520"/>
          </a:xfrm>
          <a:prstGeom prst="rect">
            <a:avLst/>
          </a:prstGeom>
          <a:noFill/>
          <a:ln w="0">
            <a:noFill/>
          </a:ln>
        </p:spPr>
        <p:txBody>
          <a:bodyPr anchor="b">
            <a:noAutofit/>
          </a:bodyPr>
          <a:lstStyle/>
          <a:p>
            <a:pPr>
              <a:lnSpc>
                <a:spcPct val="100000"/>
              </a:lnSpc>
            </a:pPr>
            <a:r>
              <a:rPr lang="en-US" sz="4000" b="1" strike="noStrike" spc="-1">
                <a:solidFill>
                  <a:srgbClr val="262626"/>
                </a:solidFill>
                <a:latin typeface="Verdana"/>
                <a:ea typeface="Verdana"/>
              </a:rPr>
              <a:t>Click to edit Master title style</a:t>
            </a:r>
            <a:endParaRPr lang="en-US" sz="4000" b="0" strike="noStrike" spc="-1">
              <a:solidFill>
                <a:srgbClr val="000000"/>
              </a:solidFill>
              <a:latin typeface="Verdana"/>
            </a:endParaRPr>
          </a:p>
        </p:txBody>
      </p:sp>
      <p:pic>
        <p:nvPicPr>
          <p:cNvPr id="4" name="Picture 3"/>
          <p:cNvPicPr/>
          <p:nvPr/>
        </p:nvPicPr>
        <p:blipFill>
          <a:blip r:embed="rId15"/>
          <a:stretch/>
        </p:blipFill>
        <p:spPr>
          <a:xfrm>
            <a:off x="533520" y="990720"/>
            <a:ext cx="2742840" cy="888840"/>
          </a:xfrm>
          <a:prstGeom prst="rect">
            <a:avLst/>
          </a:prstGeom>
          <a:ln w="0">
            <a:noFill/>
          </a:ln>
        </p:spPr>
      </p:pic>
      <p:sp>
        <p:nvSpPr>
          <p:cNvPr id="5"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16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Rectangle 8"/>
          <p:cNvSpPr/>
          <p:nvPr/>
        </p:nvSpPr>
        <p:spPr>
          <a:xfrm>
            <a:off x="457200" y="1234800"/>
            <a:ext cx="8686440" cy="45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3" name="TextBox 9"/>
          <p:cNvSpPr/>
          <p:nvPr/>
        </p:nvSpPr>
        <p:spPr>
          <a:xfrm>
            <a:off x="5486400" y="6400800"/>
            <a:ext cx="335232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pPr>
            <a:r>
              <a:rPr lang="en-US" sz="1800" b="0" strike="noStrike" spc="-1">
                <a:solidFill>
                  <a:srgbClr val="AB192D"/>
                </a:solidFill>
                <a:latin typeface="Times New Roman"/>
              </a:rPr>
              <a:t>Worcester Polytechnic Institute</a:t>
            </a:r>
            <a:endParaRPr lang="en-US" sz="1800" b="0" strike="noStrike" spc="-1">
              <a:latin typeface="Arial"/>
            </a:endParaRPr>
          </a:p>
        </p:txBody>
      </p:sp>
      <p:sp>
        <p:nvSpPr>
          <p:cNvPr id="44" name="PlaceHolder 1"/>
          <p:cNvSpPr>
            <a:spLocks noGrp="1"/>
          </p:cNvSpPr>
          <p:nvPr>
            <p:ph type="title"/>
          </p:nvPr>
        </p:nvSpPr>
        <p:spPr>
          <a:xfrm>
            <a:off x="457200" y="343080"/>
            <a:ext cx="8229240" cy="799920"/>
          </a:xfrm>
          <a:prstGeom prst="rect">
            <a:avLst/>
          </a:prstGeom>
          <a:noFill/>
          <a:ln w="0">
            <a:noFill/>
          </a:ln>
        </p:spPr>
        <p:txBody>
          <a:bodyPr anchor="b">
            <a:noAutofit/>
          </a:bodyPr>
          <a:lstStyle/>
          <a:p>
            <a:pPr>
              <a:lnSpc>
                <a:spcPct val="100000"/>
              </a:lnSpc>
            </a:pPr>
            <a:r>
              <a:rPr lang="en-US" sz="3200" b="1" strike="noStrike" spc="-1">
                <a:solidFill>
                  <a:srgbClr val="262626"/>
                </a:solidFill>
                <a:latin typeface="Verdana"/>
                <a:ea typeface="Verdana"/>
              </a:rPr>
              <a:t>Click to edit Master title style</a:t>
            </a:r>
            <a:endParaRPr lang="en-US" sz="3200" b="0" strike="noStrike" spc="-1">
              <a:solidFill>
                <a:srgbClr val="000000"/>
              </a:solidFill>
              <a:latin typeface="Verdana"/>
            </a:endParaRPr>
          </a:p>
        </p:txBody>
      </p:sp>
      <p:sp>
        <p:nvSpPr>
          <p:cNvPr id="45" name="PlaceHolder 2"/>
          <p:cNvSpPr>
            <a:spLocks noGrp="1"/>
          </p:cNvSpPr>
          <p:nvPr>
            <p:ph type="body"/>
          </p:nvPr>
        </p:nvSpPr>
        <p:spPr>
          <a:xfrm>
            <a:off x="457200" y="1523880"/>
            <a:ext cx="8229240" cy="4647960"/>
          </a:xfrm>
          <a:prstGeom prst="rect">
            <a:avLst/>
          </a:prstGeom>
          <a:noFill/>
          <a:ln w="0">
            <a:noFill/>
          </a:ln>
        </p:spPr>
        <p:txBody>
          <a:bodyPr anchor="t">
            <a:noAutofit/>
          </a:bodyPr>
          <a:lstStyle/>
          <a:p>
            <a:pPr marL="274320" indent="-274320">
              <a:lnSpc>
                <a:spcPct val="95000"/>
              </a:lnSpc>
              <a:spcBef>
                <a:spcPts val="1199"/>
              </a:spcBef>
              <a:buClr>
                <a:srgbClr val="AB192D"/>
              </a:buClr>
              <a:buFont typeface="Arial"/>
              <a:buChar char="•"/>
            </a:pPr>
            <a:r>
              <a:rPr lang="en-US" sz="2400" b="0" strike="noStrike" spc="-1">
                <a:solidFill>
                  <a:srgbClr val="000000"/>
                </a:solidFill>
                <a:latin typeface="Verdana"/>
                <a:ea typeface="Verdana"/>
              </a:rPr>
              <a:t>Click to edit Master text styles</a:t>
            </a:r>
            <a:endParaRPr lang="en-US" sz="2400" b="0" strike="noStrike" spc="-1">
              <a:solidFill>
                <a:srgbClr val="000000"/>
              </a:solidFill>
              <a:latin typeface="Verdana"/>
            </a:endParaRPr>
          </a:p>
          <a:p>
            <a:pPr marL="594360" lvl="1" indent="-274320">
              <a:lnSpc>
                <a:spcPct val="95000"/>
              </a:lnSpc>
              <a:spcBef>
                <a:spcPts val="601"/>
              </a:spcBef>
              <a:buClr>
                <a:srgbClr val="AB192D"/>
              </a:buClr>
              <a:buFont typeface="Verdana"/>
              <a:buChar char="─"/>
            </a:pPr>
            <a:r>
              <a:rPr lang="en-US" sz="2000" b="0" strike="noStrike" spc="-1">
                <a:solidFill>
                  <a:srgbClr val="000000"/>
                </a:solidFill>
                <a:latin typeface="Verdana"/>
                <a:ea typeface="Verdana"/>
              </a:rPr>
              <a:t>Second level</a:t>
            </a:r>
            <a:endParaRPr lang="en-US" sz="2000" b="0" strike="noStrike" spc="-1">
              <a:solidFill>
                <a:srgbClr val="000000"/>
              </a:solidFill>
              <a:latin typeface="Verdana"/>
            </a:endParaRPr>
          </a:p>
          <a:p>
            <a:pPr marL="868680" lvl="2" indent="-228600">
              <a:lnSpc>
                <a:spcPct val="95000"/>
              </a:lnSpc>
              <a:spcBef>
                <a:spcPts val="601"/>
              </a:spcBef>
              <a:buClr>
                <a:srgbClr val="AB192D"/>
              </a:buClr>
              <a:buFont typeface="Wingdings" charset="2"/>
              <a:buChar char=""/>
            </a:pPr>
            <a:r>
              <a:rPr lang="en-US" sz="1800" b="0" strike="noStrike" spc="-1">
                <a:solidFill>
                  <a:srgbClr val="000000"/>
                </a:solidFill>
                <a:latin typeface="Verdana"/>
                <a:ea typeface="Verdana"/>
              </a:rPr>
              <a:t>Third level</a:t>
            </a:r>
            <a:endParaRPr lang="en-US" sz="1800" b="0" strike="noStrike" spc="-1">
              <a:solidFill>
                <a:srgbClr val="000000"/>
              </a:solidFill>
              <a:latin typeface="Verdana"/>
            </a:endParaRPr>
          </a:p>
          <a:p>
            <a:pPr marL="1143000" lvl="3" indent="-228600">
              <a:lnSpc>
                <a:spcPct val="95000"/>
              </a:lnSpc>
              <a:spcBef>
                <a:spcPts val="601"/>
              </a:spcBef>
              <a:buClr>
                <a:srgbClr val="AB192D"/>
              </a:buClr>
              <a:buFont typeface="Courier New"/>
              <a:buChar char="o"/>
            </a:pPr>
            <a:r>
              <a:rPr lang="en-US" sz="1600" b="0" strike="noStrike" spc="-1">
                <a:solidFill>
                  <a:srgbClr val="000000"/>
                </a:solidFill>
                <a:latin typeface="Verdana"/>
                <a:ea typeface="Verdana"/>
              </a:rPr>
              <a:t>Fourth level</a:t>
            </a:r>
            <a:endParaRPr lang="en-US" sz="1600" b="0" strike="noStrike" spc="-1">
              <a:solidFill>
                <a:srgbClr val="000000"/>
              </a:solidFill>
              <a:latin typeface="Verdana"/>
            </a:endParaRPr>
          </a:p>
          <a:p>
            <a:pPr marL="1371600" lvl="4" indent="-228600">
              <a:lnSpc>
                <a:spcPct val="95000"/>
              </a:lnSpc>
              <a:spcBef>
                <a:spcPts val="601"/>
              </a:spcBef>
              <a:buClr>
                <a:srgbClr val="AB192D"/>
              </a:buClr>
              <a:buFont typeface="Arial"/>
              <a:buChar char="•"/>
            </a:pPr>
            <a:r>
              <a:rPr lang="en-US" sz="1600" b="0" strike="noStrike" spc="-1">
                <a:solidFill>
                  <a:srgbClr val="000000"/>
                </a:solidFill>
                <a:latin typeface="Verdana"/>
                <a:ea typeface="Verdana"/>
              </a:rPr>
              <a:t>Fifth level</a:t>
            </a:r>
            <a:endParaRPr lang="en-US" sz="1600" b="0" strike="noStrike" spc="-1">
              <a:solidFill>
                <a:srgbClr val="000000"/>
              </a:solidFill>
              <a:latin typeface="Verdana"/>
            </a:endParaRPr>
          </a:p>
        </p:txBody>
      </p:sp>
      <p:sp>
        <p:nvSpPr>
          <p:cNvPr id="46" name="PlaceHolder 3"/>
          <p:cNvSpPr>
            <a:spLocks noGrp="1"/>
          </p:cNvSpPr>
          <p:nvPr>
            <p:ph type="ftr"/>
          </p:nvPr>
        </p:nvSpPr>
        <p:spPr>
          <a:xfrm>
            <a:off x="457200" y="6400800"/>
            <a:ext cx="5105160" cy="304560"/>
          </a:xfrm>
          <a:prstGeom prst="rect">
            <a:avLst/>
          </a:prstGeom>
          <a:noFill/>
          <a:ln w="0">
            <a:noFill/>
          </a:ln>
        </p:spPr>
        <p:txBody>
          <a:bodyPr lIns="90000" tIns="45000" rIns="90000" bIns="45000" anchor="t">
            <a:noAutofit/>
          </a:bodyPr>
          <a:lstStyle/>
          <a:p>
            <a:endParaRPr lang="en-US" sz="2400" b="0" strike="noStrike" spc="-1">
              <a:latin typeface="Times New Roman"/>
            </a:endParaRPr>
          </a:p>
        </p:txBody>
      </p:sp>
      <p:sp>
        <p:nvSpPr>
          <p:cNvPr id="47" name="PlaceHolder 4"/>
          <p:cNvSpPr>
            <a:spLocks noGrp="1"/>
          </p:cNvSpPr>
          <p:nvPr>
            <p:ph type="sldNum"/>
          </p:nvPr>
        </p:nvSpPr>
        <p:spPr>
          <a:xfrm>
            <a:off x="0" y="6387840"/>
            <a:ext cx="456840" cy="393840"/>
          </a:xfrm>
          <a:prstGeom prst="rect">
            <a:avLst/>
          </a:prstGeom>
          <a:noFill/>
          <a:ln w="0">
            <a:noFill/>
          </a:ln>
        </p:spPr>
        <p:txBody>
          <a:bodyPr anchor="ctr">
            <a:noAutofit/>
          </a:bodyPr>
          <a:lstStyle/>
          <a:p>
            <a:pPr>
              <a:lnSpc>
                <a:spcPct val="100000"/>
              </a:lnSpc>
            </a:pPr>
            <a:fld id="{0AFDEC23-E7CF-4BDA-8CAD-55C1C0074A14}" type="slidenum">
              <a:rPr lang="en-US" sz="1200" b="0" strike="noStrike" spc="-1">
                <a:solidFill>
                  <a:srgbClr val="262626"/>
                </a:solidFill>
                <a:latin typeface="Verdana"/>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286000"/>
            <a:ext cx="6857640" cy="1523520"/>
          </a:xfrm>
          <a:prstGeom prst="rect">
            <a:avLst/>
          </a:prstGeom>
          <a:noFill/>
          <a:ln w="0">
            <a:noFill/>
          </a:ln>
        </p:spPr>
        <p:txBody>
          <a:bodyPr anchor="b">
            <a:noAutofit/>
          </a:bodyPr>
          <a:lstStyle/>
          <a:p>
            <a:pPr>
              <a:lnSpc>
                <a:spcPct val="100000"/>
              </a:lnSpc>
            </a:pPr>
            <a:r>
              <a:rPr lang="en-US" sz="2400" b="1" strike="noStrike" spc="-1">
                <a:solidFill>
                  <a:srgbClr val="262626"/>
                </a:solidFill>
                <a:latin typeface="Verdana"/>
                <a:ea typeface="Verdana"/>
              </a:rPr>
              <a:t>Autonomous Operation for Last-Mile Delivery on Urban Sidewalk</a:t>
            </a:r>
            <a:endParaRPr lang="en-US" sz="2400" b="0" strike="noStrike" spc="-1">
              <a:solidFill>
                <a:srgbClr val="000000"/>
              </a:solidFill>
              <a:latin typeface="Verdana"/>
            </a:endParaRPr>
          </a:p>
        </p:txBody>
      </p:sp>
      <p:sp>
        <p:nvSpPr>
          <p:cNvPr id="91" name="PlaceHolder 2"/>
          <p:cNvSpPr>
            <a:spLocks noGrp="1"/>
          </p:cNvSpPr>
          <p:nvPr>
            <p:ph type="subTitle"/>
          </p:nvPr>
        </p:nvSpPr>
        <p:spPr>
          <a:xfrm>
            <a:off x="457200" y="4041720"/>
            <a:ext cx="6857640" cy="990360"/>
          </a:xfrm>
          <a:prstGeom prst="rect">
            <a:avLst/>
          </a:prstGeom>
          <a:noFill/>
          <a:ln w="0">
            <a:noFill/>
          </a:ln>
        </p:spPr>
        <p:txBody>
          <a:bodyPr anchor="t">
            <a:normAutofit fontScale="93000"/>
          </a:bodyPr>
          <a:lstStyle/>
          <a:p>
            <a:pPr>
              <a:lnSpc>
                <a:spcPct val="95000"/>
              </a:lnSpc>
              <a:spcBef>
                <a:spcPts val="1199"/>
              </a:spcBef>
              <a:tabLst>
                <a:tab pos="0" algn="l"/>
              </a:tabLst>
            </a:pPr>
            <a:r>
              <a:rPr lang="en-US" sz="2800" b="0" strike="noStrike" spc="-1" dirty="0">
                <a:solidFill>
                  <a:srgbClr val="6D6D6D"/>
                </a:solidFill>
                <a:latin typeface="Verdana"/>
                <a:ea typeface="Verdana"/>
              </a:rPr>
              <a:t>RBE550-Project Update</a:t>
            </a:r>
            <a:endParaRPr lang="en-US" sz="2800" b="0" strike="noStrike" spc="-1" dirty="0">
              <a:latin typeface="Arial"/>
            </a:endParaRPr>
          </a:p>
          <a:p>
            <a:pPr>
              <a:lnSpc>
                <a:spcPct val="95000"/>
              </a:lnSpc>
              <a:spcBef>
                <a:spcPts val="1199"/>
              </a:spcBef>
              <a:tabLst>
                <a:tab pos="0" algn="l"/>
              </a:tabLst>
            </a:pPr>
            <a:r>
              <a:rPr lang="en-US" sz="2800" b="0" strike="noStrike" spc="-1" dirty="0">
                <a:solidFill>
                  <a:srgbClr val="6D6D6D"/>
                </a:solidFill>
                <a:latin typeface="Verdana"/>
                <a:ea typeface="Verdana"/>
              </a:rPr>
              <a:t>Keith Chester/Bob DeMont</a:t>
            </a:r>
            <a:endParaRPr lang="en-US" sz="2800" b="0" strike="noStrike" spc="-1" dirty="0">
              <a:latin typeface="Arial"/>
            </a:endParaRPr>
          </a:p>
        </p:txBody>
      </p:sp>
      <p:sp>
        <p:nvSpPr>
          <p:cNvPr id="92" name="PlaceHolder 3"/>
          <p:cNvSpPr>
            <a:spLocks noGrp="1"/>
          </p:cNvSpPr>
          <p:nvPr>
            <p:ph type="sldNum"/>
          </p:nvPr>
        </p:nvSpPr>
        <p:spPr>
          <a:xfrm>
            <a:off x="0" y="6387840"/>
            <a:ext cx="534960" cy="364680"/>
          </a:xfrm>
          <a:prstGeom prst="rect">
            <a:avLst/>
          </a:prstGeom>
          <a:noFill/>
          <a:ln w="0">
            <a:noFill/>
          </a:ln>
        </p:spPr>
        <p:txBody>
          <a:bodyPr anchor="ctr">
            <a:noAutofit/>
          </a:bodyPr>
          <a:lstStyle/>
          <a:p>
            <a:pPr>
              <a:lnSpc>
                <a:spcPct val="100000"/>
              </a:lnSpc>
            </a:pPr>
            <a:fld id="{603EE6D3-495F-4654-8354-A6E4B1D2C0AB}" type="slidenum">
              <a:rPr lang="en-US" sz="1200" b="0" strike="noStrike" spc="-1">
                <a:solidFill>
                  <a:srgbClr val="262626"/>
                </a:solidFill>
                <a:latin typeface="Verdana"/>
              </a:rPr>
              <a:t>1</a:t>
            </a:fld>
            <a:endParaRPr lang="en-US"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343080"/>
            <a:ext cx="8229240" cy="799920"/>
          </a:xfrm>
          <a:prstGeom prst="rect">
            <a:avLst/>
          </a:prstGeom>
          <a:noFill/>
          <a:ln w="0">
            <a:noFill/>
          </a:ln>
        </p:spPr>
        <p:txBody>
          <a:bodyPr anchor="b">
            <a:noAutofit/>
          </a:bodyPr>
          <a:lstStyle/>
          <a:p>
            <a:pPr>
              <a:lnSpc>
                <a:spcPct val="100000"/>
              </a:lnSpc>
            </a:pPr>
            <a:r>
              <a:rPr lang="en-US" sz="3200" b="1" strike="noStrike" spc="-1" dirty="0">
                <a:solidFill>
                  <a:srgbClr val="262626"/>
                </a:solidFill>
                <a:latin typeface="Verdana"/>
                <a:ea typeface="Verdana"/>
              </a:rPr>
              <a:t>Background</a:t>
            </a:r>
            <a:endParaRPr lang="en-US" sz="3200" b="0" strike="noStrike" spc="-1" dirty="0">
              <a:solidFill>
                <a:srgbClr val="000000"/>
              </a:solidFill>
              <a:latin typeface="Verdana"/>
            </a:endParaRPr>
          </a:p>
        </p:txBody>
      </p:sp>
      <p:sp>
        <p:nvSpPr>
          <p:cNvPr id="94" name="PlaceHolder 2"/>
          <p:cNvSpPr>
            <a:spLocks noGrp="1"/>
          </p:cNvSpPr>
          <p:nvPr>
            <p:ph/>
          </p:nvPr>
        </p:nvSpPr>
        <p:spPr>
          <a:xfrm>
            <a:off x="457200" y="1523880"/>
            <a:ext cx="4368960" cy="4647960"/>
          </a:xfrm>
          <a:prstGeom prst="rect">
            <a:avLst/>
          </a:prstGeom>
          <a:noFill/>
          <a:ln w="0">
            <a:noFill/>
          </a:ln>
        </p:spPr>
        <p:txBody>
          <a:bodyPr anchor="t">
            <a:noAutofit/>
          </a:bodyPr>
          <a:lstStyle/>
          <a:p>
            <a:pPr marL="274320" indent="-274320">
              <a:lnSpc>
                <a:spcPct val="95000"/>
              </a:lnSpc>
              <a:spcBef>
                <a:spcPts val="1199"/>
              </a:spcBef>
              <a:buClr>
                <a:srgbClr val="AB192D"/>
              </a:buClr>
              <a:buFont typeface="Arial"/>
              <a:buChar char="•"/>
            </a:pPr>
            <a:r>
              <a:rPr lang="en-US" sz="2400" b="0" strike="noStrike" spc="-1">
                <a:solidFill>
                  <a:srgbClr val="000000"/>
                </a:solidFill>
                <a:latin typeface="Verdana"/>
                <a:ea typeface="Verdana"/>
              </a:rPr>
              <a:t>Ongoing double-digit growth in e-commerce</a:t>
            </a:r>
            <a:endParaRPr lang="en-US" sz="2400" b="0" strike="noStrike" spc="-1">
              <a:solidFill>
                <a:srgbClr val="000000"/>
              </a:solidFill>
              <a:latin typeface="Verdana"/>
            </a:endParaRPr>
          </a:p>
          <a:p>
            <a:pPr marL="274320" indent="-274320">
              <a:lnSpc>
                <a:spcPct val="95000"/>
              </a:lnSpc>
              <a:spcBef>
                <a:spcPts val="1199"/>
              </a:spcBef>
              <a:buClr>
                <a:srgbClr val="AB192D"/>
              </a:buClr>
              <a:buFont typeface="Arial"/>
              <a:buChar char="•"/>
            </a:pPr>
            <a:r>
              <a:rPr lang="en-US" sz="2400" b="0" strike="noStrike" spc="-1">
                <a:solidFill>
                  <a:srgbClr val="000000"/>
                </a:solidFill>
                <a:latin typeface="Verdana"/>
                <a:ea typeface="Verdana"/>
              </a:rPr>
              <a:t>Resulting in increased need for final mile delivery</a:t>
            </a:r>
            <a:endParaRPr lang="en-US" sz="2400" b="0" strike="noStrike" spc="-1">
              <a:solidFill>
                <a:srgbClr val="000000"/>
              </a:solidFill>
              <a:latin typeface="Verdana"/>
            </a:endParaRPr>
          </a:p>
          <a:p>
            <a:pPr marL="274320" indent="-274320">
              <a:lnSpc>
                <a:spcPct val="95000"/>
              </a:lnSpc>
              <a:spcBef>
                <a:spcPts val="1199"/>
              </a:spcBef>
              <a:buClr>
                <a:srgbClr val="AB192D"/>
              </a:buClr>
              <a:buFont typeface="Arial"/>
              <a:buChar char="•"/>
            </a:pPr>
            <a:r>
              <a:rPr lang="en-US" sz="2400" b="0" strike="noStrike" spc="-1">
                <a:solidFill>
                  <a:srgbClr val="000000"/>
                </a:solidFill>
                <a:latin typeface="Verdana"/>
                <a:ea typeface="Verdana"/>
              </a:rPr>
              <a:t>Increased pollution in city centers</a:t>
            </a:r>
            <a:endParaRPr lang="en-US" sz="2400" b="0" strike="noStrike" spc="-1">
              <a:solidFill>
                <a:srgbClr val="000000"/>
              </a:solidFill>
              <a:latin typeface="Verdana"/>
            </a:endParaRPr>
          </a:p>
          <a:p>
            <a:pPr marL="274320" indent="-274320">
              <a:lnSpc>
                <a:spcPct val="95000"/>
              </a:lnSpc>
              <a:spcBef>
                <a:spcPts val="1199"/>
              </a:spcBef>
              <a:buClr>
                <a:srgbClr val="AB192D"/>
              </a:buClr>
              <a:buFont typeface="Arial"/>
              <a:buChar char="•"/>
            </a:pPr>
            <a:r>
              <a:rPr lang="en-US" sz="2400" b="0" strike="noStrike" spc="-1">
                <a:solidFill>
                  <a:srgbClr val="000000"/>
                </a:solidFill>
                <a:latin typeface="Verdana"/>
                <a:ea typeface="Verdana"/>
              </a:rPr>
              <a:t>Pandemic fueled employee shortages</a:t>
            </a:r>
            <a:endParaRPr lang="en-US" sz="2400" b="0" strike="noStrike" spc="-1">
              <a:solidFill>
                <a:srgbClr val="000000"/>
              </a:solidFill>
              <a:latin typeface="Verdana"/>
            </a:endParaRPr>
          </a:p>
          <a:p>
            <a:pPr>
              <a:lnSpc>
                <a:spcPct val="95000"/>
              </a:lnSpc>
              <a:spcBef>
                <a:spcPts val="1199"/>
              </a:spcBef>
            </a:pPr>
            <a:endParaRPr lang="en-US" sz="2400" b="0" strike="noStrike" spc="-1">
              <a:solidFill>
                <a:srgbClr val="000000"/>
              </a:solidFill>
              <a:latin typeface="Verdana"/>
            </a:endParaRPr>
          </a:p>
        </p:txBody>
      </p:sp>
      <p:sp>
        <p:nvSpPr>
          <p:cNvPr id="95" name="PlaceHolder 3"/>
          <p:cNvSpPr>
            <a:spLocks noGrp="1"/>
          </p:cNvSpPr>
          <p:nvPr>
            <p:ph type="ftr"/>
          </p:nvPr>
        </p:nvSpPr>
        <p:spPr>
          <a:xfrm>
            <a:off x="457200" y="6400800"/>
            <a:ext cx="5105160" cy="304560"/>
          </a:xfrm>
          <a:prstGeom prst="rect">
            <a:avLst/>
          </a:prstGeom>
          <a:noFill/>
          <a:ln w="0">
            <a:noFill/>
          </a:ln>
        </p:spPr>
        <p:txBody>
          <a:bodyPr lIns="90000" tIns="45000" rIns="90000" bIns="45000" anchor="t">
            <a:noAutofit/>
          </a:bodyPr>
          <a:lstStyle/>
          <a:p>
            <a:pPr>
              <a:lnSpc>
                <a:spcPct val="100000"/>
              </a:lnSpc>
            </a:pPr>
            <a:r>
              <a:rPr lang="en-US" sz="1600" b="0" strike="noStrike" spc="-1">
                <a:solidFill>
                  <a:srgbClr val="6D6D6D"/>
                </a:solidFill>
                <a:latin typeface="Verdana"/>
              </a:rPr>
              <a:t>RBE550-Chester/DeMont</a:t>
            </a:r>
            <a:endParaRPr lang="en-US" sz="1600" b="0" strike="noStrike" spc="-1">
              <a:latin typeface="Times New Roman"/>
            </a:endParaRPr>
          </a:p>
        </p:txBody>
      </p:sp>
      <p:sp>
        <p:nvSpPr>
          <p:cNvPr id="96" name="PlaceHolder 4"/>
          <p:cNvSpPr>
            <a:spLocks noGrp="1"/>
          </p:cNvSpPr>
          <p:nvPr>
            <p:ph type="sldNum"/>
          </p:nvPr>
        </p:nvSpPr>
        <p:spPr>
          <a:xfrm>
            <a:off x="0" y="6387840"/>
            <a:ext cx="456840" cy="393840"/>
          </a:xfrm>
          <a:prstGeom prst="rect">
            <a:avLst/>
          </a:prstGeom>
          <a:noFill/>
          <a:ln w="0">
            <a:noFill/>
          </a:ln>
        </p:spPr>
        <p:txBody>
          <a:bodyPr anchor="ctr">
            <a:noAutofit/>
          </a:bodyPr>
          <a:lstStyle/>
          <a:p>
            <a:pPr>
              <a:lnSpc>
                <a:spcPct val="100000"/>
              </a:lnSpc>
            </a:pPr>
            <a:fld id="{CD1CAE24-FB4C-4B93-8345-EBD9164221C6}" type="slidenum">
              <a:rPr lang="en-US" sz="1200" b="0" strike="noStrike" spc="-1">
                <a:solidFill>
                  <a:srgbClr val="262626"/>
                </a:solidFill>
                <a:latin typeface="Verdana"/>
              </a:rPr>
              <a:t>2</a:t>
            </a:fld>
            <a:endParaRPr lang="en-US" sz="1200" b="0" strike="noStrike" spc="-1">
              <a:latin typeface="Times New Roman"/>
            </a:endParaRPr>
          </a:p>
        </p:txBody>
      </p:sp>
      <p:pic>
        <p:nvPicPr>
          <p:cNvPr id="97" name="Picture 5"/>
          <p:cNvPicPr/>
          <p:nvPr/>
        </p:nvPicPr>
        <p:blipFill>
          <a:blip r:embed="rId3"/>
          <a:stretch/>
        </p:blipFill>
        <p:spPr>
          <a:xfrm>
            <a:off x="4826520" y="2133720"/>
            <a:ext cx="3887640" cy="304776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343080"/>
            <a:ext cx="8229240" cy="799920"/>
          </a:xfrm>
          <a:prstGeom prst="rect">
            <a:avLst/>
          </a:prstGeom>
          <a:noFill/>
          <a:ln w="0">
            <a:noFill/>
          </a:ln>
        </p:spPr>
        <p:txBody>
          <a:bodyPr anchor="b">
            <a:noAutofit/>
          </a:bodyPr>
          <a:lstStyle/>
          <a:p>
            <a:pPr>
              <a:lnSpc>
                <a:spcPct val="100000"/>
              </a:lnSpc>
            </a:pPr>
            <a:r>
              <a:rPr lang="en-US" sz="3200" b="1" strike="noStrike" spc="-1" dirty="0">
                <a:solidFill>
                  <a:srgbClr val="262626"/>
                </a:solidFill>
                <a:latin typeface="Verdana"/>
                <a:ea typeface="Verdana"/>
              </a:rPr>
              <a:t>Goals</a:t>
            </a:r>
            <a:endParaRPr lang="en-US" sz="3200" b="0" strike="noStrike" spc="-1" dirty="0">
              <a:solidFill>
                <a:srgbClr val="000000"/>
              </a:solidFill>
              <a:latin typeface="Verdana"/>
            </a:endParaRPr>
          </a:p>
        </p:txBody>
      </p:sp>
      <p:sp>
        <p:nvSpPr>
          <p:cNvPr id="99" name="PlaceHolder 2"/>
          <p:cNvSpPr>
            <a:spLocks noGrp="1"/>
          </p:cNvSpPr>
          <p:nvPr>
            <p:ph/>
          </p:nvPr>
        </p:nvSpPr>
        <p:spPr>
          <a:xfrm>
            <a:off x="457200" y="1523880"/>
            <a:ext cx="8229240" cy="4647960"/>
          </a:xfrm>
          <a:prstGeom prst="rect">
            <a:avLst/>
          </a:prstGeom>
          <a:noFill/>
          <a:ln w="0">
            <a:noFill/>
          </a:ln>
        </p:spPr>
        <p:txBody>
          <a:bodyPr anchor="t">
            <a:noAutofit/>
          </a:bodyPr>
          <a:lstStyle/>
          <a:p>
            <a:pPr marL="274320" indent="-274320">
              <a:lnSpc>
                <a:spcPct val="95000"/>
              </a:lnSpc>
              <a:spcBef>
                <a:spcPts val="1199"/>
              </a:spcBef>
              <a:buClr>
                <a:srgbClr val="AB192D"/>
              </a:buClr>
              <a:buFont typeface="Arial"/>
              <a:buChar char="•"/>
            </a:pPr>
            <a:r>
              <a:rPr lang="en-US" sz="2400" b="0" strike="noStrike" spc="-1" dirty="0">
                <a:solidFill>
                  <a:srgbClr val="000000"/>
                </a:solidFill>
                <a:latin typeface="Verdana"/>
                <a:ea typeface="Verdana"/>
              </a:rPr>
              <a:t>Planning and execution algorithms </a:t>
            </a:r>
            <a:endParaRPr lang="en-US" sz="2400" b="0" strike="noStrike" spc="-1" dirty="0">
              <a:solidFill>
                <a:srgbClr val="000000"/>
              </a:solidFill>
              <a:latin typeface="Verdana"/>
            </a:endParaRPr>
          </a:p>
          <a:p>
            <a:pPr marL="594360" lvl="1" indent="-274320">
              <a:lnSpc>
                <a:spcPct val="95000"/>
              </a:lnSpc>
              <a:spcBef>
                <a:spcPts val="601"/>
              </a:spcBef>
              <a:buClr>
                <a:srgbClr val="AB192D"/>
              </a:buClr>
              <a:buFont typeface="Verdana"/>
              <a:buChar char="─"/>
            </a:pPr>
            <a:r>
              <a:rPr lang="en-US" sz="2000" b="0" strike="noStrike" spc="-1" dirty="0">
                <a:solidFill>
                  <a:srgbClr val="000000"/>
                </a:solidFill>
                <a:latin typeface="Verdana"/>
                <a:ea typeface="Verdana"/>
              </a:rPr>
              <a:t>Autonomous navigation</a:t>
            </a:r>
            <a:endParaRPr lang="en-US" sz="2000" b="0" strike="noStrike" spc="-1" dirty="0">
              <a:solidFill>
                <a:srgbClr val="000000"/>
              </a:solidFill>
              <a:latin typeface="Verdana"/>
            </a:endParaRPr>
          </a:p>
          <a:p>
            <a:pPr marL="594360" lvl="1" indent="-274320">
              <a:lnSpc>
                <a:spcPct val="95000"/>
              </a:lnSpc>
              <a:spcBef>
                <a:spcPts val="601"/>
              </a:spcBef>
              <a:buClr>
                <a:srgbClr val="AB192D"/>
              </a:buClr>
              <a:buFont typeface="Verdana"/>
              <a:buChar char="─"/>
            </a:pPr>
            <a:r>
              <a:rPr lang="en-US" sz="2000" b="0" strike="noStrike" spc="-1" dirty="0">
                <a:solidFill>
                  <a:srgbClr val="000000"/>
                </a:solidFill>
                <a:latin typeface="Verdana"/>
                <a:ea typeface="Verdana"/>
              </a:rPr>
              <a:t>Obstacle avoidance</a:t>
            </a:r>
            <a:endParaRPr lang="en-US" sz="2000" b="0" strike="noStrike" spc="-1" dirty="0">
              <a:solidFill>
                <a:srgbClr val="000000"/>
              </a:solidFill>
              <a:latin typeface="Verdana"/>
            </a:endParaRPr>
          </a:p>
          <a:p>
            <a:pPr marL="868680" lvl="2" indent="-228600">
              <a:lnSpc>
                <a:spcPct val="95000"/>
              </a:lnSpc>
              <a:spcBef>
                <a:spcPts val="601"/>
              </a:spcBef>
              <a:buClr>
                <a:srgbClr val="AB192D"/>
              </a:buClr>
              <a:buFont typeface="Wingdings" charset="2"/>
              <a:buChar char=""/>
            </a:pPr>
            <a:r>
              <a:rPr lang="en-US" sz="1800" b="0" strike="noStrike" spc="-1" dirty="0">
                <a:solidFill>
                  <a:srgbClr val="000000"/>
                </a:solidFill>
                <a:latin typeface="Verdana"/>
                <a:ea typeface="Verdana"/>
              </a:rPr>
              <a:t>Static obstacles (boxes, trashcans)</a:t>
            </a:r>
            <a:endParaRPr lang="en-US" sz="1800" b="0" strike="noStrike" spc="-1" dirty="0">
              <a:solidFill>
                <a:srgbClr val="000000"/>
              </a:solidFill>
              <a:latin typeface="Verdana"/>
            </a:endParaRPr>
          </a:p>
          <a:p>
            <a:pPr marL="868680" lvl="2" indent="-228600">
              <a:lnSpc>
                <a:spcPct val="95000"/>
              </a:lnSpc>
              <a:spcBef>
                <a:spcPts val="601"/>
              </a:spcBef>
              <a:buClr>
                <a:srgbClr val="AB192D"/>
              </a:buClr>
              <a:buFont typeface="Wingdings" charset="2"/>
              <a:buChar char=""/>
            </a:pPr>
            <a:r>
              <a:rPr lang="en-US" sz="1800" b="0" strike="noStrike" spc="-1" dirty="0">
                <a:solidFill>
                  <a:srgbClr val="000000"/>
                </a:solidFill>
                <a:latin typeface="Verdana"/>
                <a:ea typeface="Verdana"/>
              </a:rPr>
              <a:t>Dynamic obstacles (people bikes)</a:t>
            </a:r>
            <a:endParaRPr lang="en-US" sz="1800" b="0" strike="noStrike" spc="-1" dirty="0">
              <a:solidFill>
                <a:srgbClr val="000000"/>
              </a:solidFill>
              <a:latin typeface="Verdana"/>
            </a:endParaRPr>
          </a:p>
          <a:p>
            <a:pPr marL="594360" lvl="1" indent="-274320">
              <a:lnSpc>
                <a:spcPct val="95000"/>
              </a:lnSpc>
              <a:spcBef>
                <a:spcPts val="601"/>
              </a:spcBef>
              <a:buClr>
                <a:srgbClr val="AB192D"/>
              </a:buClr>
              <a:buFont typeface="Verdana"/>
              <a:buChar char="─"/>
            </a:pPr>
            <a:r>
              <a:rPr lang="en-US" sz="2000" b="0" strike="noStrike" spc="-1" dirty="0">
                <a:solidFill>
                  <a:srgbClr val="000000"/>
                </a:solidFill>
                <a:latin typeface="Verdana"/>
                <a:ea typeface="Verdana"/>
              </a:rPr>
              <a:t>Sidewalk rules</a:t>
            </a:r>
            <a:endParaRPr lang="en-US" sz="2000" b="0" strike="noStrike" spc="-1" dirty="0">
              <a:solidFill>
                <a:srgbClr val="000000"/>
              </a:solidFill>
              <a:latin typeface="Verdana"/>
            </a:endParaRPr>
          </a:p>
          <a:p>
            <a:pPr marL="868680" lvl="2" indent="-228600">
              <a:lnSpc>
                <a:spcPct val="95000"/>
              </a:lnSpc>
              <a:spcBef>
                <a:spcPts val="601"/>
              </a:spcBef>
              <a:buClr>
                <a:srgbClr val="AB192D"/>
              </a:buClr>
              <a:buFont typeface="Wingdings" charset="2"/>
              <a:buChar char=""/>
            </a:pPr>
            <a:r>
              <a:rPr lang="en-US" sz="1800" b="0" strike="noStrike" spc="-1" dirty="0">
                <a:solidFill>
                  <a:srgbClr val="000000"/>
                </a:solidFill>
                <a:latin typeface="Verdana"/>
                <a:ea typeface="Verdana"/>
              </a:rPr>
              <a:t>Staying on sidewalk</a:t>
            </a:r>
            <a:endParaRPr lang="en-US" sz="1800" b="0" strike="noStrike" spc="-1" dirty="0">
              <a:solidFill>
                <a:srgbClr val="000000"/>
              </a:solidFill>
              <a:latin typeface="Verdana"/>
            </a:endParaRPr>
          </a:p>
          <a:p>
            <a:pPr marL="868680" lvl="2" indent="-228600">
              <a:lnSpc>
                <a:spcPct val="95000"/>
              </a:lnSpc>
              <a:spcBef>
                <a:spcPts val="601"/>
              </a:spcBef>
              <a:buClr>
                <a:srgbClr val="AB192D"/>
              </a:buClr>
              <a:buFont typeface="Wingdings" charset="2"/>
              <a:buChar char=""/>
            </a:pPr>
            <a:r>
              <a:rPr lang="en-US" sz="1800" b="0" strike="noStrike" spc="-1" dirty="0">
                <a:solidFill>
                  <a:srgbClr val="000000"/>
                </a:solidFill>
                <a:latin typeface="Verdana"/>
                <a:ea typeface="Verdana"/>
              </a:rPr>
              <a:t>Crossing at crosswalk at green light</a:t>
            </a:r>
            <a:endParaRPr lang="en-US" sz="1800" b="0" strike="noStrike" spc="-1" dirty="0">
              <a:solidFill>
                <a:srgbClr val="000000"/>
              </a:solidFill>
              <a:latin typeface="Verdana"/>
            </a:endParaRPr>
          </a:p>
          <a:p>
            <a:pPr marL="594360" lvl="1" indent="-274320">
              <a:lnSpc>
                <a:spcPct val="95000"/>
              </a:lnSpc>
              <a:spcBef>
                <a:spcPts val="601"/>
              </a:spcBef>
              <a:buClr>
                <a:srgbClr val="AB192D"/>
              </a:buClr>
              <a:buFont typeface="Verdana"/>
              <a:buChar char="─"/>
            </a:pPr>
            <a:r>
              <a:rPr lang="en-US" sz="2000" b="0" strike="noStrike" spc="-1" dirty="0">
                <a:solidFill>
                  <a:srgbClr val="000000"/>
                </a:solidFill>
                <a:latin typeface="Verdana"/>
                <a:ea typeface="Verdana"/>
              </a:rPr>
              <a:t>Simulation visualization in Gazebo</a:t>
            </a:r>
            <a:endParaRPr lang="en-US" sz="2000" b="0" strike="noStrike" spc="-1" dirty="0">
              <a:solidFill>
                <a:srgbClr val="000000"/>
              </a:solidFill>
              <a:latin typeface="Verdana"/>
            </a:endParaRPr>
          </a:p>
        </p:txBody>
      </p:sp>
      <p:sp>
        <p:nvSpPr>
          <p:cNvPr id="100" name="PlaceHolder 3"/>
          <p:cNvSpPr>
            <a:spLocks noGrp="1"/>
          </p:cNvSpPr>
          <p:nvPr>
            <p:ph type="ftr"/>
          </p:nvPr>
        </p:nvSpPr>
        <p:spPr>
          <a:xfrm>
            <a:off x="457200" y="6400800"/>
            <a:ext cx="5105160" cy="304560"/>
          </a:xfrm>
          <a:prstGeom prst="rect">
            <a:avLst/>
          </a:prstGeom>
          <a:noFill/>
          <a:ln w="0">
            <a:noFill/>
          </a:ln>
        </p:spPr>
        <p:txBody>
          <a:bodyPr lIns="90000" tIns="45000" rIns="90000" bIns="45000" anchor="t">
            <a:noAutofit/>
          </a:bodyPr>
          <a:lstStyle/>
          <a:p>
            <a:pPr>
              <a:lnSpc>
                <a:spcPct val="100000"/>
              </a:lnSpc>
            </a:pPr>
            <a:r>
              <a:rPr lang="en-US" sz="1600" b="0" strike="noStrike" spc="-1">
                <a:solidFill>
                  <a:srgbClr val="6D6D6D"/>
                </a:solidFill>
                <a:latin typeface="Verdana"/>
              </a:rPr>
              <a:t>RBE550-Chester/DeMont</a:t>
            </a:r>
            <a:endParaRPr lang="en-US" sz="1600" b="0" strike="noStrike" spc="-1">
              <a:latin typeface="Times New Roman"/>
            </a:endParaRPr>
          </a:p>
          <a:p>
            <a:pPr>
              <a:lnSpc>
                <a:spcPct val="100000"/>
              </a:lnSpc>
            </a:pPr>
            <a:endParaRPr lang="en-US" sz="1600" b="0" strike="noStrike" spc="-1">
              <a:latin typeface="Times New Roman"/>
            </a:endParaRPr>
          </a:p>
        </p:txBody>
      </p:sp>
      <p:sp>
        <p:nvSpPr>
          <p:cNvPr id="101" name="PlaceHolder 4"/>
          <p:cNvSpPr>
            <a:spLocks noGrp="1"/>
          </p:cNvSpPr>
          <p:nvPr>
            <p:ph type="sldNum"/>
          </p:nvPr>
        </p:nvSpPr>
        <p:spPr>
          <a:xfrm>
            <a:off x="0" y="6387840"/>
            <a:ext cx="456840" cy="393840"/>
          </a:xfrm>
          <a:prstGeom prst="rect">
            <a:avLst/>
          </a:prstGeom>
          <a:noFill/>
          <a:ln w="0">
            <a:noFill/>
          </a:ln>
        </p:spPr>
        <p:txBody>
          <a:bodyPr anchor="ctr">
            <a:noAutofit/>
          </a:bodyPr>
          <a:lstStyle/>
          <a:p>
            <a:pPr>
              <a:lnSpc>
                <a:spcPct val="100000"/>
              </a:lnSpc>
            </a:pPr>
            <a:fld id="{1B6751A4-D39B-422B-B591-5FE71B4F74C7}" type="slidenum">
              <a:rPr lang="en-US" sz="1200" b="0" strike="noStrike" spc="-1">
                <a:solidFill>
                  <a:srgbClr val="262626"/>
                </a:solidFill>
                <a:latin typeface="Verdana"/>
              </a:rPr>
              <a:t>3</a:t>
            </a:fld>
            <a:endParaRPr lang="en-US" sz="12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343080"/>
            <a:ext cx="8229240" cy="799920"/>
          </a:xfrm>
          <a:prstGeom prst="rect">
            <a:avLst/>
          </a:prstGeom>
          <a:noFill/>
          <a:ln w="0">
            <a:noFill/>
          </a:ln>
        </p:spPr>
        <p:txBody>
          <a:bodyPr anchor="b">
            <a:noAutofit/>
          </a:bodyPr>
          <a:lstStyle/>
          <a:p>
            <a:pPr>
              <a:lnSpc>
                <a:spcPct val="100000"/>
              </a:lnSpc>
            </a:pPr>
            <a:r>
              <a:rPr lang="en-US" sz="3200" b="1" strike="noStrike" spc="-1">
                <a:solidFill>
                  <a:srgbClr val="262626"/>
                </a:solidFill>
                <a:latin typeface="Verdana"/>
                <a:ea typeface="Verdana"/>
              </a:rPr>
              <a:t>Tools</a:t>
            </a:r>
            <a:endParaRPr lang="en-US" sz="3200" b="0" strike="noStrike" spc="-1">
              <a:solidFill>
                <a:srgbClr val="000000"/>
              </a:solidFill>
              <a:latin typeface="Verdana"/>
            </a:endParaRPr>
          </a:p>
        </p:txBody>
      </p:sp>
      <p:sp>
        <p:nvSpPr>
          <p:cNvPr id="103" name="PlaceHolder 2"/>
          <p:cNvSpPr>
            <a:spLocks noGrp="1"/>
          </p:cNvSpPr>
          <p:nvPr>
            <p:ph/>
          </p:nvPr>
        </p:nvSpPr>
        <p:spPr>
          <a:xfrm>
            <a:off x="457200" y="1523880"/>
            <a:ext cx="8229240" cy="2437920"/>
          </a:xfrm>
          <a:prstGeom prst="rect">
            <a:avLst/>
          </a:prstGeom>
          <a:noFill/>
          <a:ln w="0">
            <a:noFill/>
          </a:ln>
        </p:spPr>
        <p:txBody>
          <a:bodyPr anchor="t">
            <a:noAutofit/>
          </a:bodyPr>
          <a:lstStyle/>
          <a:p>
            <a:pPr marL="274320" indent="-274320">
              <a:lnSpc>
                <a:spcPct val="95000"/>
              </a:lnSpc>
              <a:spcBef>
                <a:spcPts val="1199"/>
              </a:spcBef>
              <a:buClr>
                <a:srgbClr val="AB192D"/>
              </a:buClr>
              <a:buFont typeface="Arial"/>
              <a:buChar char="•"/>
            </a:pPr>
            <a:r>
              <a:rPr lang="en-US" sz="2400" b="0" strike="noStrike" spc="-1">
                <a:solidFill>
                  <a:srgbClr val="000000"/>
                </a:solidFill>
                <a:latin typeface="Verdana"/>
                <a:ea typeface="Verdana"/>
              </a:rPr>
              <a:t>ROS</a:t>
            </a:r>
            <a:endParaRPr lang="en-US" sz="2400" b="0" strike="noStrike" spc="-1">
              <a:solidFill>
                <a:srgbClr val="000000"/>
              </a:solidFill>
              <a:latin typeface="Verdana"/>
            </a:endParaRPr>
          </a:p>
          <a:p>
            <a:pPr marL="274320" indent="-274320">
              <a:lnSpc>
                <a:spcPct val="95000"/>
              </a:lnSpc>
              <a:spcBef>
                <a:spcPts val="1199"/>
              </a:spcBef>
              <a:buClr>
                <a:srgbClr val="AB192D"/>
              </a:buClr>
              <a:buFont typeface="Arial"/>
              <a:buChar char="•"/>
            </a:pPr>
            <a:r>
              <a:rPr lang="en-US" sz="2400" b="0" strike="noStrike" spc="-1">
                <a:solidFill>
                  <a:srgbClr val="000000"/>
                </a:solidFill>
                <a:latin typeface="Verdana"/>
                <a:ea typeface="Verdana"/>
              </a:rPr>
              <a:t>Gazebo</a:t>
            </a:r>
            <a:endParaRPr lang="en-US" sz="2400" b="0" strike="noStrike" spc="-1">
              <a:solidFill>
                <a:srgbClr val="000000"/>
              </a:solidFill>
              <a:latin typeface="Verdana"/>
            </a:endParaRPr>
          </a:p>
        </p:txBody>
      </p:sp>
      <p:sp>
        <p:nvSpPr>
          <p:cNvPr id="104" name="PlaceHolder 3"/>
          <p:cNvSpPr>
            <a:spLocks noGrp="1"/>
          </p:cNvSpPr>
          <p:nvPr>
            <p:ph type="ftr"/>
          </p:nvPr>
        </p:nvSpPr>
        <p:spPr>
          <a:xfrm>
            <a:off x="457200" y="6400800"/>
            <a:ext cx="5105160" cy="304560"/>
          </a:xfrm>
          <a:prstGeom prst="rect">
            <a:avLst/>
          </a:prstGeom>
          <a:noFill/>
          <a:ln w="0">
            <a:noFill/>
          </a:ln>
        </p:spPr>
        <p:txBody>
          <a:bodyPr lIns="90000" tIns="45000" rIns="90000" bIns="45000" anchor="t">
            <a:noAutofit/>
          </a:bodyPr>
          <a:lstStyle/>
          <a:p>
            <a:pPr>
              <a:lnSpc>
                <a:spcPct val="100000"/>
              </a:lnSpc>
            </a:pPr>
            <a:r>
              <a:rPr lang="en-US" sz="1600" b="0" strike="noStrike" spc="-1">
                <a:solidFill>
                  <a:srgbClr val="6D6D6D"/>
                </a:solidFill>
                <a:latin typeface="Verdana"/>
              </a:rPr>
              <a:t>RBE550-Chester/DeMont</a:t>
            </a:r>
            <a:endParaRPr lang="en-US" sz="1600" b="0" strike="noStrike" spc="-1">
              <a:latin typeface="Times New Roman"/>
            </a:endParaRPr>
          </a:p>
          <a:p>
            <a:pPr>
              <a:lnSpc>
                <a:spcPct val="100000"/>
              </a:lnSpc>
            </a:pPr>
            <a:endParaRPr lang="en-US" sz="1600" b="0" strike="noStrike" spc="-1">
              <a:latin typeface="Times New Roman"/>
            </a:endParaRPr>
          </a:p>
        </p:txBody>
      </p:sp>
      <p:sp>
        <p:nvSpPr>
          <p:cNvPr id="105" name="PlaceHolder 4"/>
          <p:cNvSpPr>
            <a:spLocks noGrp="1"/>
          </p:cNvSpPr>
          <p:nvPr>
            <p:ph type="sldNum"/>
          </p:nvPr>
        </p:nvSpPr>
        <p:spPr>
          <a:xfrm>
            <a:off x="0" y="6387840"/>
            <a:ext cx="456840" cy="393840"/>
          </a:xfrm>
          <a:prstGeom prst="rect">
            <a:avLst/>
          </a:prstGeom>
          <a:noFill/>
          <a:ln w="0">
            <a:noFill/>
          </a:ln>
        </p:spPr>
        <p:txBody>
          <a:bodyPr anchor="ctr">
            <a:noAutofit/>
          </a:bodyPr>
          <a:lstStyle/>
          <a:p>
            <a:pPr>
              <a:lnSpc>
                <a:spcPct val="100000"/>
              </a:lnSpc>
            </a:pPr>
            <a:fld id="{5D014797-A6F2-4081-A43F-764D5C617D9D}" type="slidenum">
              <a:rPr lang="en-US" sz="1200" b="0" strike="noStrike" spc="-1">
                <a:solidFill>
                  <a:srgbClr val="262626"/>
                </a:solidFill>
                <a:latin typeface="Verdana"/>
              </a:rPr>
              <a:t>4</a:t>
            </a:fld>
            <a:endParaRPr lang="en-US" sz="1200" b="0" strike="noStrike" spc="-1">
              <a:latin typeface="Times New Roman"/>
            </a:endParaRPr>
          </a:p>
        </p:txBody>
      </p:sp>
      <p:pic>
        <p:nvPicPr>
          <p:cNvPr id="106" name="Picture 5"/>
          <p:cNvPicPr/>
          <p:nvPr/>
        </p:nvPicPr>
        <p:blipFill>
          <a:blip r:embed="rId3"/>
          <a:stretch/>
        </p:blipFill>
        <p:spPr>
          <a:xfrm>
            <a:off x="5257800" y="2826360"/>
            <a:ext cx="1940400" cy="2298240"/>
          </a:xfrm>
          <a:prstGeom prst="rect">
            <a:avLst/>
          </a:prstGeom>
          <a:ln w="0">
            <a:noFill/>
          </a:ln>
        </p:spPr>
      </p:pic>
      <p:pic>
        <p:nvPicPr>
          <p:cNvPr id="107" name="Picture 106"/>
          <p:cNvPicPr/>
          <p:nvPr/>
        </p:nvPicPr>
        <p:blipFill>
          <a:blip r:embed="rId4"/>
          <a:stretch/>
        </p:blipFill>
        <p:spPr>
          <a:xfrm>
            <a:off x="2057400" y="3429000"/>
            <a:ext cx="2433600" cy="114300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4E22205-E072-7046-9FC9-EA2812845108}"/>
              </a:ext>
            </a:extLst>
          </p:cNvPr>
          <p:cNvSpPr>
            <a:spLocks noGrp="1"/>
          </p:cNvSpPr>
          <p:nvPr>
            <p:ph/>
          </p:nvPr>
        </p:nvSpPr>
        <p:spPr>
          <a:xfrm>
            <a:off x="457200" y="1381640"/>
            <a:ext cx="4409440" cy="4647960"/>
          </a:xfrm>
        </p:spPr>
        <p:txBody>
          <a:bodyPr>
            <a:normAutofit/>
          </a:bodyPr>
          <a:lstStyle/>
          <a:p>
            <a:pPr marL="342900" indent="-342900">
              <a:lnSpc>
                <a:spcPct val="120000"/>
              </a:lnSpc>
              <a:spcAft>
                <a:spcPts val="600"/>
              </a:spcAft>
              <a:buFont typeface="Arial" panose="020B0604020202020204" pitchFamily="34" charset="0"/>
              <a:buChar char="•"/>
            </a:pPr>
            <a:r>
              <a:rPr lang="en-US" sz="2000" dirty="0"/>
              <a:t>Because of the newness of the tools, the first weeks have been focused on learning the ROS/Gazebo.</a:t>
            </a:r>
          </a:p>
          <a:p>
            <a:pPr marL="342900" indent="-342900">
              <a:lnSpc>
                <a:spcPct val="120000"/>
              </a:lnSpc>
              <a:spcAft>
                <a:spcPts val="600"/>
              </a:spcAft>
              <a:buFont typeface="Arial" panose="020B0604020202020204" pitchFamily="34" charset="0"/>
              <a:buChar char="•"/>
            </a:pPr>
            <a:r>
              <a:rPr lang="en-US" sz="2000" dirty="0"/>
              <a:t>We are on track, having spent time on the tools.</a:t>
            </a:r>
          </a:p>
          <a:p>
            <a:pPr marL="342900" indent="-342900">
              <a:lnSpc>
                <a:spcPct val="120000"/>
              </a:lnSpc>
              <a:spcAft>
                <a:spcPts val="600"/>
              </a:spcAft>
              <a:buFont typeface="Arial" panose="020B0604020202020204" pitchFamily="34" charset="0"/>
              <a:buChar char="•"/>
            </a:pPr>
            <a:r>
              <a:rPr lang="en-US" sz="2000" dirty="0"/>
              <a:t>We are able to create packages, nodes, topics and publish and subscribe.</a:t>
            </a:r>
          </a:p>
        </p:txBody>
      </p:sp>
      <p:sp>
        <p:nvSpPr>
          <p:cNvPr id="2" name="Title 1">
            <a:extLst>
              <a:ext uri="{FF2B5EF4-FFF2-40B4-BE49-F238E27FC236}">
                <a16:creationId xmlns:a16="http://schemas.microsoft.com/office/drawing/2014/main" id="{0C32B5D4-C395-644C-8698-A3372DF4D12F}"/>
              </a:ext>
            </a:extLst>
          </p:cNvPr>
          <p:cNvSpPr>
            <a:spLocks noGrp="1"/>
          </p:cNvSpPr>
          <p:nvPr>
            <p:ph type="title"/>
          </p:nvPr>
        </p:nvSpPr>
        <p:spPr/>
        <p:txBody>
          <a:bodyPr/>
          <a:lstStyle/>
          <a:p>
            <a:r>
              <a:rPr lang="en-US" sz="3200" b="1" dirty="0">
                <a:latin typeface="Verdana" panose="020B0604030504040204" pitchFamily="34" charset="0"/>
                <a:ea typeface="Verdana" panose="020B0604030504040204" pitchFamily="34" charset="0"/>
                <a:cs typeface="Verdana" panose="020B0604030504040204" pitchFamily="34" charset="0"/>
              </a:rPr>
              <a:t>Schedule/Progress</a:t>
            </a:r>
          </a:p>
        </p:txBody>
      </p:sp>
      <p:pic>
        <p:nvPicPr>
          <p:cNvPr id="5" name="Picture 4">
            <a:extLst>
              <a:ext uri="{FF2B5EF4-FFF2-40B4-BE49-F238E27FC236}">
                <a16:creationId xmlns:a16="http://schemas.microsoft.com/office/drawing/2014/main" id="{06DD8E0A-EF1C-D249-A7BA-F334FE5C5A9D}"/>
              </a:ext>
            </a:extLst>
          </p:cNvPr>
          <p:cNvPicPr>
            <a:picLocks noChangeAspect="1"/>
          </p:cNvPicPr>
          <p:nvPr/>
        </p:nvPicPr>
        <p:blipFill>
          <a:blip r:embed="rId3"/>
          <a:stretch>
            <a:fillRect/>
          </a:stretch>
        </p:blipFill>
        <p:spPr>
          <a:xfrm>
            <a:off x="4974754" y="2529840"/>
            <a:ext cx="3966046" cy="2114550"/>
          </a:xfrm>
          <a:prstGeom prst="rect">
            <a:avLst/>
          </a:prstGeom>
        </p:spPr>
      </p:pic>
    </p:spTree>
    <p:extLst>
      <p:ext uri="{BB962C8B-B14F-4D97-AF65-F5344CB8AC3E}">
        <p14:creationId xmlns:p14="http://schemas.microsoft.com/office/powerpoint/2010/main" val="2018932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F13370-D7B9-7243-B1BA-E6883E0CDCCC}"/>
              </a:ext>
            </a:extLst>
          </p:cNvPr>
          <p:cNvSpPr>
            <a:spLocks noGrp="1"/>
          </p:cNvSpPr>
          <p:nvPr>
            <p:ph type="title"/>
          </p:nvPr>
        </p:nvSpPr>
        <p:spPr/>
        <p:txBody>
          <a:bodyPr/>
          <a:lstStyle/>
          <a:p>
            <a:r>
              <a:rPr lang="en-US" sz="3200" b="1" dirty="0">
                <a:latin typeface="Verdana" panose="020B0604030504040204" pitchFamily="34" charset="0"/>
                <a:ea typeface="Verdana" panose="020B0604030504040204" pitchFamily="34" charset="0"/>
                <a:cs typeface="Verdana" panose="020B0604030504040204" pitchFamily="34" charset="0"/>
              </a:rPr>
              <a:t>Next Week Plan</a:t>
            </a:r>
          </a:p>
        </p:txBody>
      </p:sp>
      <p:sp>
        <p:nvSpPr>
          <p:cNvPr id="2" name="TextBox 1">
            <a:extLst>
              <a:ext uri="{FF2B5EF4-FFF2-40B4-BE49-F238E27FC236}">
                <a16:creationId xmlns:a16="http://schemas.microsoft.com/office/drawing/2014/main" id="{ADAE6102-CB25-7943-B93B-41CF36347585}"/>
              </a:ext>
            </a:extLst>
          </p:cNvPr>
          <p:cNvSpPr txBox="1"/>
          <p:nvPr/>
        </p:nvSpPr>
        <p:spPr>
          <a:xfrm>
            <a:off x="548640" y="1836333"/>
            <a:ext cx="5466080" cy="3213187"/>
          </a:xfrm>
          <a:prstGeom prst="rect">
            <a:avLst/>
          </a:prstGeom>
          <a:noFill/>
        </p:spPr>
        <p:txBody>
          <a:bodyPr wrap="square" rtlCol="0">
            <a:spAutoFit/>
          </a:bodyPr>
          <a:lstStyle/>
          <a:p>
            <a:pPr marL="342900" indent="-342900">
              <a:lnSpc>
                <a:spcPct val="110000"/>
              </a:lnSpc>
              <a:buClr>
                <a:srgbClr val="AB192D"/>
              </a:buClr>
              <a:buFont typeface="Arial" panose="020B0604020202020204" pitchFamily="34" charset="0"/>
              <a:buChar char="•"/>
            </a:pPr>
            <a:r>
              <a:rPr lang="en-US" sz="2400" spc="-1" dirty="0">
                <a:solidFill>
                  <a:srgbClr val="000000"/>
                </a:solidFill>
                <a:latin typeface="Verdana"/>
                <a:ea typeface="Verdana"/>
              </a:rPr>
              <a:t>Environment development</a:t>
            </a:r>
          </a:p>
          <a:p>
            <a:pPr marL="800100" lvl="1" indent="-342900">
              <a:lnSpc>
                <a:spcPct val="110000"/>
              </a:lnSpc>
              <a:buClr>
                <a:srgbClr val="AB192D"/>
              </a:buClr>
              <a:buFont typeface="Arial" panose="020B0604020202020204" pitchFamily="34" charset="0"/>
              <a:buChar char="•"/>
            </a:pPr>
            <a:r>
              <a:rPr lang="en-US" sz="2000" spc="-1" dirty="0">
                <a:solidFill>
                  <a:srgbClr val="000000"/>
                </a:solidFill>
                <a:latin typeface="Verdana"/>
                <a:ea typeface="Verdana"/>
              </a:rPr>
              <a:t>Sidewalk environment</a:t>
            </a:r>
          </a:p>
          <a:p>
            <a:pPr marL="800100" lvl="1" indent="-342900">
              <a:lnSpc>
                <a:spcPct val="110000"/>
              </a:lnSpc>
              <a:buClr>
                <a:srgbClr val="AB192D"/>
              </a:buClr>
              <a:buFont typeface="Arial" panose="020B0604020202020204" pitchFamily="34" charset="0"/>
              <a:buChar char="•"/>
            </a:pPr>
            <a:r>
              <a:rPr lang="en-US" sz="2000" spc="-1" dirty="0">
                <a:solidFill>
                  <a:srgbClr val="000000"/>
                </a:solidFill>
                <a:latin typeface="Verdana"/>
                <a:ea typeface="Verdana"/>
              </a:rPr>
              <a:t>Building one side, road opposite</a:t>
            </a:r>
          </a:p>
          <a:p>
            <a:pPr marL="800100" lvl="1" indent="-342900">
              <a:lnSpc>
                <a:spcPct val="110000"/>
              </a:lnSpc>
              <a:buClr>
                <a:srgbClr val="AB192D"/>
              </a:buClr>
              <a:buFont typeface="Arial" panose="020B0604020202020204" pitchFamily="34" charset="0"/>
              <a:buChar char="•"/>
            </a:pPr>
            <a:r>
              <a:rPr lang="en-US" sz="2000" spc="-1" dirty="0">
                <a:solidFill>
                  <a:srgbClr val="000000"/>
                </a:solidFill>
                <a:latin typeface="Verdana"/>
                <a:ea typeface="Verdana"/>
              </a:rPr>
              <a:t>Various stationary obstacles</a:t>
            </a:r>
          </a:p>
          <a:p>
            <a:pPr indent="-342900">
              <a:lnSpc>
                <a:spcPct val="110000"/>
              </a:lnSpc>
              <a:buClr>
                <a:srgbClr val="AB192D"/>
              </a:buClr>
              <a:buFont typeface="Arial" panose="020B0604020202020204" pitchFamily="34" charset="0"/>
              <a:buChar char="•"/>
            </a:pPr>
            <a:r>
              <a:rPr lang="en-US" sz="2400" spc="-1" dirty="0">
                <a:solidFill>
                  <a:srgbClr val="000000"/>
                </a:solidFill>
                <a:latin typeface="Verdana"/>
                <a:ea typeface="Verdana"/>
              </a:rPr>
              <a:t>URDF development</a:t>
            </a:r>
          </a:p>
          <a:p>
            <a:pPr lvl="2" indent="-342900">
              <a:lnSpc>
                <a:spcPct val="110000"/>
              </a:lnSpc>
              <a:buClr>
                <a:srgbClr val="AB192D"/>
              </a:buClr>
              <a:buFont typeface="Arial" panose="020B0604020202020204" pitchFamily="34" charset="0"/>
              <a:buChar char="•"/>
            </a:pPr>
            <a:r>
              <a:rPr lang="en-US" sz="2000" spc="-1" dirty="0">
                <a:solidFill>
                  <a:srgbClr val="000000"/>
                </a:solidFill>
                <a:latin typeface="Verdana"/>
                <a:ea typeface="Verdana"/>
              </a:rPr>
              <a:t>4 wheeled delivery bot/Ackerman</a:t>
            </a:r>
          </a:p>
          <a:p>
            <a:pPr lvl="2" indent="-342900">
              <a:lnSpc>
                <a:spcPct val="110000"/>
              </a:lnSpc>
              <a:buClr>
                <a:srgbClr val="AB192D"/>
              </a:buClr>
              <a:buFont typeface="Arial" panose="020B0604020202020204" pitchFamily="34" charset="0"/>
              <a:buChar char="•"/>
            </a:pPr>
            <a:r>
              <a:rPr lang="en-US" sz="2000" spc="-1" dirty="0">
                <a:solidFill>
                  <a:srgbClr val="000000"/>
                </a:solidFill>
                <a:latin typeface="Verdana"/>
                <a:ea typeface="Verdana"/>
              </a:rPr>
              <a:t>GPS sensor input-high level</a:t>
            </a:r>
          </a:p>
          <a:p>
            <a:pPr lvl="2" indent="-342900">
              <a:lnSpc>
                <a:spcPct val="110000"/>
              </a:lnSpc>
              <a:buClr>
                <a:srgbClr val="AB192D"/>
              </a:buClr>
              <a:buFont typeface="Arial" panose="020B0604020202020204" pitchFamily="34" charset="0"/>
              <a:buChar char="•"/>
            </a:pPr>
            <a:r>
              <a:rPr lang="en-US" sz="2000" spc="-1" dirty="0">
                <a:solidFill>
                  <a:srgbClr val="000000"/>
                </a:solidFill>
                <a:latin typeface="Verdana"/>
                <a:ea typeface="Verdana"/>
              </a:rPr>
              <a:t>LIDAR input-obstacle avoidance</a:t>
            </a:r>
          </a:p>
          <a:p>
            <a:endParaRPr lang="en-US" dirty="0"/>
          </a:p>
        </p:txBody>
      </p:sp>
      <p:pic>
        <p:nvPicPr>
          <p:cNvPr id="3" name="Picture 2">
            <a:extLst>
              <a:ext uri="{FF2B5EF4-FFF2-40B4-BE49-F238E27FC236}">
                <a16:creationId xmlns:a16="http://schemas.microsoft.com/office/drawing/2014/main" id="{C3F85370-B0CD-124F-B966-364F2AA7E455}"/>
              </a:ext>
            </a:extLst>
          </p:cNvPr>
          <p:cNvPicPr>
            <a:picLocks noChangeAspect="1"/>
          </p:cNvPicPr>
          <p:nvPr/>
        </p:nvPicPr>
        <p:blipFill>
          <a:blip r:embed="rId3">
            <a:extLst>
              <a:ext uri="{BEBA8EAE-BF5A-486C-A8C5-ECC9F3942E4B}">
                <a14:imgProps xmlns:a14="http://schemas.microsoft.com/office/drawing/2010/main">
                  <a14:imgLayer>
                    <a14:imgEffect>
                      <a14:artisticChalkSketch/>
                    </a14:imgEffect>
                  </a14:imgLayer>
                </a14:imgProps>
              </a:ext>
            </a:extLst>
          </a:blip>
          <a:stretch>
            <a:fillRect/>
          </a:stretch>
        </p:blipFill>
        <p:spPr>
          <a:xfrm>
            <a:off x="5712002" y="1615440"/>
            <a:ext cx="2974438" cy="4296410"/>
          </a:xfrm>
          <a:prstGeom prst="rect">
            <a:avLst/>
          </a:prstGeom>
          <a:effectLst>
            <a:softEdge rad="139700"/>
          </a:effectLst>
        </p:spPr>
      </p:pic>
    </p:spTree>
    <p:extLst>
      <p:ext uri="{BB962C8B-B14F-4D97-AF65-F5344CB8AC3E}">
        <p14:creationId xmlns:p14="http://schemas.microsoft.com/office/powerpoint/2010/main" val="1953139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WPI_2012White</Template>
  <TotalTime>263</TotalTime>
  <Words>616</Words>
  <Application>Microsoft Macintosh PowerPoint</Application>
  <PresentationFormat>On-screen Show (4:3)</PresentationFormat>
  <Paragraphs>58</Paragraphs>
  <Slides>6</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Courier New</vt:lpstr>
      <vt:lpstr>DejaVu Sans</vt:lpstr>
      <vt:lpstr>Symbol</vt:lpstr>
      <vt:lpstr>Times New Roman</vt:lpstr>
      <vt:lpstr>Verdana</vt:lpstr>
      <vt:lpstr>Wingdings</vt:lpstr>
      <vt:lpstr>Office Theme</vt:lpstr>
      <vt:lpstr>Office Theme</vt:lpstr>
      <vt:lpstr>Autonomous Operation for Last-Mile Delivery on Urban Sidewalk</vt:lpstr>
      <vt:lpstr>Background</vt:lpstr>
      <vt:lpstr>Goals</vt:lpstr>
      <vt:lpstr>Tools</vt:lpstr>
      <vt:lpstr>Schedule/Progress</vt:lpstr>
      <vt:lpstr>Next Week Plan</vt:lpstr>
    </vt:vector>
  </TitlesOfParts>
  <Company>CCC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Verdana Bold 40pt </dc:title>
  <dc:subject/>
  <dc:creator>Choi, Yejee</dc:creator>
  <dc:description/>
  <cp:lastModifiedBy>Bob DeMont</cp:lastModifiedBy>
  <cp:revision>21</cp:revision>
  <dcterms:created xsi:type="dcterms:W3CDTF">2016-10-10T17:55:03Z</dcterms:created>
  <dcterms:modified xsi:type="dcterms:W3CDTF">2022-02-20T18:15:41Z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On-screen Show (4:3)</vt:lpwstr>
  </property>
  <property fmtid="{D5CDD505-2E9C-101B-9397-08002B2CF9AE}" pid="4" name="Slides">
    <vt:i4>4</vt:i4>
  </property>
</Properties>
</file>