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3" r:id="rId3"/>
    <p:sldId id="258" r:id="rId4"/>
    <p:sldId id="259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83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19" autoAdjust="0"/>
    <p:restoredTop sz="89200" autoAdjust="0"/>
  </p:normalViewPr>
  <p:slideViewPr>
    <p:cSldViewPr>
      <p:cViewPr>
        <p:scale>
          <a:sx n="66" d="100"/>
          <a:sy n="66" d="100"/>
        </p:scale>
        <p:origin x="-1013" y="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Final%20Prj%202014\PreResearch\Lab\lab2\testResultGraph-si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Final%20Prj%202014\PreResearch\Lab\lab2\testResultGraph-simp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Final%20Prj%202014\PreResearch\Lab\lab2\testResultGraph-simp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Final%20Prj%202014\PreResearch\Lab\lab2\testResultGraph-si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Running time of VHT</a:t>
            </a:r>
            <a:endParaRPr lang="zh-CN" altLang="en-US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small</c:v>
                </c:pt>
              </c:strCache>
            </c:strRef>
          </c:tx>
          <c:dLbls>
            <c:dLblPos val="r"/>
            <c:showVal val="1"/>
          </c:dLbls>
          <c:cat>
            <c:strRef>
              <c:f>Sheet1!$A$2:$A$5</c:f>
              <c:strCache>
                <c:ptCount val="4"/>
                <c:pt idx="0">
                  <c:v>local(1 node)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68.2</c:v>
                </c:pt>
                <c:pt idx="2">
                  <c:v>20.399999999999999</c:v>
                </c:pt>
                <c:pt idx="3">
                  <c:v>37.6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dLbls>
            <c:dLblPos val="r"/>
            <c:showVal val="1"/>
          </c:dLbls>
          <c:cat>
            <c:strRef>
              <c:f>Sheet1!$A$2:$A$5</c:f>
              <c:strCache>
                <c:ptCount val="4"/>
                <c:pt idx="0">
                  <c:v>local(1 node)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</c:v>
                </c:pt>
                <c:pt idx="1">
                  <c:v>327</c:v>
                </c:pt>
                <c:pt idx="2">
                  <c:v>85</c:v>
                </c:pt>
                <c:pt idx="3">
                  <c:v>78.2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medium-large attributes</c:v>
                </c:pt>
              </c:strCache>
            </c:strRef>
          </c:tx>
          <c:dLbls>
            <c:dLblPos val="r"/>
            <c:showVal val="1"/>
          </c:dLbls>
          <c:cat>
            <c:strRef>
              <c:f>Sheet1!$A$2:$A$5</c:f>
              <c:strCache>
                <c:ptCount val="4"/>
                <c:pt idx="0">
                  <c:v>local(1 node)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163</c:v>
                </c:pt>
                <c:pt idx="2">
                  <c:v>19.5</c:v>
                </c:pt>
                <c:pt idx="3">
                  <c:v>54.5</c:v>
                </c:pt>
              </c:numCache>
            </c:numRef>
          </c:val>
        </c:ser>
        <c:dLbls>
          <c:showVal val="1"/>
        </c:dLbls>
        <c:marker val="1"/>
        <c:axId val="83928960"/>
        <c:axId val="87687168"/>
      </c:lineChart>
      <c:catAx>
        <c:axId val="83928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Cluster</a:t>
                </a:r>
                <a:r>
                  <a:rPr lang="en-US" altLang="zh-CN" baseline="0"/>
                  <a:t> Configuration</a:t>
                </a:r>
                <a:endParaRPr lang="zh-CN" altLang="en-US"/>
              </a:p>
            </c:rich>
          </c:tx>
          <c:layout/>
        </c:title>
        <c:majorTickMark val="none"/>
        <c:tickLblPos val="nextTo"/>
        <c:crossAx val="87687168"/>
        <c:crosses val="autoZero"/>
        <c:auto val="1"/>
        <c:lblAlgn val="ctr"/>
        <c:lblOffset val="100"/>
      </c:catAx>
      <c:valAx>
        <c:axId val="876871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Running</a:t>
                </a:r>
                <a:r>
                  <a:rPr lang="en-US" altLang="zh-CN" baseline="0"/>
                  <a:t> Time (seconds)</a:t>
                </a:r>
                <a:endParaRPr lang="zh-CN" altLang="en-US"/>
              </a:p>
            </c:rich>
          </c:tx>
          <c:layout/>
        </c:title>
        <c:numFmt formatCode="General" sourceLinked="1"/>
        <c:majorTickMark val="none"/>
        <c:tickLblPos val="nextTo"/>
        <c:crossAx val="839289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sz="1200" b="1" i="0" u="none" strike="noStrike" baseline="0"/>
              <a:t>Classification speed of Movie Review</a:t>
            </a:r>
            <a:endParaRPr lang="zh-CN" altLang="en-US" sz="12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Sheet1!$A$3</c:f>
              <c:strCache>
                <c:ptCount val="1"/>
                <c:pt idx="0">
                  <c:v>NB-5</c:v>
                </c:pt>
              </c:strCache>
            </c:strRef>
          </c:tx>
          <c:cat>
            <c:strRef>
              <c:f>Sheet1!$B$2:$E$2</c:f>
              <c:strCache>
                <c:ptCount val="4"/>
                <c:pt idx="0">
                  <c:v>Local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8.3000000000000007</c:v>
                </c:pt>
                <c:pt idx="3">
                  <c:v>12</c:v>
                </c:pt>
              </c:numCache>
            </c:numRef>
          </c:val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VHT</c:v>
                </c:pt>
              </c:strCache>
            </c:strRef>
          </c:tx>
          <c:cat>
            <c:strRef>
              <c:f>Sheet1!$B$2:$E$2</c:f>
              <c:strCache>
                <c:ptCount val="4"/>
                <c:pt idx="0">
                  <c:v>Local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14.6</c:v>
                </c:pt>
              </c:numCache>
            </c:numRef>
          </c:val>
        </c:ser>
        <c:ser>
          <c:idx val="4"/>
          <c:order val="2"/>
          <c:tx>
            <c:strRef>
              <c:f>Sheet1!$A$5</c:f>
              <c:strCache>
                <c:ptCount val="1"/>
                <c:pt idx="0">
                  <c:v>BagNB5</c:v>
                </c:pt>
              </c:strCache>
            </c:strRef>
          </c:tx>
          <c:cat>
            <c:strRef>
              <c:f>Sheet1!$B$2:$E$2</c:f>
              <c:strCache>
                <c:ptCount val="4"/>
                <c:pt idx="0">
                  <c:v>Local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</c:v>
                </c:pt>
                <c:pt idx="1">
                  <c:v>16</c:v>
                </c:pt>
                <c:pt idx="2">
                  <c:v>20.7</c:v>
                </c:pt>
              </c:numCache>
            </c:numRef>
          </c:val>
        </c:ser>
        <c:ser>
          <c:idx val="5"/>
          <c:order val="3"/>
          <c:tx>
            <c:strRef>
              <c:f>Sheet1!$A$6</c:f>
              <c:strCache>
                <c:ptCount val="1"/>
                <c:pt idx="0">
                  <c:v>BagVHT</c:v>
                </c:pt>
              </c:strCache>
            </c:strRef>
          </c:tx>
          <c:cat>
            <c:strRef>
              <c:f>Sheet1!$B$2:$E$2</c:f>
              <c:strCache>
                <c:ptCount val="4"/>
                <c:pt idx="0">
                  <c:v>Local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26</c:v>
                </c:pt>
                <c:pt idx="1">
                  <c:v>47</c:v>
                </c:pt>
              </c:numCache>
            </c:numRef>
          </c:val>
        </c:ser>
        <c:marker val="1"/>
        <c:axId val="63623168"/>
        <c:axId val="63624704"/>
      </c:lineChart>
      <c:catAx>
        <c:axId val="63623168"/>
        <c:scaling>
          <c:orientation val="minMax"/>
        </c:scaling>
        <c:axPos val="b"/>
        <c:majorTickMark val="none"/>
        <c:tickLblPos val="nextTo"/>
        <c:crossAx val="63624704"/>
        <c:crosses val="autoZero"/>
        <c:auto val="1"/>
        <c:lblAlgn val="ctr"/>
        <c:lblOffset val="100"/>
      </c:catAx>
      <c:valAx>
        <c:axId val="6362470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(s/1000 instances</a:t>
                </a:r>
                <a:endParaRPr lang="zh-CN" altLang="en-US"/>
              </a:p>
            </c:rich>
          </c:tx>
          <c:layout/>
        </c:title>
        <c:numFmt formatCode="General" sourceLinked="1"/>
        <c:majorTickMark val="none"/>
        <c:tickLblPos val="nextTo"/>
        <c:crossAx val="636231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24974221972253"/>
          <c:y val="0.36732071797477067"/>
          <c:w val="0.17165834719911274"/>
          <c:h val="0.38887985775971651"/>
        </c:manualLayout>
      </c:layout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/>
              <a:t> </a:t>
            </a:r>
            <a:r>
              <a:rPr lang="en-US" sz="1200" b="1" i="0" u="none" strike="noStrike" baseline="0"/>
              <a:t>Classification speed of </a:t>
            </a:r>
            <a:r>
              <a:rPr lang="en-US" altLang="zh-CN" sz="1200"/>
              <a:t>NSL</a:t>
            </a:r>
            <a:r>
              <a:rPr lang="en-US" altLang="zh-CN" sz="1200" baseline="0"/>
              <a:t>-Kdd99</a:t>
            </a:r>
            <a:endParaRPr lang="zh-CN" altLang="en-US" sz="12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Sheet1!$A$21</c:f>
              <c:strCache>
                <c:ptCount val="1"/>
                <c:pt idx="0">
                  <c:v>NB-5</c:v>
                </c:pt>
              </c:strCache>
            </c:strRef>
          </c:tx>
          <c:cat>
            <c:strRef>
              <c:f>Sheet1!$B$20:$E$20</c:f>
              <c:strCache>
                <c:ptCount val="4"/>
                <c:pt idx="0">
                  <c:v>Local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Sheet1!$B$21:$E$21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Sheet1!$A$22</c:f>
              <c:strCache>
                <c:ptCount val="1"/>
                <c:pt idx="0">
                  <c:v>VHT</c:v>
                </c:pt>
              </c:strCache>
            </c:strRef>
          </c:tx>
          <c:cat>
            <c:strRef>
              <c:f>Sheet1!$B$20:$E$20</c:f>
              <c:strCache>
                <c:ptCount val="4"/>
                <c:pt idx="0">
                  <c:v>Local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Sheet1!$B$22:$E$22</c:f>
              <c:numCache>
                <c:formatCode>General</c:formatCode>
                <c:ptCount val="4"/>
                <c:pt idx="0">
                  <c:v>1.5</c:v>
                </c:pt>
                <c:pt idx="1">
                  <c:v>4</c:v>
                </c:pt>
                <c:pt idx="2">
                  <c:v>2.7</c:v>
                </c:pt>
              </c:numCache>
            </c:numRef>
          </c:val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BagNB5</c:v>
                </c:pt>
              </c:strCache>
            </c:strRef>
          </c:tx>
          <c:cat>
            <c:strRef>
              <c:f>Sheet1!$B$20:$E$20</c:f>
              <c:strCache>
                <c:ptCount val="4"/>
                <c:pt idx="0">
                  <c:v>Local</c:v>
                </c:pt>
                <c:pt idx="1">
                  <c:v>1 node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Sheet1!$B$23:$E$23</c:f>
              <c:numCache>
                <c:formatCode>General</c:formatCode>
                <c:ptCount val="4"/>
                <c:pt idx="0">
                  <c:v>3.5</c:v>
                </c:pt>
                <c:pt idx="1">
                  <c:v>15.8</c:v>
                </c:pt>
                <c:pt idx="2">
                  <c:v>18.2</c:v>
                </c:pt>
                <c:pt idx="3">
                  <c:v>40.800000000000004</c:v>
                </c:pt>
              </c:numCache>
            </c:numRef>
          </c:val>
        </c:ser>
        <c:marker val="1"/>
        <c:axId val="69417984"/>
        <c:axId val="69419776"/>
      </c:lineChart>
      <c:catAx>
        <c:axId val="69417984"/>
        <c:scaling>
          <c:orientation val="minMax"/>
        </c:scaling>
        <c:axPos val="b"/>
        <c:majorTickMark val="none"/>
        <c:tickLblPos val="nextTo"/>
        <c:crossAx val="69419776"/>
        <c:crosses val="autoZero"/>
        <c:auto val="1"/>
        <c:lblAlgn val="ctr"/>
        <c:lblOffset val="100"/>
      </c:catAx>
      <c:valAx>
        <c:axId val="694197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s/10,000 instances</a:t>
                </a:r>
                <a:endParaRPr lang="zh-CN" altLang="en-US"/>
              </a:p>
            </c:rich>
          </c:tx>
          <c:layout/>
        </c:title>
        <c:numFmt formatCode="General" sourceLinked="1"/>
        <c:majorTickMark val="none"/>
        <c:tickLblPos val="nextTo"/>
        <c:crossAx val="694179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sz="1200" baseline="0"/>
              <a:t>Classification speed of Kdd99</a:t>
            </a:r>
            <a:endParaRPr lang="en-US" sz="12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Sheet1!$A$32</c:f>
              <c:strCache>
                <c:ptCount val="1"/>
                <c:pt idx="0">
                  <c:v>NB-5</c:v>
                </c:pt>
              </c:strCache>
            </c:strRef>
          </c:tx>
          <c:cat>
            <c:strRef>
              <c:f>Sheet1!$B$31:$E$31</c:f>
              <c:strCache>
                <c:ptCount val="4"/>
                <c:pt idx="0">
                  <c:v>Local</c:v>
                </c:pt>
                <c:pt idx="1">
                  <c:v>1 nodes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>
                  <c:v>20</c:v>
                </c:pt>
                <c:pt idx="1">
                  <c:v>28.3</c:v>
                </c:pt>
                <c:pt idx="2">
                  <c:v>39</c:v>
                </c:pt>
                <c:pt idx="3">
                  <c:v>118</c:v>
                </c:pt>
              </c:numCache>
            </c:numRef>
          </c:val>
        </c:ser>
        <c:ser>
          <c:idx val="1"/>
          <c:order val="1"/>
          <c:tx>
            <c:strRef>
              <c:f>Sheet1!$A$33</c:f>
              <c:strCache>
                <c:ptCount val="1"/>
                <c:pt idx="0">
                  <c:v>BagNB5</c:v>
                </c:pt>
              </c:strCache>
            </c:strRef>
          </c:tx>
          <c:cat>
            <c:strRef>
              <c:f>Sheet1!$B$31:$E$31</c:f>
              <c:strCache>
                <c:ptCount val="4"/>
                <c:pt idx="0">
                  <c:v>Local</c:v>
                </c:pt>
                <c:pt idx="1">
                  <c:v>1 nodes</c:v>
                </c:pt>
                <c:pt idx="2">
                  <c:v>2 nodes</c:v>
                </c:pt>
                <c:pt idx="3">
                  <c:v>3 nodes</c:v>
                </c:pt>
              </c:strCache>
            </c:strRef>
          </c:cat>
          <c:val>
            <c:numRef>
              <c:f>Sheet1!$B$33:$E$33</c:f>
              <c:numCache>
                <c:formatCode>General</c:formatCode>
                <c:ptCount val="4"/>
                <c:pt idx="0">
                  <c:v>155</c:v>
                </c:pt>
                <c:pt idx="1">
                  <c:v>255</c:v>
                </c:pt>
                <c:pt idx="2">
                  <c:v>285.3</c:v>
                </c:pt>
                <c:pt idx="3">
                  <c:v>808</c:v>
                </c:pt>
              </c:numCache>
            </c:numRef>
          </c:val>
        </c:ser>
        <c:marker val="1"/>
        <c:axId val="69436928"/>
        <c:axId val="69438464"/>
      </c:lineChart>
      <c:catAx>
        <c:axId val="69436928"/>
        <c:scaling>
          <c:orientation val="minMax"/>
        </c:scaling>
        <c:axPos val="b"/>
        <c:majorTickMark val="none"/>
        <c:tickLblPos val="nextTo"/>
        <c:crossAx val="69438464"/>
        <c:crosses val="autoZero"/>
        <c:auto val="1"/>
        <c:lblAlgn val="ctr"/>
        <c:lblOffset val="100"/>
      </c:catAx>
      <c:valAx>
        <c:axId val="694384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s/100,000 instances</a:t>
                </a:r>
                <a:endParaRPr lang="zh-CN" altLang="en-US"/>
              </a:p>
            </c:rich>
          </c:tx>
          <c:layout/>
        </c:title>
        <c:numFmt formatCode="General" sourceLinked="1"/>
        <c:majorTickMark val="none"/>
        <c:tickLblPos val="nextTo"/>
        <c:crossAx val="69436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441358024691222"/>
          <c:y val="0.36967000641947662"/>
          <c:w val="0.17194444444444484"/>
          <c:h val="0.24337371915197906"/>
        </c:manualLayout>
      </c:layout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200"/>
              <a:t>Average Correct</a:t>
            </a:r>
            <a:r>
              <a:rPr lang="en-US" altLang="zh-CN" sz="1200" baseline="0"/>
              <a:t> Rate of classifiers(%)</a:t>
            </a:r>
            <a:endParaRPr lang="zh-CN" altLang="en-US" sz="1200"/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Sheet1!$A$67</c:f>
              <c:strCache>
                <c:ptCount val="1"/>
                <c:pt idx="0">
                  <c:v>NB-5</c:v>
                </c:pt>
              </c:strCache>
            </c:strRef>
          </c:tx>
          <c:dLbls>
            <c:showVal val="1"/>
          </c:dLbls>
          <c:cat>
            <c:strRef>
              <c:f>Sheet1!$B$66:$D$66</c:f>
              <c:strCache>
                <c:ptCount val="3"/>
                <c:pt idx="0">
                  <c:v>MovieRevew</c:v>
                </c:pt>
                <c:pt idx="1">
                  <c:v>NslKdd</c:v>
                </c:pt>
                <c:pt idx="2">
                  <c:v>Kdd99</c:v>
                </c:pt>
              </c:strCache>
            </c:strRef>
          </c:cat>
          <c:val>
            <c:numRef>
              <c:f>Sheet1!$B$67:$D$67</c:f>
              <c:numCache>
                <c:formatCode>General</c:formatCode>
                <c:ptCount val="3"/>
                <c:pt idx="0">
                  <c:v>72.599999999999994</c:v>
                </c:pt>
                <c:pt idx="1">
                  <c:v>90</c:v>
                </c:pt>
                <c:pt idx="2">
                  <c:v>99.5</c:v>
                </c:pt>
              </c:numCache>
            </c:numRef>
          </c:val>
        </c:ser>
        <c:ser>
          <c:idx val="2"/>
          <c:order val="1"/>
          <c:tx>
            <c:strRef>
              <c:f>Sheet1!$A$68</c:f>
              <c:strCache>
                <c:ptCount val="1"/>
                <c:pt idx="0">
                  <c:v>VHT</c:v>
                </c:pt>
              </c:strCache>
            </c:strRef>
          </c:tx>
          <c:dLbls>
            <c:showVal val="1"/>
          </c:dLbls>
          <c:cat>
            <c:strRef>
              <c:f>Sheet1!$B$66:$D$66</c:f>
              <c:strCache>
                <c:ptCount val="3"/>
                <c:pt idx="0">
                  <c:v>MovieRevew</c:v>
                </c:pt>
                <c:pt idx="1">
                  <c:v>NslKdd</c:v>
                </c:pt>
                <c:pt idx="2">
                  <c:v>Kdd99</c:v>
                </c:pt>
              </c:strCache>
            </c:strRef>
          </c:cat>
          <c:val>
            <c:numRef>
              <c:f>Sheet1!$B$68:$D$68</c:f>
              <c:numCache>
                <c:formatCode>General</c:formatCode>
                <c:ptCount val="3"/>
                <c:pt idx="0">
                  <c:v>49.4</c:v>
                </c:pt>
                <c:pt idx="1">
                  <c:v>67.099999999999994</c:v>
                </c:pt>
              </c:numCache>
            </c:numRef>
          </c:val>
        </c:ser>
        <c:ser>
          <c:idx val="4"/>
          <c:order val="2"/>
          <c:tx>
            <c:strRef>
              <c:f>Sheet1!$A$69</c:f>
              <c:strCache>
                <c:ptCount val="1"/>
                <c:pt idx="0">
                  <c:v>BagNB5</c:v>
                </c:pt>
              </c:strCache>
            </c:strRef>
          </c:tx>
          <c:dLbls>
            <c:showVal val="1"/>
          </c:dLbls>
          <c:cat>
            <c:strRef>
              <c:f>Sheet1!$B$66:$D$66</c:f>
              <c:strCache>
                <c:ptCount val="3"/>
                <c:pt idx="0">
                  <c:v>MovieRevew</c:v>
                </c:pt>
                <c:pt idx="1">
                  <c:v>NslKdd</c:v>
                </c:pt>
                <c:pt idx="2">
                  <c:v>Kdd99</c:v>
                </c:pt>
              </c:strCache>
            </c:strRef>
          </c:cat>
          <c:val>
            <c:numRef>
              <c:f>Sheet1!$B$69:$D$69</c:f>
              <c:numCache>
                <c:formatCode>General</c:formatCode>
                <c:ptCount val="3"/>
                <c:pt idx="0">
                  <c:v>86.9</c:v>
                </c:pt>
                <c:pt idx="1">
                  <c:v>90.1</c:v>
                </c:pt>
                <c:pt idx="2">
                  <c:v>99.7</c:v>
                </c:pt>
              </c:numCache>
            </c:numRef>
          </c:val>
        </c:ser>
        <c:ser>
          <c:idx val="5"/>
          <c:order val="3"/>
          <c:tx>
            <c:strRef>
              <c:f>Sheet1!$A$70</c:f>
              <c:strCache>
                <c:ptCount val="1"/>
                <c:pt idx="0">
                  <c:v>BagVHT</c:v>
                </c:pt>
              </c:strCache>
            </c:strRef>
          </c:tx>
          <c:dLbls>
            <c:showVal val="1"/>
          </c:dLbls>
          <c:cat>
            <c:strRef>
              <c:f>Sheet1!$B$66:$D$66</c:f>
              <c:strCache>
                <c:ptCount val="3"/>
                <c:pt idx="0">
                  <c:v>MovieRevew</c:v>
                </c:pt>
                <c:pt idx="1">
                  <c:v>NslKdd</c:v>
                </c:pt>
                <c:pt idx="2">
                  <c:v>Kdd99</c:v>
                </c:pt>
              </c:strCache>
            </c:strRef>
          </c:cat>
          <c:val>
            <c:numRef>
              <c:f>Sheet1!$B$70:$D$70</c:f>
              <c:numCache>
                <c:formatCode>General</c:formatCode>
                <c:ptCount val="3"/>
                <c:pt idx="0">
                  <c:v>49.3</c:v>
                </c:pt>
                <c:pt idx="1">
                  <c:v>58.5</c:v>
                </c:pt>
              </c:numCache>
            </c:numRef>
          </c:val>
        </c:ser>
        <c:dLbls>
          <c:showVal val="1"/>
        </c:dLbls>
        <c:overlap val="-25"/>
        <c:axId val="63126528"/>
        <c:axId val="63136512"/>
      </c:barChart>
      <c:catAx>
        <c:axId val="63126528"/>
        <c:scaling>
          <c:orientation val="minMax"/>
        </c:scaling>
        <c:axPos val="b"/>
        <c:majorTickMark val="none"/>
        <c:tickLblPos val="nextTo"/>
        <c:crossAx val="63136512"/>
        <c:crosses val="autoZero"/>
        <c:auto val="1"/>
        <c:lblAlgn val="ctr"/>
        <c:lblOffset val="100"/>
      </c:catAx>
      <c:valAx>
        <c:axId val="63136512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tickLblPos val="nextTo"/>
        <c:crossAx val="63126528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ED4769-2D0D-47C9-BB70-BAE6BFE1E1D9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79E167-D244-41BF-B496-5494222E76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Stream</a:t>
            </a:r>
            <a:r>
              <a:rPr lang="en-US" altLang="zh-CN" baseline="0" dirty="0" smtClean="0"/>
              <a:t> data:</a:t>
            </a:r>
          </a:p>
          <a:p>
            <a:r>
              <a:rPr lang="en-US" altLang="zh-CN" baseline="0" dirty="0" smtClean="0"/>
              <a:t>1.Unbounded size, maybe infinity  2.Data not in order 3. discarded after being used 4. </a:t>
            </a:r>
            <a:r>
              <a:rPr lang="en-US" altLang="zh-CN" baseline="0" smtClean="0"/>
              <a:t>evolving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E167-D244-41BF-B496-5494222E76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9E167-D244-41BF-B496-5494222E76D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3544746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992009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07065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1776395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866814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870859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785233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63940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362867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763754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5501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049EE-2A2C-4B50-9849-7EE6D1EBBCE0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AE958-E02A-44FD-BB06-80C49034C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233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gif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4" Type="http://schemas.openxmlformats.org/officeDocument/2006/relationships/image" Target="../media/image2.gif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2215892" cy="83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3229857"/>
              </p:ext>
            </p:extLst>
          </p:nvPr>
        </p:nvGraphicFramePr>
        <p:xfrm>
          <a:off x="277608" y="1952461"/>
          <a:ext cx="8585199" cy="152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199"/>
              </a:tblGrid>
              <a:tr h="1525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Distributed Stream Processing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Using SAMOA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Framework</a:t>
                      </a:r>
                      <a:endParaRPr 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141208" y="2212643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3796" name="Picture 4" descr="http://uoflblog.com/wp-content/uploads/2010/09/UL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532" y="990600"/>
            <a:ext cx="3512068" cy="7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45558" y="3825395"/>
            <a:ext cx="502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 Huang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Advisor:  Dr.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Mehmed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Kantardzic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Master of Computer Science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Final Project Presentation</a:t>
            </a: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University of Louisville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April 25,2014</a:t>
            </a:r>
          </a:p>
        </p:txBody>
      </p:sp>
    </p:spTree>
    <p:extLst>
      <p:ext uri="{BB962C8B-B14F-4D97-AF65-F5344CB8AC3E}">
        <p14:creationId xmlns:p14="http://schemas.microsoft.com/office/powerpoint/2010/main" xmlns="" val="39022848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2- Develop data mining algorithm in SAMOA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8600" y="990600"/>
            <a:ext cx="3733800" cy="533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tIns="0" rIns="45720" bIns="0" rtlCol="0" anchor="t" anchorCtr="0">
            <a:normAutofit fontScale="77500" lnSpcReduction="20000"/>
          </a:bodyPr>
          <a:lstStyle/>
          <a:p>
            <a:r>
              <a:rPr lang="en-US" altLang="zh-CN" sz="2000" b="1" dirty="0" smtClean="0">
                <a:cs typeface="Times New Roman" pitchFamily="18" charset="0"/>
              </a:rPr>
              <a:t>Goal</a:t>
            </a:r>
            <a:r>
              <a:rPr lang="en-US" altLang="zh-CN" dirty="0" smtClean="0"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learn how to implement user-defined data mining algorithm under SAMOA platform, I tried to implement a </a:t>
            </a:r>
            <a:r>
              <a:rPr lang="en-US" altLang="zh-CN" b="1" dirty="0" smtClean="0">
                <a:cs typeface="Times New Roman" pitchFamily="18" charset="0"/>
              </a:rPr>
              <a:t>Naive </a:t>
            </a:r>
            <a:r>
              <a:rPr lang="en-US" altLang="zh-CN" b="1" dirty="0" err="1" smtClean="0">
                <a:cs typeface="Times New Roman" pitchFamily="18" charset="0"/>
              </a:rPr>
              <a:t>Bayes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Classifier.</a:t>
            </a:r>
          </a:p>
          <a:p>
            <a:pPr>
              <a:buFont typeface="Arial" pitchFamily="34" charset="0"/>
              <a:buChar char="•"/>
            </a:pPr>
            <a:endParaRPr lang="en-US" altLang="zh-CN" sz="2000" b="1" dirty="0" smtClean="0">
              <a:cs typeface="Times New Roman" pitchFamily="18" charset="0"/>
            </a:endParaRPr>
          </a:p>
          <a:p>
            <a:r>
              <a:rPr lang="en-US" altLang="zh-CN" sz="2000" b="1" dirty="0" smtClean="0">
                <a:cs typeface="Times New Roman" pitchFamily="18" charset="0"/>
              </a:rPr>
              <a:t>Task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Implement a</a:t>
            </a:r>
            <a:r>
              <a:rPr lang="en-US" altLang="zh-CN" b="1" dirty="0" smtClean="0">
                <a:cs typeface="Times New Roman" pitchFamily="18" charset="0"/>
              </a:rPr>
              <a:t> Naive </a:t>
            </a:r>
            <a:r>
              <a:rPr lang="en-US" altLang="zh-CN" b="1" dirty="0" err="1" smtClean="0">
                <a:cs typeface="Times New Roman" pitchFamily="18" charset="0"/>
              </a:rPr>
              <a:t>Bayes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algorithm in SAMOA.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Classify the instances with this </a:t>
            </a:r>
            <a:r>
              <a:rPr lang="en-US" altLang="zh-CN" dirty="0" err="1" smtClean="0">
                <a:cs typeface="Times New Roman" pitchFamily="18" charset="0"/>
              </a:rPr>
              <a:t>Navie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err="1" smtClean="0">
                <a:cs typeface="Times New Roman" pitchFamily="18" charset="0"/>
              </a:rPr>
              <a:t>Bayes</a:t>
            </a:r>
            <a:r>
              <a:rPr lang="en-US" altLang="zh-CN" dirty="0" smtClean="0">
                <a:cs typeface="Times New Roman" pitchFamily="18" charset="0"/>
              </a:rPr>
              <a:t> algorithm.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Compare speed and correct rate with </a:t>
            </a:r>
            <a:r>
              <a:rPr lang="en-US" altLang="zh-CN" b="1" dirty="0" smtClean="0">
                <a:cs typeface="Times New Roman" pitchFamily="18" charset="0"/>
              </a:rPr>
              <a:t>Vertical </a:t>
            </a:r>
            <a:r>
              <a:rPr lang="en-US" altLang="zh-CN" b="1" dirty="0" err="1" smtClean="0">
                <a:cs typeface="Times New Roman" pitchFamily="18" charset="0"/>
              </a:rPr>
              <a:t>Hoeffding</a:t>
            </a:r>
            <a:r>
              <a:rPr lang="en-US" altLang="zh-CN" b="1" dirty="0" smtClean="0">
                <a:cs typeface="Times New Roman" pitchFamily="18" charset="0"/>
              </a:rPr>
              <a:t> Decision Tree</a:t>
            </a:r>
            <a:r>
              <a:rPr lang="en-US" altLang="zh-CN" dirty="0" smtClean="0">
                <a:cs typeface="Times New Roman" pitchFamily="18" charset="0"/>
              </a:rPr>
              <a:t>.</a:t>
            </a:r>
          </a:p>
          <a:p>
            <a:endParaRPr lang="en-US" altLang="zh-CN" dirty="0" smtClean="0">
              <a:cs typeface="Times New Roman" pitchFamily="18" charset="0"/>
            </a:endParaRPr>
          </a:p>
          <a:p>
            <a:r>
              <a:rPr lang="en-US" altLang="zh-CN" sz="2000" b="1" dirty="0" smtClean="0">
                <a:cs typeface="Times New Roman" pitchFamily="18" charset="0"/>
              </a:rPr>
              <a:t>Dataset</a:t>
            </a:r>
            <a:endParaRPr lang="zh-CN" altLang="en-US" sz="2000" b="1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Movie Review Data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Kdd99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cs typeface="Times New Roman" pitchFamily="18" charset="0"/>
              </a:rPr>
              <a:t>Nsl</a:t>
            </a:r>
            <a:r>
              <a:rPr lang="en-US" altLang="zh-CN" dirty="0" smtClean="0">
                <a:cs typeface="Times New Roman" pitchFamily="18" charset="0"/>
              </a:rPr>
              <a:t> Kdd99 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Online training/test</a:t>
            </a:r>
            <a:r>
              <a:rPr lang="en-US" altLang="zh-CN" dirty="0" smtClean="0">
                <a:cs typeface="Times New Roman" pitchFamily="18" charset="0"/>
              </a:rPr>
              <a:t>, all instances are test first then used to train the classifier.</a:t>
            </a:r>
          </a:p>
          <a:p>
            <a:endParaRPr lang="en-US" altLang="zh-CN" sz="2000" b="1" dirty="0" smtClean="0">
              <a:cs typeface="Times New Roman" pitchFamily="18" charset="0"/>
            </a:endParaRPr>
          </a:p>
          <a:p>
            <a:r>
              <a:rPr lang="en-US" altLang="zh-CN" sz="2000" b="1" dirty="0" smtClean="0">
                <a:cs typeface="Times New Roman" pitchFamily="18" charset="0"/>
              </a:rPr>
              <a:t>Measurement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Classification speed (second/1000 instances).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cs typeface="Times New Roman" pitchFamily="18" charset="0"/>
              </a:rPr>
              <a:t>Correct rate (%).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cs typeface="Times New Roman" pitchFamily="18" charset="0"/>
            </a:endParaRPr>
          </a:p>
          <a:p>
            <a:r>
              <a:rPr lang="en-US" altLang="zh-CN" sz="2000" b="1" dirty="0" smtClean="0">
                <a:cs typeface="Times New Roman" pitchFamily="18" charset="0"/>
              </a:rPr>
              <a:t>Environment and Configurations</a:t>
            </a:r>
          </a:p>
          <a:p>
            <a:r>
              <a:rPr lang="en-US" altLang="zh-CN" dirty="0" smtClean="0">
                <a:cs typeface="Times New Roman" pitchFamily="18" charset="0"/>
              </a:rPr>
              <a:t>Same  as Experiment 1.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114800" y="1066800"/>
          <a:ext cx="1473200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32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Datasets</a:t>
                      </a:r>
                      <a:endParaRPr lang="zh-CN" alt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Movie Review Data</a:t>
                      </a:r>
                      <a:endParaRPr lang="zh-CN" alt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Kdd99</a:t>
                      </a:r>
                      <a:endParaRPr lang="zh-CN" alt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NSL-Kdd99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715000" y="1066800"/>
          <a:ext cx="1676400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6400"/>
              </a:tblGrid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Cluster Configurations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050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node(local)</a:t>
                      </a:r>
                      <a:endParaRPr lang="zh-CN" altLang="en-US" dirty="0"/>
                    </a:p>
                  </a:txBody>
                  <a:tcPr/>
                </a:tc>
              </a:tr>
              <a:tr h="5050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node </a:t>
                      </a:r>
                      <a:r>
                        <a:rPr lang="en-US" altLang="zh-CN" baseline="0" dirty="0" smtClean="0"/>
                        <a:t> (</a:t>
                      </a:r>
                      <a:r>
                        <a:rPr lang="en-US" altLang="zh-CN" dirty="0" smtClean="0"/>
                        <a:t>S4)</a:t>
                      </a:r>
                      <a:endParaRPr lang="zh-CN" altLang="en-US" dirty="0"/>
                    </a:p>
                  </a:txBody>
                  <a:tcPr/>
                </a:tc>
              </a:tr>
              <a:tr h="5050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nodes (S4)</a:t>
                      </a:r>
                      <a:endParaRPr lang="zh-CN" altLang="en-US" dirty="0"/>
                    </a:p>
                  </a:txBody>
                  <a:tcPr/>
                </a:tc>
              </a:tr>
              <a:tr h="54224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nodes </a:t>
                      </a:r>
                      <a:r>
                        <a:rPr lang="en-US" altLang="zh-CN" baseline="0" dirty="0" smtClean="0"/>
                        <a:t> (</a:t>
                      </a:r>
                      <a:r>
                        <a:rPr lang="en-US" altLang="zh-CN" dirty="0" smtClean="0"/>
                        <a:t>S4)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467600" y="1066800"/>
          <a:ext cx="1524000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Algorithms</a:t>
                      </a:r>
                      <a:endParaRPr lang="zh-CN" alt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Naive </a:t>
                      </a:r>
                      <a:r>
                        <a:rPr lang="en-US" altLang="zh-CN" dirty="0" err="1" smtClean="0"/>
                        <a:t>Bayes</a:t>
                      </a:r>
                      <a:r>
                        <a:rPr lang="en-US" altLang="zh-CN" dirty="0" smtClean="0"/>
                        <a:t> (NB-5)</a:t>
                      </a:r>
                      <a:endParaRPr lang="zh-CN" altLang="en-US" dirty="0"/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Vertical </a:t>
                      </a:r>
                      <a:r>
                        <a:rPr lang="en-US" altLang="zh-CN" dirty="0" err="1" smtClean="0"/>
                        <a:t>Hoeffding</a:t>
                      </a:r>
                      <a:r>
                        <a:rPr lang="en-US" altLang="zh-CN" dirty="0" smtClean="0"/>
                        <a:t> Tree (VHT)</a:t>
                      </a:r>
                      <a:endParaRPr lang="zh-CN" alt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Bagging-NB5</a:t>
                      </a:r>
                      <a:endParaRPr lang="zh-CN" alt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Bagging-VHT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29200" y="54864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FF0000"/>
                </a:solidFill>
              </a:rPr>
              <a:t>*NB-5:  the 5</a:t>
            </a:r>
            <a:r>
              <a:rPr lang="en-US" altLang="zh-CN" sz="1600" i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 version of my Naive 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Bayes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 Classifier design. The previous versions have some problems, so are not shown.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2-Datasets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80999" y="1066801"/>
          <a:ext cx="5105401" cy="2714749"/>
        </p:xfrm>
        <a:graphic>
          <a:graphicData uri="http://schemas.openxmlformats.org/drawingml/2006/table">
            <a:tbl>
              <a:tblPr/>
              <a:tblGrid>
                <a:gridCol w="972722"/>
                <a:gridCol w="1069439"/>
                <a:gridCol w="1021080"/>
                <a:gridCol w="850900"/>
                <a:gridCol w="1191260"/>
              </a:tblGrid>
              <a:tr h="6883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宋体"/>
                          <a:cs typeface="Times New Roman"/>
                        </a:rPr>
                        <a:t>Data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宋体"/>
                          <a:cs typeface="Times New Roman"/>
                        </a:rPr>
                        <a:t>Total </a:t>
                      </a:r>
                      <a:r>
                        <a:rPr lang="en-US" sz="1400" b="1" dirty="0">
                          <a:latin typeface="Calibri"/>
                          <a:ea typeface="宋体"/>
                          <a:cs typeface="Times New Roman"/>
                        </a:rPr>
                        <a:t>instance number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宋体"/>
                          <a:cs typeface="Times New Roman"/>
                        </a:rPr>
                        <a:t>Attribute Number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宋体"/>
                          <a:cs typeface="Times New Roman"/>
                        </a:rPr>
                        <a:t>Class Number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Calibri"/>
                          <a:ea typeface="宋体"/>
                          <a:cs typeface="Times New Roman"/>
                        </a:rPr>
                        <a:t>Note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Movie </a:t>
                      </a: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Review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2000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1172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50%</a:t>
                      </a:r>
                      <a:r>
                        <a:rPr lang="en-US" sz="1400" baseline="0" dirty="0" smtClean="0">
                          <a:latin typeface="Calibri"/>
                          <a:ea typeface="宋体"/>
                          <a:cs typeface="Times New Roman"/>
                        </a:rPr>
                        <a:t> pos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latin typeface="Calibri"/>
                          <a:ea typeface="宋体"/>
                          <a:cs typeface="Times New Roman"/>
                        </a:rPr>
                        <a:t>50% </a:t>
                      </a:r>
                      <a:r>
                        <a:rPr lang="en-US" sz="1400" baseline="0" dirty="0" err="1" smtClean="0">
                          <a:latin typeface="Calibri"/>
                          <a:ea typeface="宋体"/>
                          <a:cs typeface="Times New Roman"/>
                        </a:rPr>
                        <a:t>neg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5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NSL </a:t>
                      </a: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Kdd99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125,973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42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latin typeface="Calibri"/>
                          <a:ea typeface="宋体"/>
                          <a:cs typeface="Times New Roman"/>
                        </a:rPr>
                        <a:t>Unbalance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Kdd99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宋体"/>
                          <a:cs typeface="Times New Roman"/>
                        </a:rPr>
                        <a:t>4,898,431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42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Unbalance.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Contains </a:t>
                      </a: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error </a:t>
                      </a:r>
                      <a:r>
                        <a:rPr lang="en-US" sz="1400" dirty="0" smtClean="0">
                          <a:latin typeface="Calibri"/>
                          <a:ea typeface="宋体"/>
                          <a:cs typeface="Times New Roman"/>
                        </a:rPr>
                        <a:t>values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800" y="3733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Movie Review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Collections of movie-review documents labeled with respect to their overall sentiment polarity (positive or negative)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953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Kdd</a:t>
            </a:r>
            <a:r>
              <a:rPr lang="en-US" altLang="zh-CN" b="1" dirty="0" smtClean="0"/>
              <a:t> 99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Network attacks. Each instance is a network connection record. The class label is “normal” connection or 22 types of attacks.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48768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NSL-</a:t>
            </a:r>
            <a:r>
              <a:rPr lang="en-US" altLang="zh-CN" b="1" dirty="0" err="1" smtClean="0"/>
              <a:t>Kdd</a:t>
            </a:r>
            <a:r>
              <a:rPr lang="en-US" altLang="zh-CN" b="1" dirty="0" smtClean="0"/>
              <a:t> 99</a:t>
            </a:r>
            <a:r>
              <a:rPr lang="en-US" altLang="zh-CN" dirty="0" smtClean="0"/>
              <a:t>:</a:t>
            </a:r>
          </a:p>
          <a:p>
            <a:r>
              <a:rPr lang="en-US" dirty="0" smtClean="0"/>
              <a:t>Improvement of </a:t>
            </a:r>
            <a:r>
              <a:rPr lang="en-US" dirty="0" err="1" smtClean="0"/>
              <a:t>Kdd</a:t>
            </a:r>
            <a:r>
              <a:rPr lang="en-US" dirty="0" smtClean="0"/>
              <a:t> 99. Remove redundant records and transforms class labels into only two types, “</a:t>
            </a:r>
            <a:r>
              <a:rPr lang="en-US" dirty="0" err="1" smtClean="0"/>
              <a:t>anormaly</a:t>
            </a:r>
            <a:r>
              <a:rPr lang="en-US" dirty="0" smtClean="0"/>
              <a:t>” and “normal”.</a:t>
            </a:r>
            <a:endParaRPr lang="en-US" altLang="zh-CN" dirty="0" smtClean="0"/>
          </a:p>
        </p:txBody>
      </p:sp>
      <p:pic>
        <p:nvPicPr>
          <p:cNvPr id="15" name="图片 1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743200"/>
            <a:ext cx="1905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8382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20000" y="3124200"/>
            <a:ext cx="15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宋体"/>
                <a:cs typeface="Times New Roman"/>
              </a:rPr>
              <a:t>Kdd99:</a:t>
            </a:r>
          </a:p>
          <a:p>
            <a:r>
              <a:rPr lang="en-US" dirty="0" smtClean="0"/>
              <a:t>smurf-87%</a:t>
            </a:r>
          </a:p>
          <a:p>
            <a:r>
              <a:rPr lang="en-US" dirty="0" err="1" smtClean="0"/>
              <a:t>neptune</a:t>
            </a:r>
            <a:r>
              <a:rPr lang="en-US" dirty="0" smtClean="0"/>
              <a:t>- 12%</a:t>
            </a:r>
          </a:p>
          <a:p>
            <a:r>
              <a:rPr lang="en-US" dirty="0" smtClean="0"/>
              <a:t>normal-0.48%</a:t>
            </a:r>
          </a:p>
          <a:p>
            <a:endParaRPr lang="en-US" dirty="0" smtClean="0">
              <a:ea typeface="宋体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0" y="1143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宋体"/>
                <a:cs typeface="Times New Roman"/>
              </a:rPr>
              <a:t>Nsl-Kdd99:</a:t>
            </a:r>
          </a:p>
          <a:p>
            <a:r>
              <a:rPr lang="en-US" dirty="0" smtClean="0"/>
              <a:t>anomaly-87%</a:t>
            </a:r>
          </a:p>
          <a:p>
            <a:r>
              <a:rPr lang="en-US" dirty="0" smtClean="0"/>
              <a:t>normal-14%</a:t>
            </a:r>
          </a:p>
          <a:p>
            <a:endParaRPr lang="en-US" dirty="0" smtClean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2-Naive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066801"/>
            <a:ext cx="3124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Consider the input data instance, has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attributes X=(x1,x2,...,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may belong to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classes C1,C2,…CK.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Ck|X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): Probability that X belongs to class 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the class Ck which has maximum  P(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Ck|X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990600"/>
            <a:ext cx="2624771" cy="53340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191000" y="10668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rule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91000" y="1524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Independent assumption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1752600"/>
            <a:ext cx="3803693" cy="685800"/>
          </a:xfrm>
          <a:prstGeom prst="rect">
            <a:avLst/>
          </a:prstGeom>
          <a:noFill/>
        </p:spPr>
      </p:pic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71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362200"/>
            <a:ext cx="3581400" cy="558449"/>
          </a:xfrm>
          <a:prstGeom prst="rect">
            <a:avLst/>
          </a:prstGeom>
          <a:noFill/>
        </p:spPr>
      </p:pic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73" name="Picture 1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3352800"/>
            <a:ext cx="2894087" cy="7620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4191000" y="2971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Estimate class label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43400" y="4267201"/>
            <a:ext cx="441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N:  totally number of training instances.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N(c):  number of instances in training data that belongs to class c.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xi,c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):  number of instances has value xi in attribute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and belongs to class c.</a:t>
            </a:r>
          </a:p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I, J: user defined variable for smoothing, usually I=1.  J=</a:t>
            </a:r>
            <a:r>
              <a:rPr lang="en-US" sz="1400" dirty="0" smtClean="0"/>
              <a:t> number of distinct values of attribute 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r>
              <a:rPr lang="en-US" sz="1400" dirty="0" smtClean="0"/>
              <a:t>   : variance of the values in  associated with class </a:t>
            </a:r>
            <a:r>
              <a:rPr lang="en-US" sz="1400" i="1" dirty="0" smtClean="0"/>
              <a:t>c</a:t>
            </a:r>
            <a:endParaRPr lang="en-US" sz="1400" dirty="0" smtClean="0"/>
          </a:p>
          <a:p>
            <a:r>
              <a:rPr lang="en-US" sz="1400" dirty="0" smtClean="0"/>
              <a:t>   : mean of the values in  associated with class </a:t>
            </a:r>
            <a:r>
              <a:rPr lang="en-US" altLang="zh-CN" sz="1400" i="1" dirty="0" smtClean="0"/>
              <a:t>c</a:t>
            </a:r>
            <a:endParaRPr lang="zh-CN" altLang="en-US" sz="1400" dirty="0" smtClean="0"/>
          </a:p>
          <a:p>
            <a:endParaRPr lang="en-US" sz="1400" dirty="0" smtClean="0"/>
          </a:p>
          <a:p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33400" y="3810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Probability Estimation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79" name="Picture 2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191000"/>
            <a:ext cx="990600" cy="558869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381000" y="47244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When xi is nominal attribute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81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791200"/>
            <a:ext cx="2990155" cy="609600"/>
          </a:xfrm>
          <a:prstGeom prst="rect">
            <a:avLst/>
          </a:prstGeom>
          <a:noFill/>
        </p:spPr>
      </p:pic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83" name="Picture 2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4953000"/>
            <a:ext cx="1600200" cy="525940"/>
          </a:xfrm>
          <a:prstGeom prst="rect">
            <a:avLst/>
          </a:prstGeom>
          <a:noFill/>
        </p:spPr>
      </p:pic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1000" y="5562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When xi is numeric attribute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" name="图片 45" descr="\sigma^2_c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5791200"/>
            <a:ext cx="182880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图片 46" descr="\mu_c"/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343400" y="6096000"/>
            <a:ext cx="182880" cy="12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38400"/>
            <a:ext cx="505118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2-Naive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Classifier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286000"/>
            <a:ext cx="3657600" cy="11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1" y="914400"/>
            <a:ext cx="7620000" cy="116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直接箭头连接符 15"/>
          <p:cNvCxnSpPr/>
          <p:nvPr/>
        </p:nvCxnSpPr>
        <p:spPr>
          <a:xfrm rot="10800000" flipV="1">
            <a:off x="3124200" y="1828800"/>
            <a:ext cx="1143000" cy="457200"/>
          </a:xfrm>
          <a:prstGeom prst="straightConnector1">
            <a:avLst/>
          </a:prstGeom>
          <a:ln w="6350">
            <a:prstDash val="lg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514600" y="2743200"/>
            <a:ext cx="2286000" cy="76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3810000"/>
            <a:ext cx="1644188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直接箭头连接符 30"/>
          <p:cNvCxnSpPr/>
          <p:nvPr/>
        </p:nvCxnSpPr>
        <p:spPr>
          <a:xfrm rot="10800000" flipV="1">
            <a:off x="2209800" y="3810000"/>
            <a:ext cx="2895600" cy="2286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2-Result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304800" y="990600"/>
          <a:ext cx="4267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4495800" y="990600"/>
          <a:ext cx="4267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381000" y="3733800"/>
          <a:ext cx="4114800" cy="246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4800600" y="3657600"/>
          <a:ext cx="4038600" cy="250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2-Conclusion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00600" y="1447800"/>
            <a:ext cx="3505200" cy="441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t" anchorCtr="0"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With more nodes, the classification speed did not increase, but decreased with more nodes.</a:t>
            </a:r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Current Naive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Classifier is non-parallel structure.</a:t>
            </a:r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whole input data are taken for training .</a:t>
            </a:r>
          </a:p>
          <a:p>
            <a:pPr lvl="1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533400" y="1447800"/>
            <a:ext cx="3505200" cy="441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t" anchorCtr="0">
            <a:norm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NaiveBayes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is faster than VHT.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Bagging is slower than non-bagging algorithm.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Correct rate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NaiveBayes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has higher correct rate than VHT.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Bagging is similar as non-bagging algorithms.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Compatability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NaiveBayes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(version 5) can ignore error data.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99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Conclusion and future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83820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speed in most tests did not increase when cluster scaled up. Possible reasons: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Low data throughput.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Take more time on sending messages in network than computing.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Unbalanced hardware of nodes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the data throughput is not very large, distributed computing is not worth because the speed might decrease. SAMOA is useful only for Big Fast data &amp; evolving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SAMOA is very primitive so far,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need much further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 learnt how to create a computing cluster, and get familiar with a tool to do distributed stream data mining. And also, I learnt how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to implement a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distributed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learning algorithm for stream data mining.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7338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Data Splitter:  20% training, 80%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Parallel Naive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572000"/>
            <a:ext cx="7315200" cy="170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6248400" y="3505200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altLang="zh-CN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 !</a:t>
            </a:r>
            <a:endParaRPr lang="zh-CN" alt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Looking forward to your</a:t>
            </a:r>
          </a:p>
          <a:p>
            <a:pPr marL="0" indent="0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lvl="1"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Suggestions</a:t>
            </a:r>
          </a:p>
          <a:p>
            <a:pPr lvl="1">
              <a:buFont typeface="Wingdings" pitchFamily="2" charset="2"/>
              <a:buChar char="Ø"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Comments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https://encrypted-tbn2.gstatic.com/images?q=tbn:ANd9GcTue3ZgqlXQpjnL7lGcfPwhjg-nSpV_n448FYfGL65Mv0CsmH3_w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676400"/>
            <a:ext cx="4590288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3450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11097"/>
            <a:ext cx="8229600" cy="1143000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38711" y="1023773"/>
            <a:ext cx="6172200" cy="498316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 algn="just">
              <a:buFont typeface="Wingdings" pitchFamily="2" charset="2"/>
              <a:buChar char="l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 is SAMOA</a:t>
            </a:r>
          </a:p>
          <a:p>
            <a:pPr lvl="1" algn="just">
              <a:buFont typeface="Wingdings" pitchFamily="2" charset="2"/>
              <a:buChar char="l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Project proposal</a:t>
            </a:r>
          </a:p>
          <a:p>
            <a:pPr marL="0" indent="0" algn="just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Experiment 1: Test Performance of SAMOA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l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 default algorithm in cluster environment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Experiment 2:Develop data mining algorithm in SAMOA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l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Implement Naive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classify algorithm</a:t>
            </a:r>
          </a:p>
          <a:p>
            <a:pPr marL="285750" lvl="2" indent="-285750" algn="just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Conclusion and Future Work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742950" lvl="3" indent="-285750" algn="just">
              <a:buFont typeface="Wingdings" pitchFamily="2" charset="2"/>
              <a:buChar char="l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 marL="742950" lvl="3" indent="-285750" algn="just">
              <a:buFont typeface="Wingdings" pitchFamily="2" charset="2"/>
              <a:buChar char="l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Parallel Naive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Classifier</a:t>
            </a:r>
          </a:p>
          <a:p>
            <a:pPr marL="742950" lvl="3" indent="-285750" algn="just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 algn="just">
              <a:buFont typeface="Wingdings" pitchFamily="2" charset="2"/>
              <a:buChar char="Ø"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Demo:  Classification with SAMOA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AE958-E02A-44FD-BB06-80C49034C5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8169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655" y="228600"/>
            <a:ext cx="5980545" cy="457200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SAMOA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9906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calable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dvanced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assive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nline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nalysis</a:t>
            </a:r>
          </a:p>
          <a:p>
            <a:pPr>
              <a:buFontTx/>
              <a:buChar char="-"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developed by Yahoo Research Barcelona, Oct. 2013.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85800" y="2209800"/>
            <a:ext cx="3276600" cy="3962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</a:t>
            </a:r>
            <a:r>
              <a:rPr lang="en-US" altLang="zh-CN" b="1" dirty="0" smtClean="0"/>
              <a:t>Framework</a:t>
            </a:r>
            <a:r>
              <a:rPr lang="en-US" altLang="zh-CN" dirty="0" smtClean="0"/>
              <a:t> for </a:t>
            </a:r>
          </a:p>
          <a:p>
            <a:pPr algn="ctr"/>
            <a:r>
              <a:rPr lang="en-US" altLang="zh-CN" b="1" dirty="0" smtClean="0"/>
              <a:t>Mining </a:t>
            </a:r>
          </a:p>
          <a:p>
            <a:pPr algn="ctr"/>
            <a:r>
              <a:rPr lang="en-US" altLang="zh-CN" b="1" dirty="0" smtClean="0"/>
              <a:t>Big Data Streams </a:t>
            </a:r>
          </a:p>
          <a:p>
            <a:pPr algn="ctr"/>
            <a:r>
              <a:rPr lang="en-US" altLang="zh-CN" dirty="0" smtClean="0"/>
              <a:t>in a </a:t>
            </a:r>
            <a:r>
              <a:rPr lang="en-US" altLang="zh-CN" b="1" dirty="0" smtClean="0"/>
              <a:t>Cluster</a:t>
            </a:r>
            <a:r>
              <a:rPr lang="en-US" altLang="zh-CN" dirty="0" smtClean="0"/>
              <a:t> environment</a:t>
            </a:r>
          </a:p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724400" y="2209800"/>
            <a:ext cx="4114800" cy="3962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1828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Environment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4" name="AutoShape 2" descr="data:image/jpeg;base64,/9j/4AAQSkZJRgABAQAAAQABAAD/2wCEAAkGBxQQEBUUERQWFBQWFRUUFhYUFBQWFhUUFRQYFhcVFBQYHyggHB0mHBQUITEiJSksLjAuFx8zODMsNygtLisBCgoKDg0OGxAQGzIlHyQsLCwsLCwsLSwsLCwsLCwsLCwsLCwsLCwsLCwsLCwsLCwsLCwsLCwsLCwsLCwsLCwsLP/AABEIAOEA4QMBEQACEQEDEQH/xAAbAAEAAgMBAQAAAAAAAAAAAAAABgcBBAUDAv/EAEgQAAEDAgIECQcJBgUFAAAAAAEAAgMEEQYSBQchMRMiQVFhcXKBsTIzQpGhssEUI0NSYoKSwtE0RFNzk6IXNVTS8BYkJeHj/8QAGwEBAAIDAQEAAAAAAAAAAAAAAAMEAQIFBgf/xAA3EQEAAgECBAIIBwABAwUAAAAAAQIDBBEFITFBElETFBUyQlJxkQYiM2GBobHhYtHwIyQ0osH/2gAMAwEAAhEDEQA/ALxQEBAQEBAQEBAQEBAQEBB5yNuCOcWRmvKYlx8H6TNRT8Y3fG50TjzlhsCesWUeK29VvW4Jw5PrG/3dxSKYgICAgICAgICAgICAgICAgICAgICAgICAgIPCsnEcbnuNg1pce4LW07Ru3x0m94rHdDNVTi6OocdzpQe8i58Qq+m7u1xuIrOOveITpWnCEBAQEBAQEBAQEBAQEBAQEBAQEBAQEBAQEBBX+srEAaz5LGeM6xkI9Ft7hvWSPV1qpqcn5fBD0HBNHM39PbpHRIMD6MNNRsDhZz/nHDmLtoB6hYKXBTw0hz+J6iM2otMdI5fZIFM54gICAgICAgICAgICAgICAgICAgICAgICDBQQ/GOMG0wMUBDptx5Wx7N55z0Kvmz+Do7HDuF2z2i+SPy/6jGBsPOq5vlE1zG12a7vpJO/eAbE+pQYcc2t4pdXiutrp8foMfX/ABawV95IujDIKMsoCAgICAgICAgICAgICAgICAgICAgIPh0gAubADaSTYAdaEc52hXWL8d3vFSGw2h0oPd83/u9XOqeXP2h6Xh3B+UZc/TtH/dxsJ4UfWu4SS7Yb7XG+Z5vtDT8VFiwzed7L3EOJ001fR4/e/wAWxBCyFga0BjGjYNgDQFfiIrDx9rWyW3nnMo1pXHETXcHTNNTKTYBnk33eUN/copzx0rzdPDwm818eafDX9+rZ0fo6qn49ZKWA7oISWAduQHMeoFZrFp6yhzZcGP8ALgjf/qn/ALJDDCGABoAA3ACwHcFMoTO70RgQEBAQEBAQEBAQEBAQEBAQEBAQEHy99tp2Ab0ZiN1TY0xcapxihJEA2E7jIec/Z6OVc/NmmeUPX8L4XGGPHkje3l5NjBODuHtPUD5rYWM2jhOk/Z3dfVvzhwb85RcU4r6PfDi69/2WFpGvio4S99msbsAA38zWhXLWikPN4cOXU5fDXnKs63S1VpacQx3aw+gDxQ0elIRv/wCWVK175Z2r0eqx6XT8Ox+kyRvP/nRYGGsNRUTOKM0hAzSHeehvMOgK3jw1pDzms12TU258q9odsqVR7PpAQEBAQEBAQEBAQEBAQEBAQEBAQEGCghms/SboqdsTDYyuIcfsNFyO85faq2pvtV2uCaeMubxT8KEYM0N8rqmtcPm28d/SBub3m3cquCnis7/FNX6vg3j3ukLnYywAG4Cw6huXT6PDWnxTv3VFj/TBqKpzAfm4TlaOd1uM713HcufqL722ez4PpfRYYyfFP+Jxq+0W2Cka+3Hl47j0eiOoDxKs4KbUcDi+ptm1ExPw8koCnctlAQEBAQEBAQEBAQEBAQEBAQEBAQEBBgoTG6C61aMuhikG5jy13QHjYfWAO9VdVXervcBzRXLas94aeqa15+ezOu21a6SI2TfiHf8AIsUq483KhdMxltTMDvEj/eK5WSNsj6HpLROClo8loautLCelEZPHh4hHKW72u6uTrCvae+9XkuM6aceom8dLc0rCncllAQEBAQEBAQEBAQEBAQEBAQEBAQEBBhBraQpGzRujeLtcC096xaPFDfFknFaLV7Kv0KX6J0jwc3kP4pdyOY48V46iBfvVGkeiyeF6vVTXiOj8dOtf/JWuFfeR7qw1maEMc3yho4klg/oeBYHvA9Y6VR1OP4nq+B6uLU9BPbn/AAjWgNLPpJ2ys5Njm8jmneD/AM3hQY7zW27razSV1OK2Of4/aV4UVS2WNsjDdr2hzT0OFx4rp1neN3gclJpaaz1h7rZoICAgICAgICAgICAgICAgICAgICAgICDi4l0AythyO2OG1jh6J/Q8oUeXHF6rmi1l9Nk3r07ufg/SMjc1JVbJohxSfpIhsDmnlt8Ry3WuK20eGeyfiGHHbbPi923X9pSGspWTMdHIMzXCxClmsTDn4stsd/HXlMKO03o40tRJETfKdh52kXB9S5WSnhts9/o9R6bFGSO/Vb+DIXMoYA7fkB28gdxgPUQulijarxOvtFtReY83bUimwgICDKAgICAgICAgICAgICAgIMJuF0Y3fE07WC7yGgby4gAd5WYiZ5RBNojrLiS4wpA7KyThXfVga6U92QG6mjTZOs8vrOyv63i7c/pzdGir3S7eBkY3nkDWn8N7jvCitWK90tLzbs3Vqk5NDSOjGzFjvJkjOZjxvB5Qedp3Ecy1msTzS4800iY7T2bmaw22AG9bIojdAKXQJ0jXPqZART5hkuNsoYLAgfV5b8qqxim9/FL0F9bGk0sYKe/PX9lgtFlZ6PP9ebN1katdUvY35uIyOPJma0Dpc47vUVtWI7zs0taYj8sbozpbEFdTDO+ia6MbTwcxeWjnJy7umyt48OG/KL8/opZM+fHG80/tt4ZxpBWnJtjltfI4jjW35Hcvj0LTUaPJijfrDfT62mbl0lJlVXRAQEBAQEBAQEBAQEBAQYKCL4605PRxA08ebMSHSEZmxjpaPjsVvSYKZbbWlR1moyYq/lhU0+l31ErXVUj5W5hmAcBdt9oaNjQV24wRSsxSNpcGc1r23yzus7QWK9GxsDYiIBYcVzCD3u2367lcfLpdRM7zG7tYNVpq12r+V2W4roj+8x/iUPqub5ZWfXME/FD6/wCqqP8A1MX4gseq5flk9cwfNDzdi+iH7zH3G6Rpcs/DJOswfM1KvGlAQQ6UOB3gNeQfUFvGizT8LX2hir0s1JdYtEzyTI7sx294hb14fl/ZDbieDffnLXZrHbKbU9LPKeoflzLeeH2rztaIaxxGLe7WXZ0VXVs5zPhZTM+2S+Q9TRYDrJ7lXy0xU5VndYxXz36xtCQAKutc2HBY325m0KSxrS/JNIP4HieTKzL6BI22+8CV6HSWnJh/Nzea1lfR55mvJc2janhYY3nZnY134mg/FcC8eG2z0eO3ipu2VhuygICAgICAgICAgICAgICDmVmgqeXbJDG7pLBf1hSVzZK9LIbafHbrVyazB2jxtfG1lzYWe5tydwAB3qeurz9pV7aPT77TDydq7oT6Dx1Sv+K29fzebX2dgns+f8OaL6sn9Rye0Mx7Nwfu9GavaEfRvPXK/wDVYnX5p7to4dgjs2osE0TfoGntFx8StJ1mb5m8aHDHwt+n0DTR+RBEPuN+KinPkt1mUtdPir0iHQaANg2DmCjmfNLEbdH0sbM/UWfqx+0Neuq2QxukkcGsaCSTyALNK+OfDDW94pWZt0UyYZNL6RcWggPcCT/DiaA256bAd5Xf3jS4Np6vO+GdVn3jouuGIMaGtFgAABzACwXAmd3o6xtD0WGwgICAgICAgICAgICAgICD5duTuxPTkpTSmkqunrxNUtcXseS1sgPB5dotHyWsd4XfxYsOTD4avOZcmXHm8VvNKabWky3zlO8H7D2uHtDVUtwu3ay5Xi1e9W7HrLpTvZKPutPgVH7Oy/sm9qYv3en+JNHzSfg/9rX2flZ9p4WvNrPpx5MUrvwAe0reOG5J6zDSeKY+0S51RrTP0dMB0vl/KG/FS14XPeyG3Fvlq1aLWNVPlaTC2Rl7FkbXFxv9U7dq2vw/FWvvc2tOI5bW93ksvR1Zw0Yfkey/oyMLHDraVybV8MuxTJFo3a+mNNQ0rbyu2nyWDa9/Q1g2nkW2PFbJPJrkzVx9UMrdH1ul3DhAaWmBuGOvnd9pzNlzbn2C/Kr9b4dPHLnb/HOvjzamefKqZaC0HFRx5IW2+s47XPPO48qo5c18tt7OjhwUxV2rDqKJMICAgICAgICAgICAgICAgIMIx3eNRTMkGV7WvB5HAEe1Zi0x0lralbe9Dg1WCKCQn5kNPLke9lvutNvYrNdZmr3VraHBbs0ZNW1GdxlHU+/iFvHEMyGeGYXwNWlJ9aX8Tf0W3tHKx7MxebYi1dUQ3tkd1yOHu2Ws6/M3jhuCOzoUuDqKPyadn3sz/fJUV9Xmt1smro8NelXYgpmMFmMa3stA8FBNrT1WIpWOj0stW3NrQ6PiY4vaxucm5da7j947Vt47bbNPR16tmyxzbfRlOrLKAgICAgICAgICAgICAgIMIBKQcy6CL6wqmpjpL0t/K+cc3ymx5Ttb322q3o60nJ+dR11skY/yIBhvHEtGzJkZKwuLruLg+7jckv237xfpXUzaCuW28Tt/jlafiF8UbTG6SQ60o/Tp3jsvB8bKpPDLdrQuRxaver3GtCn/AIMv9v6rT2bf5ob+1KfLLxm1pR+hA89pzR4XW8cMt3tDWeK1+WXKq9Z1Q7zUUTO1mefFo9ilrw2kdbbq9+K5Phrs7eHNYbZy2OoYWyGwzRtc9p6cou5vtVbUaCcfOsrWm4h4+VoTtu5c6eXV04nfo+llkQEBAQEBAQEBAQEBAQEBAQYug5Om8R09GPnngOIuGDa89TR4qbFp75fdhXzanHi96XFo8S1Vbto6UNi5Jp3kA9TWjb6yp76fHi9+3PyhXpqcub9OvLzl2aKlqrgzVEZ+yyCw/EXE+xV72x/DX+1mlc3xW/r/AJdayhiE31cHSmDqOoJL4g1x2l0fEJPTbYVax6rLj6SrZdHhydYR+o1XQnzc8je01rx8CrNeJXjrCnbhVJ6Wah1Vnkqh/Q/+ikjik/L/AH/wj9k/9f8AX/L2h1WM9OpcezGG+JK1txS09Ktq8JrHW39OtR6uqOO2Zr5D9txt6m2UFtflnpOyxTh2GOvNIqHRkNOLQxMjH2WgX6SRv71VtkvfrK5TFSnuw3FHukkusj4llDQSbbATtNhsHKUjnO0NbW8Mby1NDaUZVQslj8l2bfztcWnr2tO1bZK+jt4bdWuLJGSvir0b61SCAgICAgICAgICAgICDyqGktcGmzrGx5jbYT3rMfu1tEzHJR2m9AVkcjnTxyPcSS6QAvDtu+45Og2XodPnwzWIrO0vNZ8GaLTN43dHQOPp6RjYntbIxgygO4r2gbhcb+8XUWbQ48k7xPNLg1+TFG23JKKXWfTnzkUrDzjI8eIPsVO/DckdJXq8Vx94l1IMfULvpS3tRvHwUM6HNHbdPXiGGe+31bjMYUR/eI+8keK0nS5Y+Fv65g+aHoMUUZ/eIvxBa+rZfllt63i+aGTiak/1EX4wnq2X5ZPWsXzQ+HYrox+8x/iWfVcvyyx65h+aHjJjWiH07T1AnwC2jR5vlazrsMfE1JtYVC36RzuzG/xNgt40Gae2yO3EcEd2i/WbATlihnkdzBrBfuDifYpPZ146zCP2nSfdrL2jxDpCfzFFwY+tO7Lbu2FaTgw096/2bxqM9/dr93u3DtTU/wCYVGZh3wwDJH1Ofsc4LWc9KfpV5+csxp8l/wBa3Lydau0lT0MbWuIYAA2OJgu53IGsZvKhrjvltvH3T2yY8NYieUeTpwuJaCRYkAkXvY811HKes7vRYZEBAQEBAQEBAQEBAQEGEHlPTMk8tjXdpoPisxaYazSsuNpHQdE0ZpKZhHKWRF1usMBPsU1M2btb+1e+DB3r/ThSaJ0O82JjYfqmR8Z/CSCrHp9VCtODSSz/ANF6Mf5MluzOD43WfXNRHb+mPUdNPS39n+HtBySyf1Y/9qz6/n+WPsx7P03zT94Bq7of4sv9WP8A2p6/n8o+0kcO0/zT94fbcBaPG97j1zNHgAsevZ/L+m3s/Tef9vtuGNFR+Vk+9OT+Za+sam3mzGl0lX1w2h4dxp9nMM59l0iNXfzZ8Wjp5D8f6PhFoySOZkRaP7gE9Rz26/6ev4K+7/jVfj+SXZS0csh5C69v7R8VtGipHO94/hpOvvPKlJ/l8tj0xWeWWUjDzWzW6rud6yFtvpMfON7Sxtq8vKY8MOzh/B0VK/hXOdNOd8km0jsjk696rZtXbJG0co8lnBoq4+c8580mVZcEBAQEBAQEBAQEBAQEBBhAQgsmw8p6Rkgs9jXDmc0HxW0WtXpLW1K26w5kuFKJ2+mh7o2t92ykjU5Y+KUM6XDPww1jgii/ggdTnj4rb1vL5tPUsXk8nYDoj9G7ukf+q2jWZfNj1HE+f8P6L+G7+o/9Vt69m8/6Y9n4fL+32zAVCPob9bn/AKrE63NPdmNBhjs2YsH0Td1PGe0C7xKjnU5Z+KW8aTDHwx9m9TaGp4vNwRM7MbAfWAtLZslutp+7euDHXpWPs3Q227Yo5SxGzNkZLIbMoCAgICAgICAgICAgICDCMI3inFYoHRtMZfnDjscBbKQOXrUOXN6Pbd0tFw62qiZrO2zYwviAV0bnhhZldlsSDfZfkW2LJ40ev0VtLkisy7qkUhAQEBAQEBAQEBAQEBAQEBAQEBAQEBAQEBBhBWmtnzsHYf7zVS1XWHqfw77l/wCHT1Ufs8v838oW+l92VTj/AOvX6JvdWnALoztLIKbkxswgJvDG3YRkujACm8HOBGWUGA5NzaY7F0P3Loc+rIQhlAQEBAQEBAQEBAQEGEFaa2fOwdh/vNVLVdYep/DvuX/h09VH7PL/ADfyhb6X3ZVOP/r1+jGMqyv4cRUgfkLA7NGzbe5BBkOwbujemab77Va8Mx6Kcc5M8847Sj5wlpGXa9xJ+3OSfEqL0WXbq6PtLh9OVa//AFcqp+WUEgDnSxneOOS1w90qOfS05yuUjR6us+GI+yy8F6fNbAS8ASMOV4G47NjgOS+31FXcOTxw8txPReq5Yis8p5/8K/xbLPT1krBPMGl2doEsgAa/jWAvuG0dyqZrWrfq9Jw6mHNp4tNI36TyhZWEtI/KKOKQm7suV225zMOU39V+9XcVvFXd5fX4Iw6i1G1p6p4KlmfuyxuI67bFnJO1d0Wmx+PNWv7qnwrVTzVkDDPMRnDiDLIQWt4xBF7WNrd6o4r2tfq9fxHFhxae1opHTrtCw8bVlTDCw0gJc5+R2Vhe4AtJBAG7dv6VbzTaI5PNcNx6fJkmM88ohCzh7SdRtkc/qkmI/tBsFX8GaXd9d4di5ViPs52ktEVtFZ7zI0X8uORxAPSQdneorxlpzlZwajRaqfDWI+kxEJVgfEz6rNTVDruLCWSbiecG3KL3B6FZwZZtOzkcV4bXTx6bF035x5JjRaOMby7hHOBFg1xJA3bRc9A9vOrEV2cW+WLV22b62QiAgICAgICAgICAgIMIK01s+dg7D/eaqWq6w9T+Hfcv/Dp6qP2eX+b+ULfS+7Kpx/8AXr9E3Vru4P0a9TWxx+ckYztOA8VibRHVvXHe/uwhGsquhmpo+DkY97ZRsa4EhpY6+7kvlVXUzW1erv8AA8OTHnnxV5bd/wCGvqnPHn7LPErXSJvxDt4aT9X1rWodsMw+1G73m/mWdXXpKPgGf38c/V6aqa/ZLAeS0jeo8V3ty+tZ0t+zH4gwbWrlj6OxrJq8lC5o3yOYzuBzH3fapNRO1FLguPxaqJnsi2q2jz1MknJGy3e8/o1yraWu87uvx/NNcNccd5/xaVl0JeRec07WC73Bo53EDxWN4htFJv0jdH8UaUp5KOdgmjc4xPygPaSXZSW2HXZRZb18MujocGauelvDPWFeYDP/AJCHrd7pVPB+rD03F4idLefNdK6Tw4gICAgICAgICAgICAgwgrTWz52DsP8AeaqWq6w9T+Hfcv8Aw6eqj9nl/m/lC30vuSqcf/Xr9HLxxi6ThXQU7sjW8V7m+U53KAeQD1/HTNmnfaFnhfDMfg9Nm79IeeidXsszBJPJwZcM1rZ37frG+9Yrp5tHNvqON48VvBirvt3auLcHtoYGyNkc8ueGWLQN7XG+zsrGXBFK7wl4bxS+rzTWaxHJ0dUvnJ+yzxK20vWVf8Q9Kfyl2M6Dh6KVoF3NaZG9bON8FYy18VJhxuHZvRamtv32+6rsF1/AVsTjuceDPU/Z429So4beG71nFMHpdNbb6u/rVrs00UIOxjc7utxsPYD61Lq784hzuAYNq2y+c7fZIdWuj+Co853yuL/ujit8L96n09PDT6uZxnN6TUzXtHJ549xO6kDY4bcK8XJIvkbuuBzk7uorGfN4I5N+E8OjUzN8nuwiWg8LT6RHDSSWaSQHvu5zrb8ovsCr0xWy/ms7Gq4jh0U+jx15w6elNXrIKeSXhnOMcb32ytAOVpPwUltNEVmVPBxzJky1p4Y5y4GBP8wh6z7pUGCfzxDqcWj/ANref2XUum8MICAgICAgICAgICAgIMIKz1s+eg7D/eaqOr6w9T+Hvcv/AA6mqkf9tL/N/KFJpfdU+Pz/AOtX6K+0q0x1cuYbWzOJB5eOT7RZVLzMW5vR6fa2mrMd45Lj0dp6nlia8SxgZQSHPa0t2bQ4E7LLo1yV8PV4rPotRjvNZrP2QnWJiWGojbDCc+WQPLx5Oxrm2B5fK5OZVtRli0bVd3g2gy4rzlvG28bbd33qm85P2WeJTSd5Y/EMxtT+VkPbcbVceZhROnKM01VLGNhY8lvQDZzSO4hcq8eG0w9/o8tc+miZ7w9aqV+kK29rOleABvsLAewAlbfq3aVjHo9Nt2rH3XXR04ijaxuxrGho6miw8F04h4TJeb3m09ZlVes2Miuudzo2Ze69wO8e1c/U777y9fwGYnTzX7pVgLTkJpGROe1j4wWlrnBpI35hffvVnBkr4Nt3H4to8sZ7XiJmJ8mcY4qp208sLHiR8jHx2YQQ3M0i7nDYLX3JlzViswcN4bmvmre0bRExPNBsC/5hD1n3SqmDabxL0HFv/i2XUum8MICAgICAgICAgICAgIMIbqo1n1YfVtYPo2WPQXG9vVZc/UzvOz1/AMU1xTbzSjVjAW0WY+nI8jqbxfFpVjTx+VyON5PFqZjyiHrijBkdY7hGu4OWwBNrtdbdmHP0hZy4Iu10PFr6aIrPOvkjTNWk2bjTRgc4DifVs8VBGltv1dO34gxbcqzM/vtskEOBIGU8kbSTI9uXhXC5btvxW7gpo09Yjk5t+M5r5YvPSOzYwjhY0DpCZOEzgDyctrE9JWcWHwI+IcSnV7bxtskysOXHmiOJ8Fisn4UScGcoaRlvcjcd/N4KtlweOXZ0HFr6XH4Nt2MMYKFHPwrpOEIaQ3i2sTsJ3nk2d5TFgiks67jF9Ti9Htt5perDi9nGxLh6OuYA+7XN8l43i+8dI6FHkxxeF3R63Jpbb16d0Kk1aTX4s0RHOQ4H1WPiqs6Xyd6PxBjn36S72gsBQwEPmPDPG4EWYDzhvL3qWmmrHOXN1fGMub8tPyw+NDYH+T1TZxMCGuccuS2w32Xv0rNdPFb+KG2o4xObBOGa9uqaqw4ogICAgICAgICAgICAgj2MtJzU1MXwMDjuc47eDB9LLyqLNa1Y5L/DsGLNmimWdv8A9Vxh/Dk1fLndmEZdmfK7ebm5y33k+pU6YpvPil6fWa/Do8fgpP5tuULhoqZsMbY2CzWgNA5gF0IjaHjMmS2S82t1l7rLQQEBAQEBAQEBAQEBAQEBAQEBAQEBAQEBAQaOlvMS9h3go83updL+vX6saH8xH2W+ASnRtq/1Z+rdClQT1fSwCAgICAgICAgICAgI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AutoShape 4" descr="data:image/jpeg;base64,/9j/4AAQSkZJRgABAQAAAQABAAD/2wCEAAkGBxQQEBUUERQWFBQWFRUUFhYUFBQWFhUUFRQYFhcVFBQYHyggHB0mHBQUITEiJSksLjAuFx8zODMsNygtLisBCgoKDg0OGxAQGzIlHyQsLCwsLCwsLSwsLCwsLCwsLCwsLCwsLCwsLCwsLCwsLCwsLCwsLCwsLCwsLCwsLCwsLP/AABEIAOEA4QMBEQACEQEDEQH/xAAbAAEAAgMBAQAAAAAAAAAAAAAABgcBBAUDAv/EAEgQAAEDAgIECQcJBgUFAAAAAAEAAgMEEQYSBQchMRMiQVFhcXKBsTIzQpGhssEUI0NSYoKSwtE0RFNzk6IXNVTS8BYkJeHj/8QAGwEBAAIDAQEAAAAAAAAAAAAAAAMEAQIFBgf/xAA3EQEAAgECBAIIBwABAwUAAAAAAQIDBBEFITFBElETFBUyQlJxkQYiM2GBobHhYtHwIyQ0osH/2gAMAwEAAhEDEQA/ALxQEBAQEBAQEBAQEBAQEBB5yNuCOcWRmvKYlx8H6TNRT8Y3fG50TjzlhsCesWUeK29VvW4Jw5PrG/3dxSKYgICAgICAgICAgICAgICAgICAgICAgICAgIPCsnEcbnuNg1pce4LW07Ru3x0m94rHdDNVTi6OocdzpQe8i58Qq+m7u1xuIrOOveITpWnCEBAQEBAQEBAQEBAQEBAQEBAQEBAQEBAQEBBX+srEAaz5LGeM6xkI9Ft7hvWSPV1qpqcn5fBD0HBNHM39PbpHRIMD6MNNRsDhZz/nHDmLtoB6hYKXBTw0hz+J6iM2otMdI5fZIFM54gICAgICAgICAgICAgICAgICAgICAgICDBQQ/GOMG0wMUBDptx5Wx7N55z0Kvmz+Do7HDuF2z2i+SPy/6jGBsPOq5vlE1zG12a7vpJO/eAbE+pQYcc2t4pdXiutrp8foMfX/ABawV95IujDIKMsoCAgICAgICAgICAgICAgICAgICAgIPh0gAubADaSTYAdaEc52hXWL8d3vFSGw2h0oPd83/u9XOqeXP2h6Xh3B+UZc/TtH/dxsJ4UfWu4SS7Yb7XG+Z5vtDT8VFiwzed7L3EOJ001fR4/e/wAWxBCyFga0BjGjYNgDQFfiIrDx9rWyW3nnMo1pXHETXcHTNNTKTYBnk33eUN/copzx0rzdPDwm818eafDX9+rZ0fo6qn49ZKWA7oISWAduQHMeoFZrFp6yhzZcGP8ALgjf/qn/ALJDDCGABoAA3ACwHcFMoTO70RgQEBAQEBAQEBAQEBAQEBAQEBAQEHy99tp2Ab0ZiN1TY0xcapxihJEA2E7jIec/Z6OVc/NmmeUPX8L4XGGPHkje3l5NjBODuHtPUD5rYWM2jhOk/Z3dfVvzhwb85RcU4r6PfDi69/2WFpGvio4S99msbsAA38zWhXLWikPN4cOXU5fDXnKs63S1VpacQx3aw+gDxQ0elIRv/wCWVK175Z2r0eqx6XT8Ox+kyRvP/nRYGGsNRUTOKM0hAzSHeehvMOgK3jw1pDzms12TU258q9odsqVR7PpAQEBAQEBAQEBAQEBAQEBAQEBAQEGCghms/SboqdsTDYyuIcfsNFyO85faq2pvtV2uCaeMubxT8KEYM0N8rqmtcPm28d/SBub3m3cquCnis7/FNX6vg3j3ukLnYywAG4Cw6huXT6PDWnxTv3VFj/TBqKpzAfm4TlaOd1uM713HcufqL722ez4PpfRYYyfFP+Jxq+0W2Cka+3Hl47j0eiOoDxKs4KbUcDi+ptm1ExPw8koCnctlAQEBAQEBAQEBAQEBAQEBAQEBAQEBBgoTG6C61aMuhikG5jy13QHjYfWAO9VdVXervcBzRXLas94aeqa15+ezOu21a6SI2TfiHf8AIsUq483KhdMxltTMDvEj/eK5WSNsj6HpLROClo8loautLCelEZPHh4hHKW72u6uTrCvae+9XkuM6aceom8dLc0rCncllAQEBAQEBAQEBAQEBAQEBAQEBAQEBBhBraQpGzRujeLtcC096xaPFDfFknFaLV7Kv0KX6J0jwc3kP4pdyOY48V46iBfvVGkeiyeF6vVTXiOj8dOtf/JWuFfeR7qw1maEMc3yho4klg/oeBYHvA9Y6VR1OP4nq+B6uLU9BPbn/AAjWgNLPpJ2ys5Njm8jmneD/AM3hQY7zW27razSV1OK2Of4/aV4UVS2WNsjDdr2hzT0OFx4rp1neN3gclJpaaz1h7rZoICAgICAgICAgICAgICAgICAgICAgICDi4l0AythyO2OG1jh6J/Q8oUeXHF6rmi1l9Nk3r07ufg/SMjc1JVbJohxSfpIhsDmnlt8Ry3WuK20eGeyfiGHHbbPi923X9pSGspWTMdHIMzXCxClmsTDn4stsd/HXlMKO03o40tRJETfKdh52kXB9S5WSnhts9/o9R6bFGSO/Vb+DIXMoYA7fkB28gdxgPUQulijarxOvtFtReY83bUimwgICDKAgICAgICAgICAgICAgIMJuF0Y3fE07WC7yGgby4gAd5WYiZ5RBNojrLiS4wpA7KyThXfVga6U92QG6mjTZOs8vrOyv63i7c/pzdGir3S7eBkY3nkDWn8N7jvCitWK90tLzbs3Vqk5NDSOjGzFjvJkjOZjxvB5Qedp3Ecy1msTzS4800iY7T2bmaw22AG9bIojdAKXQJ0jXPqZART5hkuNsoYLAgfV5b8qqxim9/FL0F9bGk0sYKe/PX9lgtFlZ6PP9ebN1katdUvY35uIyOPJma0Dpc47vUVtWI7zs0taYj8sbozpbEFdTDO+ia6MbTwcxeWjnJy7umyt48OG/KL8/opZM+fHG80/tt4ZxpBWnJtjltfI4jjW35Hcvj0LTUaPJijfrDfT62mbl0lJlVXRAQEBAQEBAQEBAQEBAQYKCL4605PRxA08ebMSHSEZmxjpaPjsVvSYKZbbWlR1moyYq/lhU0+l31ErXVUj5W5hmAcBdt9oaNjQV24wRSsxSNpcGc1r23yzus7QWK9GxsDYiIBYcVzCD3u2367lcfLpdRM7zG7tYNVpq12r+V2W4roj+8x/iUPqub5ZWfXME/FD6/wCqqP8A1MX4gseq5flk9cwfNDzdi+iH7zH3G6Rpcs/DJOswfM1KvGlAQQ6UOB3gNeQfUFvGizT8LX2hir0s1JdYtEzyTI7sx294hb14fl/ZDbieDffnLXZrHbKbU9LPKeoflzLeeH2rztaIaxxGLe7WXZ0VXVs5zPhZTM+2S+Q9TRYDrJ7lXy0xU5VndYxXz36xtCQAKutc2HBY325m0KSxrS/JNIP4HieTKzL6BI22+8CV6HSWnJh/Nzea1lfR55mvJc2janhYY3nZnY134mg/FcC8eG2z0eO3ipu2VhuygICAgICAgICAgICAgICDmVmgqeXbJDG7pLBf1hSVzZK9LIbafHbrVyazB2jxtfG1lzYWe5tydwAB3qeurz9pV7aPT77TDydq7oT6Dx1Sv+K29fzebX2dgns+f8OaL6sn9Rye0Mx7Nwfu9GavaEfRvPXK/wDVYnX5p7to4dgjs2osE0TfoGntFx8StJ1mb5m8aHDHwt+n0DTR+RBEPuN+KinPkt1mUtdPir0iHQaANg2DmCjmfNLEbdH0sbM/UWfqx+0Neuq2QxukkcGsaCSTyALNK+OfDDW94pWZt0UyYZNL6RcWggPcCT/DiaA256bAd5Xf3jS4Np6vO+GdVn3jouuGIMaGtFgAABzACwXAmd3o6xtD0WGwgICAgICAgICAgICAgICD5duTuxPTkpTSmkqunrxNUtcXseS1sgPB5dotHyWsd4XfxYsOTD4avOZcmXHm8VvNKabWky3zlO8H7D2uHtDVUtwu3ay5Xi1e9W7HrLpTvZKPutPgVH7Oy/sm9qYv3en+JNHzSfg/9rX2flZ9p4WvNrPpx5MUrvwAe0reOG5J6zDSeKY+0S51RrTP0dMB0vl/KG/FS14XPeyG3Fvlq1aLWNVPlaTC2Rl7FkbXFxv9U7dq2vw/FWvvc2tOI5bW93ksvR1Zw0Yfkey/oyMLHDraVybV8MuxTJFo3a+mNNQ0rbyu2nyWDa9/Q1g2nkW2PFbJPJrkzVx9UMrdH1ul3DhAaWmBuGOvnd9pzNlzbn2C/Kr9b4dPHLnb/HOvjzamefKqZaC0HFRx5IW2+s47XPPO48qo5c18tt7OjhwUxV2rDqKJMICAgICAgICAgICAgICAgIMIx3eNRTMkGV7WvB5HAEe1Zi0x0lralbe9Dg1WCKCQn5kNPLke9lvutNvYrNdZmr3VraHBbs0ZNW1GdxlHU+/iFvHEMyGeGYXwNWlJ9aX8Tf0W3tHKx7MxebYi1dUQ3tkd1yOHu2Ws6/M3jhuCOzoUuDqKPyadn3sz/fJUV9Xmt1smro8NelXYgpmMFmMa3stA8FBNrT1WIpWOj0stW3NrQ6PiY4vaxucm5da7j947Vt47bbNPR16tmyxzbfRlOrLKAgICAgICAgICAgICAgIMIBKQcy6CL6wqmpjpL0t/K+cc3ymx5Ttb322q3o60nJ+dR11skY/yIBhvHEtGzJkZKwuLruLg+7jckv237xfpXUzaCuW28Tt/jlafiF8UbTG6SQ60o/Tp3jsvB8bKpPDLdrQuRxaver3GtCn/AIMv9v6rT2bf5ob+1KfLLxm1pR+hA89pzR4XW8cMt3tDWeK1+WXKq9Z1Q7zUUTO1mefFo9ilrw2kdbbq9+K5Phrs7eHNYbZy2OoYWyGwzRtc9p6cou5vtVbUaCcfOsrWm4h4+VoTtu5c6eXV04nfo+llkQEBAQEBAQEBAQEBAQEBAQYug5Om8R09GPnngOIuGDa89TR4qbFp75fdhXzanHi96XFo8S1Vbto6UNi5Jp3kA9TWjb6yp76fHi9+3PyhXpqcub9OvLzl2aKlqrgzVEZ+yyCw/EXE+xV72x/DX+1mlc3xW/r/AJdayhiE31cHSmDqOoJL4g1x2l0fEJPTbYVax6rLj6SrZdHhydYR+o1XQnzc8je01rx8CrNeJXjrCnbhVJ6Wah1Vnkqh/Q/+ikjik/L/AH/wj9k/9f8AX/L2h1WM9OpcezGG+JK1txS09Ktq8JrHW39OtR6uqOO2Zr5D9txt6m2UFtflnpOyxTh2GOvNIqHRkNOLQxMjH2WgX6SRv71VtkvfrK5TFSnuw3FHukkusj4llDQSbbATtNhsHKUjnO0NbW8Mby1NDaUZVQslj8l2bfztcWnr2tO1bZK+jt4bdWuLJGSvir0b61SCAgICAgICAgICAgICDyqGktcGmzrGx5jbYT3rMfu1tEzHJR2m9AVkcjnTxyPcSS6QAvDtu+45Og2XodPnwzWIrO0vNZ8GaLTN43dHQOPp6RjYntbIxgygO4r2gbhcb+8XUWbQ48k7xPNLg1+TFG23JKKXWfTnzkUrDzjI8eIPsVO/DckdJXq8Vx94l1IMfULvpS3tRvHwUM6HNHbdPXiGGe+31bjMYUR/eI+8keK0nS5Y+Fv65g+aHoMUUZ/eIvxBa+rZfllt63i+aGTiak/1EX4wnq2X5ZPWsXzQ+HYrox+8x/iWfVcvyyx65h+aHjJjWiH07T1AnwC2jR5vlazrsMfE1JtYVC36RzuzG/xNgt40Gae2yO3EcEd2i/WbATlihnkdzBrBfuDifYpPZ146zCP2nSfdrL2jxDpCfzFFwY+tO7Lbu2FaTgw096/2bxqM9/dr93u3DtTU/wCYVGZh3wwDJH1Ofsc4LWc9KfpV5+csxp8l/wBa3Lydau0lT0MbWuIYAA2OJgu53IGsZvKhrjvltvH3T2yY8NYieUeTpwuJaCRYkAkXvY811HKes7vRYZEBAQEBAQEBAQEBAQEGEHlPTMk8tjXdpoPisxaYazSsuNpHQdE0ZpKZhHKWRF1usMBPsU1M2btb+1e+DB3r/ThSaJ0O82JjYfqmR8Z/CSCrHp9VCtODSSz/ANF6Mf5MluzOD43WfXNRHb+mPUdNPS39n+HtBySyf1Y/9qz6/n+WPsx7P03zT94Bq7of4sv9WP8A2p6/n8o+0kcO0/zT94fbcBaPG97j1zNHgAsevZ/L+m3s/Tef9vtuGNFR+Vk+9OT+Za+sam3mzGl0lX1w2h4dxp9nMM59l0iNXfzZ8Wjp5D8f6PhFoySOZkRaP7gE9Rz26/6ev4K+7/jVfj+SXZS0csh5C69v7R8VtGipHO94/hpOvvPKlJ/l8tj0xWeWWUjDzWzW6rud6yFtvpMfON7Sxtq8vKY8MOzh/B0VK/hXOdNOd8km0jsjk696rZtXbJG0co8lnBoq4+c8580mVZcEBAQEBAQEBAQEBAQEBBhAQgsmw8p6Rkgs9jXDmc0HxW0WtXpLW1K26w5kuFKJ2+mh7o2t92ykjU5Y+KUM6XDPww1jgii/ggdTnj4rb1vL5tPUsXk8nYDoj9G7ukf+q2jWZfNj1HE+f8P6L+G7+o/9Vt69m8/6Y9n4fL+32zAVCPob9bn/AKrE63NPdmNBhjs2YsH0Td1PGe0C7xKjnU5Z+KW8aTDHwx9m9TaGp4vNwRM7MbAfWAtLZslutp+7euDHXpWPs3Q227Yo5SxGzNkZLIbMoCAgICAgICAgICAgICDCMI3inFYoHRtMZfnDjscBbKQOXrUOXN6Pbd0tFw62qiZrO2zYwviAV0bnhhZldlsSDfZfkW2LJ40ev0VtLkisy7qkUhAQEBAQEBAQEBAQEBAQEBAQEBAQEBAQEBBhBWmtnzsHYf7zVS1XWHqfw77l/wCHT1Ufs8v838oW+l92VTj/AOvX6JvdWnALoztLIKbkxswgJvDG3YRkujACm8HOBGWUGA5NzaY7F0P3Loc+rIQhlAQEBAQEBAQEBAQEGEFaa2fOwdh/vNVLVdYep/DvuX/h09VH7PL/ADfyhb6X3ZVOP/r1+jGMqyv4cRUgfkLA7NGzbe5BBkOwbujemab77Va8Mx6Kcc5M8847Sj5wlpGXa9xJ+3OSfEqL0WXbq6PtLh9OVa//AFcqp+WUEgDnSxneOOS1w90qOfS05yuUjR6us+GI+yy8F6fNbAS8ASMOV4G47NjgOS+31FXcOTxw8txPReq5Yis8p5/8K/xbLPT1krBPMGl2doEsgAa/jWAvuG0dyqZrWrfq9Jw6mHNp4tNI36TyhZWEtI/KKOKQm7suV225zMOU39V+9XcVvFXd5fX4Iw6i1G1p6p4KlmfuyxuI67bFnJO1d0Wmx+PNWv7qnwrVTzVkDDPMRnDiDLIQWt4xBF7WNrd6o4r2tfq9fxHFhxae1opHTrtCw8bVlTDCw0gJc5+R2Vhe4AtJBAG7dv6VbzTaI5PNcNx6fJkmM88ohCzh7SdRtkc/qkmI/tBsFX8GaXd9d4di5ViPs52ktEVtFZ7zI0X8uORxAPSQdneorxlpzlZwajRaqfDWI+kxEJVgfEz6rNTVDruLCWSbiecG3KL3B6FZwZZtOzkcV4bXTx6bF035x5JjRaOMby7hHOBFg1xJA3bRc9A9vOrEV2cW+WLV22b62QiAgICAgICAgICAgIMIK01s+dg7D/eaqWq6w9T+Hfcv/Dp6qP2eX+b+ULfS+7Kpx/8AXr9E3Vru4P0a9TWxx+ckYztOA8VibRHVvXHe/uwhGsquhmpo+DkY97ZRsa4EhpY6+7kvlVXUzW1erv8AA8OTHnnxV5bd/wCGvqnPHn7LPErXSJvxDt4aT9X1rWodsMw+1G73m/mWdXXpKPgGf38c/V6aqa/ZLAeS0jeo8V3ty+tZ0t+zH4gwbWrlj6OxrJq8lC5o3yOYzuBzH3fapNRO1FLguPxaqJnsi2q2jz1MknJGy3e8/o1yraWu87uvx/NNcNccd5/xaVl0JeRec07WC73Bo53EDxWN4htFJv0jdH8UaUp5KOdgmjc4xPygPaSXZSW2HXZRZb18MujocGauelvDPWFeYDP/AJCHrd7pVPB+rD03F4idLefNdK6Tw4gICAgICAgICAgICAgwgrTWz52DsP8AeaqWq6w9T+Hfcv8Aw6eqj9nl/m/lC30vuSqcf/Xr9HLxxi6ThXQU7sjW8V7m+U53KAeQD1/HTNmnfaFnhfDMfg9Nm79IeeidXsszBJPJwZcM1rZ37frG+9Yrp5tHNvqON48VvBirvt3auLcHtoYGyNkc8ueGWLQN7XG+zsrGXBFK7wl4bxS+rzTWaxHJ0dUvnJ+yzxK20vWVf8Q9Kfyl2M6Dh6KVoF3NaZG9bON8FYy18VJhxuHZvRamtv32+6rsF1/AVsTjuceDPU/Z429So4beG71nFMHpdNbb6u/rVrs00UIOxjc7utxsPYD61Lq784hzuAYNq2y+c7fZIdWuj+Co853yuL/ujit8L96n09PDT6uZxnN6TUzXtHJ549xO6kDY4bcK8XJIvkbuuBzk7uorGfN4I5N+E8OjUzN8nuwiWg8LT6RHDSSWaSQHvu5zrb8ovsCr0xWy/ms7Gq4jh0U+jx15w6elNXrIKeSXhnOMcb32ytAOVpPwUltNEVmVPBxzJky1p4Y5y4GBP8wh6z7pUGCfzxDqcWj/ANref2XUum8MICAgICAgICAgICAgIMIKz1s+eg7D/eaqOr6w9T+Hvcv/AA6mqkf9tL/N/KFJpfdU+Pz/AOtX6K+0q0x1cuYbWzOJB5eOT7RZVLzMW5vR6fa2mrMd45Lj0dp6nlia8SxgZQSHPa0t2bQ4E7LLo1yV8PV4rPotRjvNZrP2QnWJiWGojbDCc+WQPLx5Oxrm2B5fK5OZVtRli0bVd3g2gy4rzlvG28bbd33qm85P2WeJTSd5Y/EMxtT+VkPbcbVceZhROnKM01VLGNhY8lvQDZzSO4hcq8eG0w9/o8tc+miZ7w9aqV+kK29rOleABvsLAewAlbfq3aVjHo9Nt2rH3XXR04ijaxuxrGho6miw8F04h4TJeb3m09ZlVes2Miuudzo2Ze69wO8e1c/U777y9fwGYnTzX7pVgLTkJpGROe1j4wWlrnBpI35hffvVnBkr4Nt3H4to8sZ7XiJmJ8mcY4qp208sLHiR8jHx2YQQ3M0i7nDYLX3JlzViswcN4bmvmre0bRExPNBsC/5hD1n3SqmDabxL0HFv/i2XUum8MICAgICAgICAgICAgIMIbqo1n1YfVtYPo2WPQXG9vVZc/UzvOz1/AMU1xTbzSjVjAW0WY+nI8jqbxfFpVjTx+VyON5PFqZjyiHrijBkdY7hGu4OWwBNrtdbdmHP0hZy4Iu10PFr6aIrPOvkjTNWk2bjTRgc4DifVs8VBGltv1dO34gxbcqzM/vtskEOBIGU8kbSTI9uXhXC5btvxW7gpo09Yjk5t+M5r5YvPSOzYwjhY0DpCZOEzgDyctrE9JWcWHwI+IcSnV7bxtskysOXHmiOJ8Fisn4UScGcoaRlvcjcd/N4KtlweOXZ0HFr6XH4Nt2MMYKFHPwrpOEIaQ3i2sTsJ3nk2d5TFgiks67jF9Ti9Htt5perDi9nGxLh6OuYA+7XN8l43i+8dI6FHkxxeF3R63Jpbb16d0Kk1aTX4s0RHOQ4H1WPiqs6Xyd6PxBjn36S72gsBQwEPmPDPG4EWYDzhvL3qWmmrHOXN1fGMub8tPyw+NDYH+T1TZxMCGuccuS2w32Xv0rNdPFb+KG2o4xObBOGa9uqaqw4ogICAgICAgICAgICAgj2MtJzU1MXwMDjuc47eDB9LLyqLNa1Y5L/DsGLNmimWdv8A9Vxh/Dk1fLndmEZdmfK7ebm5y33k+pU6YpvPil6fWa/Do8fgpP5tuULhoqZsMbY2CzWgNA5gF0IjaHjMmS2S82t1l7rLQQEBAQEBAQEBAQEBAQEBAQEBAQEBAQEBAQaOlvMS9h3go83updL+vX6saH8xH2W+ASnRtq/1Z+rdClQT1fSwCAgICAgICAgICAgI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17" name="Picture 5" descr="C:\Users\hl\Pictures\jav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514600"/>
            <a:ext cx="995362" cy="995362"/>
          </a:xfrm>
          <a:prstGeom prst="rect">
            <a:avLst/>
          </a:prstGeom>
          <a:noFill/>
        </p:spPr>
      </p:pic>
      <p:pic>
        <p:nvPicPr>
          <p:cNvPr id="38918" name="Picture 6" descr="C:\Users\hl\Pictures\linu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2590800"/>
            <a:ext cx="1514061" cy="900112"/>
          </a:xfrm>
          <a:prstGeom prst="rect">
            <a:avLst/>
          </a:prstGeom>
          <a:noFill/>
        </p:spPr>
      </p:pic>
      <p:pic>
        <p:nvPicPr>
          <p:cNvPr id="27" name="Picture 2" descr="C:\Users\hl\Pictures\compute-clus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3581400"/>
            <a:ext cx="2874342" cy="2512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11911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Purpose of SAMOA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8600" y="1600200"/>
            <a:ext cx="2895600" cy="472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r>
              <a:rPr lang="en-US" altLang="zh-CN" b="1" dirty="0" smtClean="0"/>
              <a:t>Big Data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Volume</a:t>
            </a:r>
          </a:p>
          <a:p>
            <a:r>
              <a:rPr lang="en-US" altLang="zh-CN" dirty="0" smtClean="0"/>
              <a:t>   high amount, maybe infinite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Velocity</a:t>
            </a:r>
          </a:p>
          <a:p>
            <a:r>
              <a:rPr lang="en-US" altLang="zh-CN" dirty="0" smtClean="0"/>
              <a:t>  high speed of arrival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Variety</a:t>
            </a:r>
          </a:p>
          <a:p>
            <a:r>
              <a:rPr lang="en-US" altLang="zh-CN" dirty="0" smtClean="0"/>
              <a:t>  multi-sources &amp;formats</a:t>
            </a:r>
          </a:p>
          <a:p>
            <a:r>
              <a:rPr lang="en-US" altLang="zh-CN" dirty="0" smtClean="0"/>
              <a:t>  concept drift</a:t>
            </a:r>
          </a:p>
          <a:p>
            <a:r>
              <a:rPr lang="en-US" altLang="zh-CN" b="1" dirty="0" smtClean="0"/>
              <a:t>Tasks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Classification, Clustering, Prediction, Association …</a:t>
            </a:r>
          </a:p>
          <a:p>
            <a:r>
              <a:rPr lang="en-US" altLang="zh-CN" b="1" dirty="0" smtClean="0"/>
              <a:t>Examples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Spam detection in comments on Yahoo News.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Trends change in time.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1143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76600" y="1600200"/>
            <a:ext cx="29718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33800" y="1143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5600" y="1066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Relation with other data mining platforms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" descr="image"/>
          <p:cNvPicPr>
            <a:picLocks noChangeAspect="1" noChangeArrowheads="1"/>
          </p:cNvPicPr>
          <p:nvPr/>
        </p:nvPicPr>
        <p:blipFill>
          <a:blip r:embed="rId5" cstate="print"/>
          <a:srcRect l="8696" r="8696"/>
          <a:stretch>
            <a:fillRect/>
          </a:stretch>
        </p:blipFill>
        <p:spPr bwMode="auto">
          <a:xfrm>
            <a:off x="6324600" y="2057400"/>
            <a:ext cx="2819400" cy="2362200"/>
          </a:xfrm>
          <a:prstGeom prst="rect">
            <a:avLst/>
          </a:prstGeom>
          <a:noFill/>
        </p:spPr>
      </p:pic>
      <p:sp>
        <p:nvSpPr>
          <p:cNvPr id="22" name="圆角矩形 21"/>
          <p:cNvSpPr/>
          <p:nvPr/>
        </p:nvSpPr>
        <p:spPr>
          <a:xfrm>
            <a:off x="3276600" y="3810000"/>
            <a:ext cx="2971800" cy="1752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228600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 descr="C:\Users\hl\Pictures\cluste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7200" y="2133600"/>
            <a:ext cx="1012825" cy="9525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352800" y="182880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Input data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16764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Distributed data mining platform</a:t>
            </a:r>
            <a:endParaRPr lang="zh-CN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1828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Analytics</a:t>
            </a:r>
            <a:endParaRPr lang="zh-CN" altLang="en-US" sz="1400" dirty="0"/>
          </a:p>
        </p:txBody>
      </p:sp>
      <p:pic>
        <p:nvPicPr>
          <p:cNvPr id="37893" name="Picture 5" descr="C:\Users\hl\Pictures\pattern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38800" y="2133600"/>
            <a:ext cx="459259" cy="381000"/>
          </a:xfrm>
          <a:prstGeom prst="rect">
            <a:avLst/>
          </a:prstGeom>
          <a:noFill/>
        </p:spPr>
      </p:pic>
      <p:pic>
        <p:nvPicPr>
          <p:cNvPr id="37894" name="Picture 6" descr="C:\Users\hl\Pictures\dashboards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62600" y="2667000"/>
            <a:ext cx="542056" cy="525463"/>
          </a:xfrm>
          <a:prstGeom prst="rect">
            <a:avLst/>
          </a:prstGeom>
          <a:noFill/>
        </p:spPr>
      </p:pic>
      <p:pic>
        <p:nvPicPr>
          <p:cNvPr id="37895" name="Picture 7" descr="C:\Users\hl\Pictures\arrow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38601" y="2438400"/>
            <a:ext cx="228600" cy="449263"/>
          </a:xfrm>
          <a:prstGeom prst="rect">
            <a:avLst/>
          </a:prstGeom>
          <a:noFill/>
        </p:spPr>
      </p:pic>
      <p:pic>
        <p:nvPicPr>
          <p:cNvPr id="37896" name="Picture 8" descr="C:\Users\hl\Pictures\arrow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34000" y="2438400"/>
            <a:ext cx="288925" cy="449263"/>
          </a:xfrm>
          <a:prstGeom prst="rect">
            <a:avLst/>
          </a:prstGeom>
          <a:noFill/>
        </p:spPr>
      </p:pic>
      <p:pic>
        <p:nvPicPr>
          <p:cNvPr id="37897" name="Picture 9" descr="C:\Users\hl\Pictures\hadoop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76600" y="4495800"/>
            <a:ext cx="838200" cy="619818"/>
          </a:xfrm>
          <a:prstGeom prst="rect">
            <a:avLst/>
          </a:prstGeom>
          <a:noFill/>
        </p:spPr>
      </p:pic>
      <p:pic>
        <p:nvPicPr>
          <p:cNvPr id="37898" name="Picture 10" descr="C:\Users\hl\Pictures\mahout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429000" y="5029200"/>
            <a:ext cx="1105523" cy="46196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3200400" y="38862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 smtClean="0"/>
              <a:t>Batch Platforms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6600" y="419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endParaRPr lang="zh-CN" alt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4400" y="38862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 smtClean="0"/>
              <a:t>Stream Platforms</a:t>
            </a:r>
          </a:p>
        </p:txBody>
      </p:sp>
      <p:pic>
        <p:nvPicPr>
          <p:cNvPr id="37899" name="Picture 11" descr="C:\Users\hl\Pictures\s4 logo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76800" y="4191000"/>
            <a:ext cx="465147" cy="381000"/>
          </a:xfrm>
          <a:prstGeom prst="rect">
            <a:avLst/>
          </a:prstGeom>
          <a:noFill/>
        </p:spPr>
      </p:pic>
      <p:pic>
        <p:nvPicPr>
          <p:cNvPr id="37900" name="Picture 12" descr="C:\Users\hl\Pictures\storm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876800" y="4572000"/>
            <a:ext cx="762000" cy="252779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3352800" y="5638801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   Stream Data </a:t>
            </a:r>
            <a:r>
              <a:rPr lang="en-US" altLang="zh-CN" sz="1400" smtClean="0">
                <a:sym typeface="Wingdings" pitchFamily="2" charset="2"/>
              </a:rPr>
              <a:t></a:t>
            </a:r>
            <a:r>
              <a:rPr lang="en-US" altLang="zh-CN" sz="1400" smtClean="0"/>
              <a:t>Online </a:t>
            </a:r>
            <a:r>
              <a:rPr lang="en-US" altLang="zh-CN" sz="1400" dirty="0" smtClean="0"/>
              <a:t>Algorithms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SAMOA = Distributed stream process platform + Data mining tools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58000" y="4572000"/>
            <a:ext cx="1752600" cy="1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and programming model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600200"/>
            <a:ext cx="396778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981200"/>
            <a:ext cx="423462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09600" y="1066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1143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Programming Model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248400" y="1219200"/>
            <a:ext cx="2743200" cy="464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t" anchorCtr="0">
            <a:norm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Proposal</a:t>
            </a:r>
            <a:r>
              <a:rPr lang="en-US" altLang="zh-CN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Check how easy/hard to setup and use SAMOA.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Test its performance and scalability for cluster.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Test its expandability to support user-defined algorithms.</a:t>
            </a:r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00400" y="1219200"/>
            <a:ext cx="2743200" cy="464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t" anchorCtr="0">
            <a:normAutofit fontScale="85000" lnSpcReduction="10000"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altLang="zh-CN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Just beginning, version 0.0.1.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Lack of documents and supports. A few bugs.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Few algorithms are integrated so far. </a:t>
            </a:r>
          </a:p>
          <a:p>
            <a:r>
              <a:rPr lang="en-US" altLang="zh-CN" dirty="0" smtClean="0"/>
              <a:t>(</a:t>
            </a:r>
            <a:r>
              <a:rPr lang="en-US" altLang="zh-CN" b="1" dirty="0" smtClean="0"/>
              <a:t>Vertical </a:t>
            </a:r>
            <a:r>
              <a:rPr lang="en-US" altLang="zh-CN" b="1" dirty="0" err="1" smtClean="0"/>
              <a:t>Hoeffding</a:t>
            </a:r>
            <a:r>
              <a:rPr lang="en-US" altLang="zh-CN" b="1" dirty="0" smtClean="0"/>
              <a:t> Decision Tree Classifier</a:t>
            </a:r>
            <a:r>
              <a:rPr lang="en-US" altLang="zh-CN" dirty="0" smtClean="0"/>
              <a:t>;  </a:t>
            </a:r>
            <a:r>
              <a:rPr lang="en-US" altLang="zh-CN" b="1" dirty="0" err="1" smtClean="0"/>
              <a:t>CluStream</a:t>
            </a:r>
            <a:r>
              <a:rPr lang="en-US" altLang="zh-CN" dirty="0" smtClean="0"/>
              <a:t> clustering algorithm</a:t>
            </a:r>
            <a:r>
              <a:rPr lang="en-US" altLang="zh-CN" b="1" dirty="0" smtClean="0"/>
              <a:t>)</a:t>
            </a:r>
          </a:p>
          <a:p>
            <a:endParaRPr lang="en-US" altLang="zh-CN" b="1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Low automation: Need complex manual configurations and command lines to setup and run; Text output, Lack of GUI Tools.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*Do not have module which reads data from Internet so far. Need user to develop.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52400" y="1219200"/>
            <a:ext cx="2743200" cy="464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t" anchorCtr="0">
            <a:norm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altLang="zh-CN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Simple and flexible programming model.</a:t>
            </a:r>
          </a:p>
          <a:p>
            <a:pPr lvl="1"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Write algorithm code once, run on all supported stream process engines(SPEs --S4 &amp; Storm).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Can extends to adapt other SPEs.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Real time stream data, distributed computing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1- Performance Test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8600" y="990600"/>
            <a:ext cx="3733800" cy="3581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5720" rIns="45720" rtlCol="0" anchor="t" anchorCtr="0">
            <a:normAutofit fontScale="85000" lnSpcReduction="20000"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altLang="zh-CN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Test performance(speed) of SAMOA on cluster environment, and check whether it runs faster with more computing nodes.</a:t>
            </a:r>
          </a:p>
          <a:p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Task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Classify the instances with </a:t>
            </a:r>
            <a:r>
              <a:rPr lang="en-US" altLang="zh-CN" b="1" i="1" dirty="0" smtClean="0"/>
              <a:t>Vertical </a:t>
            </a:r>
            <a:r>
              <a:rPr lang="en-US" altLang="zh-CN" b="1" i="1" dirty="0" err="1" smtClean="0"/>
              <a:t>Hoeffding</a:t>
            </a:r>
            <a:r>
              <a:rPr lang="en-US" altLang="zh-CN" b="1" i="1" dirty="0" smtClean="0"/>
              <a:t> Decision Tree</a:t>
            </a:r>
            <a:r>
              <a:rPr lang="en-US" altLang="zh-CN" i="1" dirty="0" smtClean="0"/>
              <a:t>.(VHT)</a:t>
            </a:r>
          </a:p>
          <a:p>
            <a:endParaRPr lang="en-US" altLang="zh-CN" dirty="0" smtClean="0"/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Randomly generated (by SAMOA) data.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Online training/test, all instances are test first then used to train the classifier.</a:t>
            </a:r>
          </a:p>
          <a:p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Measurement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Total running time.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0999" y="990600"/>
            <a:ext cx="450928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876800" y="4038600"/>
          <a:ext cx="3810000" cy="2179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0000"/>
                <a:gridCol w="1270000"/>
                <a:gridCol w="1270000"/>
              </a:tblGrid>
              <a:tr h="5448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Dataset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Number of Instances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Attributes</a:t>
                      </a:r>
                      <a:endParaRPr lang="zh-CN" altLang="en-US" sz="1400" dirty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Small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100,000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 nominal.</a:t>
                      </a:r>
                    </a:p>
                    <a:p>
                      <a:r>
                        <a:rPr lang="en-US" altLang="zh-CN" sz="1400" dirty="0" smtClean="0"/>
                        <a:t>10 numeric.</a:t>
                      </a:r>
                      <a:endParaRPr lang="zh-CN" altLang="en-US" sz="1400" dirty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Medium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 500,000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 nominal.</a:t>
                      </a:r>
                    </a:p>
                    <a:p>
                      <a:r>
                        <a:rPr lang="en-US" altLang="zh-CN" sz="1400" dirty="0" smtClean="0"/>
                        <a:t>10 numeric.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Medium</a:t>
                      </a:r>
                      <a:r>
                        <a:rPr lang="en-US" altLang="zh-CN" sz="1400" baseline="0" dirty="0" smtClean="0"/>
                        <a:t> -large attributes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100,000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</a:rPr>
                        <a:t>50</a:t>
                      </a:r>
                      <a:r>
                        <a:rPr lang="en-US" altLang="zh-CN" sz="1400" dirty="0" smtClean="0"/>
                        <a:t> nominal.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rgbClr val="0070C0"/>
                          </a:solidFill>
                        </a:rPr>
                        <a:t>50</a:t>
                      </a:r>
                      <a:r>
                        <a:rPr lang="en-US" altLang="zh-CN" sz="1400" baseline="0" dirty="0" smtClean="0"/>
                        <a:t> numeric.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14400" y="4648200"/>
          <a:ext cx="2514600" cy="1611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4600"/>
              </a:tblGrid>
              <a:tr h="27098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Environment</a:t>
                      </a:r>
                      <a:endParaRPr lang="zh-CN" altLang="en-US" sz="1400" dirty="0"/>
                    </a:p>
                  </a:txBody>
                  <a:tcPr/>
                </a:tc>
              </a:tr>
              <a:tr h="6774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node1: P4 1.8,   576M ram</a:t>
                      </a:r>
                    </a:p>
                    <a:p>
                      <a:r>
                        <a:rPr lang="en-US" altLang="zh-CN" sz="1400" dirty="0" smtClean="0"/>
                        <a:t>node2: P4 1.8,   768M ram</a:t>
                      </a:r>
                    </a:p>
                    <a:p>
                      <a:r>
                        <a:rPr lang="en-US" altLang="zh-CN" sz="1400" dirty="0" smtClean="0"/>
                        <a:t>node3: P4 2.35,   495M ram</a:t>
                      </a:r>
                      <a:endParaRPr lang="zh-CN" altLang="en-US" sz="1400" dirty="0"/>
                    </a:p>
                  </a:txBody>
                  <a:tcPr/>
                </a:tc>
              </a:tr>
              <a:tr h="57556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Ubuntu</a:t>
                      </a:r>
                      <a:r>
                        <a:rPr lang="en-US" altLang="zh-CN" sz="1400" dirty="0" smtClean="0"/>
                        <a:t> 12.04 desktop 32-bit</a:t>
                      </a:r>
                    </a:p>
                    <a:p>
                      <a:r>
                        <a:rPr lang="en-US" altLang="zh-CN" sz="1400" dirty="0" smtClean="0"/>
                        <a:t>Yahoo S4 0.6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Vertical Hoeffding Tre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524000"/>
            <a:ext cx="4953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1- Vertical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Hoeffding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Tree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8" name="Picture 2" descr="C:\Users\hl\Pictures\horizontal parallelis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990600"/>
            <a:ext cx="3810000" cy="2215381"/>
          </a:xfrm>
          <a:prstGeom prst="rect">
            <a:avLst/>
          </a:prstGeom>
          <a:noFill/>
        </p:spPr>
      </p:pic>
      <p:pic>
        <p:nvPicPr>
          <p:cNvPr id="60419" name="Picture 3" descr="C:\Users\hl\Pictures\VerticalPa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429000"/>
            <a:ext cx="3809999" cy="2600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egjyot singh\Dropbox\Research\streaming\Report\docs\draft_1_chpts\combined\presentation\jb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39117"/>
            <a:ext cx="1842655" cy="7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99" y="805595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6410729"/>
            <a:ext cx="876300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644333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SAMOA Framework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nsiderlouisville.com/wp-content/uploads/2010/10/lrg_University_of_Louisvill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7216"/>
            <a:ext cx="6857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099" y="191516"/>
            <a:ext cx="5980545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Experiment 1- Result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52400" y="1295400"/>
          <a:ext cx="4724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81600" y="1676400"/>
            <a:ext cx="3581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Local mode is always the fastest way in the test.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cluster mode:</a:t>
            </a:r>
          </a:p>
          <a:p>
            <a:pPr marL="342900" indent="-342900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Only with “medium” dataset, the classification speed increases with more nodes.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With other dataset, 2-nodes configuration increase the classification speed than 1-node, but 3 nodes decrease the speed.</a:t>
            </a:r>
          </a:p>
          <a:p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486401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*VHT: Vertical </a:t>
            </a:r>
            <a:r>
              <a:rPr lang="en-US" altLang="zh-CN" dirty="0" err="1" smtClean="0"/>
              <a:t>Hoeffding</a:t>
            </a:r>
            <a:r>
              <a:rPr lang="en-US" altLang="zh-CN" dirty="0" smtClean="0"/>
              <a:t>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22765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1298</Words>
  <Application>Microsoft Office PowerPoint</Application>
  <PresentationFormat>全屏显示(4:3)</PresentationFormat>
  <Paragraphs>297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幻灯片 1</vt:lpstr>
      <vt:lpstr>Outline</vt:lpstr>
      <vt:lpstr>What is SAMOA</vt:lpstr>
      <vt:lpstr>Purpose of SAMOA</vt:lpstr>
      <vt:lpstr>Process and programming model</vt:lpstr>
      <vt:lpstr>Advantages and Disadvantages</vt:lpstr>
      <vt:lpstr>Experiment 1- Performance Test</vt:lpstr>
      <vt:lpstr>Experiment 1- Vertical Hoeffding Tree</vt:lpstr>
      <vt:lpstr>Experiment 1- Result</vt:lpstr>
      <vt:lpstr>Experiment 2- Develop data mining algorithm in SAMOA</vt:lpstr>
      <vt:lpstr>Experiment 2-Datasets</vt:lpstr>
      <vt:lpstr>Experiment 2-Naive Bayes Algorithm</vt:lpstr>
      <vt:lpstr>Experiment 2-Naive Bayes Classifier</vt:lpstr>
      <vt:lpstr>Experiment 2-Result</vt:lpstr>
      <vt:lpstr>Experiment 2-Conclusion</vt:lpstr>
      <vt:lpstr>Conclusion and future work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tegjyot singh</dc:creator>
  <cp:lastModifiedBy>hl</cp:lastModifiedBy>
  <cp:revision>89</cp:revision>
  <dcterms:created xsi:type="dcterms:W3CDTF">2013-07-22T17:15:45Z</dcterms:created>
  <dcterms:modified xsi:type="dcterms:W3CDTF">2014-04-25T18:15:32Z</dcterms:modified>
</cp:coreProperties>
</file>