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  <p:sldId id="265" r:id="rId11"/>
    <p:sldId id="27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ncubator.apache.org/s4/doc/0.6.0/walkthrough/" TargetMode="External"/><Relationship Id="rId2" Type="http://schemas.openxmlformats.org/officeDocument/2006/relationships/hyperlink" Target="http://incubator.apache.org/s4/doc/0.6.0/twitter_trending_exampl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s.sourceforge.net/project/moa-datastream/Datasets/Classification/covtypeNorm.arff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SAMOA Initial Research (part 1)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Li Huang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Q2.SAMOA’s </a:t>
            </a:r>
            <a:r>
              <a:rPr lang="en-US" altLang="zh-CN" dirty="0" smtClean="0"/>
              <a:t>Architecture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8"/>
            <a:ext cx="6786610" cy="48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571612"/>
            <a:ext cx="4429156" cy="465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Storm Cluster</a:t>
            </a:r>
          </a:p>
          <a:p>
            <a:pPr lvl="1"/>
            <a:r>
              <a:rPr lang="en-US" altLang="zh-CN" dirty="0" smtClean="0"/>
              <a:t>A Central server(nimbus), Coordinate servers (</a:t>
            </a:r>
            <a:r>
              <a:rPr lang="en-US" altLang="zh-CN" dirty="0" err="1" smtClean="0"/>
              <a:t>ZooKeeper</a:t>
            </a:r>
            <a:r>
              <a:rPr lang="en-US" altLang="zh-CN" dirty="0" smtClean="0"/>
              <a:t> cluster), Processing nodes(supervisors), Workers(w1,w2,w3,…, each is a Java virtual machine(JVM) process)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SAMOA’s </a:t>
            </a:r>
            <a:r>
              <a:rPr lang="en-US" altLang="zh-CN" dirty="0" err="1" smtClean="0"/>
              <a:t>Architeture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928934"/>
            <a:ext cx="4935889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SAMOA’s </a:t>
            </a:r>
            <a:r>
              <a:rPr lang="en-US" altLang="zh-CN" dirty="0" err="1" smtClean="0"/>
              <a:t>Architeture</a:t>
            </a:r>
            <a:endParaRPr lang="zh-CN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755" y="2500306"/>
            <a:ext cx="8787245" cy="344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S4 Cluster</a:t>
            </a:r>
          </a:p>
          <a:p>
            <a:pPr lvl="2"/>
            <a:r>
              <a:rPr lang="en-US" altLang="zh-CN" dirty="0" smtClean="0"/>
              <a:t>PE: Processing Element; Node; Event</a:t>
            </a:r>
          </a:p>
          <a:p>
            <a:pPr lvl="2"/>
            <a:r>
              <a:rPr lang="en-US" altLang="zh-CN" dirty="0" smtClean="0"/>
              <a:t>Stream: connects PE instances. A PE emits events in a stream and consumes events from a stream.; 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SAMOA’s </a:t>
            </a:r>
            <a:r>
              <a:rPr lang="en-US" altLang="zh-CN" dirty="0" err="1" smtClean="0"/>
              <a:t>Architeture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ctd</a:t>
            </a:r>
            <a:r>
              <a:rPr lang="en-US" altLang="zh-CN" dirty="0" smtClean="0"/>
              <a:t>.)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500174"/>
            <a:ext cx="515922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Integrate SAMOA to S4</a:t>
            </a:r>
          </a:p>
          <a:p>
            <a:pPr lvl="1"/>
            <a:r>
              <a:rPr lang="en-US" altLang="zh-CN" dirty="0" smtClean="0"/>
              <a:t>PI: process items</a:t>
            </a:r>
          </a:p>
          <a:p>
            <a:pPr lvl="1"/>
            <a:r>
              <a:rPr lang="en-US" altLang="zh-CN" dirty="0" smtClean="0"/>
              <a:t>PI = PE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 smtClean="0"/>
              <a:t>Support Modes:</a:t>
            </a:r>
          </a:p>
          <a:p>
            <a:pPr lvl="1"/>
            <a:r>
              <a:rPr lang="en-US" dirty="0" smtClean="0"/>
              <a:t>Local (run on single machine);  </a:t>
            </a:r>
          </a:p>
          <a:p>
            <a:pPr lvl="1"/>
            <a:r>
              <a:rPr lang="en-US" dirty="0" smtClean="0"/>
              <a:t>Storm; S4.  (run on a cluster)</a:t>
            </a:r>
          </a:p>
          <a:p>
            <a:r>
              <a:rPr lang="en-US" u="sng" dirty="0" smtClean="0"/>
              <a:t>Available machine learning algorithms:</a:t>
            </a:r>
          </a:p>
          <a:p>
            <a:r>
              <a:rPr lang="en-US" altLang="zh-CN" b="1" dirty="0" smtClean="0"/>
              <a:t>1.Prequential Evaluation Task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(evaluating performance of online classifiers)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b="1" dirty="0" smtClean="0"/>
              <a:t>2.Vertical </a:t>
            </a:r>
            <a:r>
              <a:rPr lang="en-US" altLang="zh-CN" b="1" dirty="0" err="1" smtClean="0"/>
              <a:t>Hoeffding</a:t>
            </a:r>
            <a:r>
              <a:rPr lang="en-US" altLang="zh-CN" b="1" dirty="0" smtClean="0"/>
              <a:t> Tree Classifier</a:t>
            </a:r>
          </a:p>
          <a:p>
            <a:pPr lvl="1"/>
            <a:r>
              <a:rPr lang="en-US" altLang="zh-CN" dirty="0" smtClean="0">
                <a:solidFill>
                  <a:schemeClr val="accent2"/>
                </a:solidFill>
              </a:rPr>
              <a:t>Distributed Decision Tree classifier </a:t>
            </a:r>
          </a:p>
          <a:p>
            <a:pPr lvl="1"/>
            <a:r>
              <a:rPr lang="en-US" altLang="zh-CN" dirty="0" smtClean="0">
                <a:solidFill>
                  <a:schemeClr val="accent2"/>
                </a:solidFill>
              </a:rPr>
              <a:t>(Vertical </a:t>
            </a:r>
            <a:r>
              <a:rPr lang="en-US" altLang="zh-CN" dirty="0" err="1" smtClean="0">
                <a:solidFill>
                  <a:schemeClr val="accent2"/>
                </a:solidFill>
              </a:rPr>
              <a:t>parallelised</a:t>
            </a:r>
            <a:r>
              <a:rPr lang="en-US" altLang="zh-CN" dirty="0" smtClean="0">
                <a:solidFill>
                  <a:schemeClr val="accent2"/>
                </a:solidFill>
              </a:rPr>
              <a:t> VFDT algorithm)</a:t>
            </a:r>
          </a:p>
          <a:p>
            <a:r>
              <a:rPr lang="en-US" altLang="zh-CN" b="1" dirty="0" smtClean="0"/>
              <a:t>3.Distributed Stream Clustering</a:t>
            </a:r>
          </a:p>
          <a:p>
            <a:r>
              <a:rPr lang="en-US" altLang="zh-CN" b="1" dirty="0" smtClean="0"/>
              <a:t>4.Distributed Stream Frequent </a:t>
            </a:r>
            <a:r>
              <a:rPr lang="en-US" altLang="zh-CN" b="1" dirty="0" err="1" smtClean="0"/>
              <a:t>Itemset</a:t>
            </a:r>
            <a:r>
              <a:rPr lang="en-US" altLang="zh-CN" b="1" dirty="0" smtClean="0"/>
              <a:t> Mining</a:t>
            </a:r>
          </a:p>
          <a:p>
            <a:pPr lvl="1"/>
            <a:r>
              <a:rPr lang="en-US" altLang="zh-CN" dirty="0" smtClean="0"/>
              <a:t>Base on </a:t>
            </a:r>
            <a:r>
              <a:rPr lang="en-US" b="1" dirty="0" smtClean="0"/>
              <a:t>PARMA</a:t>
            </a:r>
            <a:r>
              <a:rPr lang="en-US" dirty="0" smtClean="0"/>
              <a:t> algorithm.</a:t>
            </a:r>
          </a:p>
          <a:p>
            <a:pPr lvl="1"/>
            <a:r>
              <a:rPr lang="en-US" altLang="zh-CN" dirty="0" smtClean="0">
                <a:solidFill>
                  <a:schemeClr val="accent2"/>
                </a:solidFill>
              </a:rPr>
              <a:t>(The </a:t>
            </a:r>
            <a:r>
              <a:rPr lang="en-US" altLang="zh-CN" dirty="0" err="1" smtClean="0">
                <a:solidFill>
                  <a:schemeClr val="accent2"/>
                </a:solidFill>
              </a:rPr>
              <a:t>itemsets</a:t>
            </a:r>
            <a:r>
              <a:rPr lang="en-US" altLang="zh-CN" dirty="0" smtClean="0">
                <a:solidFill>
                  <a:schemeClr val="accent2"/>
                </a:solidFill>
              </a:rPr>
              <a:t> that were frequent last year may not be frequent this year. To handle this, SAMOA implements Time Biased Sampling approach.)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Q3.Current Ability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Advantages:</a:t>
            </a:r>
          </a:p>
          <a:p>
            <a:pPr lvl="1"/>
            <a:r>
              <a:rPr lang="en-US" altLang="zh-CN" dirty="0" smtClean="0"/>
              <a:t>User can concentrated on Algorithms rather than the detail of a specific SPE.</a:t>
            </a:r>
          </a:p>
          <a:p>
            <a:pPr lvl="1"/>
            <a:r>
              <a:rPr lang="en-US" altLang="zh-CN" dirty="0" smtClean="0"/>
              <a:t>Write algorithm code once, run on all supported stream process engine.</a:t>
            </a:r>
          </a:p>
          <a:p>
            <a:r>
              <a:rPr lang="en-US" altLang="zh-CN" dirty="0" smtClean="0"/>
              <a:t>Disadvantages:</a:t>
            </a:r>
          </a:p>
          <a:p>
            <a:pPr lvl="1"/>
            <a:r>
              <a:rPr lang="en-US" altLang="zh-CN" dirty="0" smtClean="0"/>
              <a:t>Still beginning, lack of documents and supports.</a:t>
            </a:r>
          </a:p>
          <a:p>
            <a:pPr lvl="1"/>
            <a:r>
              <a:rPr lang="en-US" altLang="zh-CN" dirty="0" smtClean="0"/>
              <a:t>Only 4 algorithms implemented so far, lack of common data mining algorithms.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Q4. Advantages and Disadvantages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(Currently I use Virtual Machine on Windows 7)</a:t>
            </a:r>
          </a:p>
          <a:p>
            <a:r>
              <a:rPr lang="en-US" altLang="zh-CN" dirty="0" smtClean="0"/>
              <a:t>1.Setup Linux System( </a:t>
            </a:r>
            <a:r>
              <a:rPr lang="en-US" altLang="zh-CN" dirty="0" err="1" smtClean="0"/>
              <a:t>Ubuntu</a:t>
            </a:r>
            <a:r>
              <a:rPr lang="en-US" altLang="zh-CN" dirty="0" smtClean="0"/>
              <a:t> Desktop Ver12.04) </a:t>
            </a:r>
          </a:p>
          <a:p>
            <a:r>
              <a:rPr lang="en-US" altLang="zh-CN" dirty="0" smtClean="0"/>
              <a:t>2.Setup </a:t>
            </a:r>
            <a:r>
              <a:rPr lang="en-US" altLang="zh-CN" dirty="0" err="1" smtClean="0"/>
              <a:t>Gradle</a:t>
            </a:r>
            <a:r>
              <a:rPr lang="en-US" altLang="zh-CN" dirty="0" smtClean="0"/>
              <a:t> 1.4, and configure environment variables.</a:t>
            </a:r>
          </a:p>
          <a:p>
            <a:r>
              <a:rPr lang="en-US" altLang="zh-CN" dirty="0" smtClean="0"/>
              <a:t>3.Setup </a:t>
            </a:r>
            <a:r>
              <a:rPr lang="en-US" altLang="zh-CN" dirty="0" err="1" smtClean="0"/>
              <a:t>OpenJdk</a:t>
            </a:r>
            <a:r>
              <a:rPr lang="en-US" altLang="zh-CN" dirty="0" smtClean="0"/>
              <a:t> 1.7.</a:t>
            </a:r>
          </a:p>
          <a:p>
            <a:r>
              <a:rPr lang="en-US" altLang="zh-CN" dirty="0" smtClean="0"/>
              <a:t>4.Download and setup S4 0.6.0</a:t>
            </a:r>
          </a:p>
          <a:p>
            <a:pPr lvl="1"/>
            <a:r>
              <a:rPr lang="en-US" altLang="zh-CN" sz="2200" u="sng" dirty="0" smtClean="0">
                <a:solidFill>
                  <a:schemeClr val="accent2"/>
                </a:solidFill>
              </a:rPr>
              <a:t>https://github.com/yahoo/samoa/wiki/Executing-SAMOA-with-Apache-S4</a:t>
            </a:r>
            <a:endParaRPr lang="en-US" altLang="zh-CN" sz="2200" u="sng" dirty="0" smtClean="0">
              <a:solidFill>
                <a:schemeClr val="accent2"/>
              </a:solidFill>
              <a:hlinkClick r:id="rId2"/>
            </a:endParaRPr>
          </a:p>
          <a:p>
            <a:r>
              <a:rPr lang="en-US" altLang="zh-CN" dirty="0" smtClean="0"/>
              <a:t>5.Test S4 </a:t>
            </a:r>
          </a:p>
          <a:p>
            <a:pPr lvl="1"/>
            <a:r>
              <a:rPr lang="en-US" altLang="zh-CN" dirty="0" smtClean="0"/>
              <a:t>Start a Zookeeper Server</a:t>
            </a:r>
          </a:p>
          <a:p>
            <a:pPr lvl="1"/>
            <a:r>
              <a:rPr lang="en-US" altLang="zh-CN" dirty="0" smtClean="0"/>
              <a:t>Create an cluster</a:t>
            </a:r>
          </a:p>
          <a:p>
            <a:pPr lvl="1"/>
            <a:r>
              <a:rPr lang="en-US" altLang="zh-CN" dirty="0" smtClean="0"/>
              <a:t>Create two nodes</a:t>
            </a:r>
          </a:p>
          <a:p>
            <a:pPr lvl="1"/>
            <a:r>
              <a:rPr lang="en-US" altLang="zh-CN" dirty="0" smtClean="0"/>
              <a:t>Deploy a “Hello App” onto the cluster</a:t>
            </a:r>
          </a:p>
          <a:p>
            <a:pPr lvl="1"/>
            <a:r>
              <a:rPr lang="en-US" altLang="zh-CN" u="sng" dirty="0" smtClean="0">
                <a:solidFill>
                  <a:schemeClr val="accent2"/>
                </a:solidFill>
              </a:rPr>
              <a:t>http://incubator.apache.org/s4/doc/0.6.0/walkthrough/</a:t>
            </a:r>
            <a:endParaRPr lang="en-US" altLang="zh-CN" dirty="0" smtClean="0"/>
          </a:p>
          <a:p>
            <a:r>
              <a:rPr lang="en-US" altLang="zh-CN" dirty="0" smtClean="0"/>
              <a:t>6.Test Twitter Trend Example.</a:t>
            </a:r>
          </a:p>
          <a:p>
            <a:pPr lvl="1"/>
            <a:r>
              <a:rPr lang="en-US" altLang="zh-CN" dirty="0" smtClean="0"/>
              <a:t>(need a Twitter Account and a Twitter Developer Account)</a:t>
            </a:r>
            <a:endParaRPr lang="en-US" altLang="zh-CN" u="sng" dirty="0" smtClean="0">
              <a:solidFill>
                <a:schemeClr val="accent2"/>
              </a:solidFill>
              <a:hlinkClick r:id="rId3"/>
            </a:endParaRPr>
          </a:p>
          <a:p>
            <a:pPr lvl="1"/>
            <a:r>
              <a:rPr lang="en-US" altLang="zh-CN" u="sng" dirty="0" smtClean="0">
                <a:solidFill>
                  <a:schemeClr val="accent2"/>
                </a:solidFill>
              </a:rPr>
              <a:t>http://incubator.apache.org/s4/doc/0.6.0/twitter_trending_example/</a:t>
            </a:r>
          </a:p>
          <a:p>
            <a:pPr lvl="1"/>
            <a:endParaRPr lang="en-US" altLang="zh-CN" u="sng" dirty="0" smtClean="0">
              <a:solidFill>
                <a:schemeClr val="accent2"/>
              </a:solidFill>
            </a:endParaRPr>
          </a:p>
          <a:p>
            <a:pPr lvl="1"/>
            <a:endParaRPr lang="zh-CN" altLang="en-US" u="sng" dirty="0" smtClean="0">
              <a:hlinkClick r:id="rId2"/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Detail steps in my computer, please ask me if you need.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2.Setup S4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( Must setup S4 before setup SAMOA )</a:t>
            </a:r>
          </a:p>
          <a:p>
            <a:r>
              <a:rPr lang="en-US" altLang="zh-CN" dirty="0" smtClean="0"/>
              <a:t>1.Setup Maven (I use ver.3.0.4)</a:t>
            </a:r>
          </a:p>
          <a:p>
            <a:r>
              <a:rPr lang="en-US" altLang="zh-CN" dirty="0" smtClean="0"/>
              <a:t>2.Download and setup SAMOA</a:t>
            </a:r>
          </a:p>
          <a:p>
            <a:pPr lvl="1"/>
            <a:r>
              <a:rPr lang="en-US" altLang="zh-CN" dirty="0" smtClean="0">
                <a:solidFill>
                  <a:schemeClr val="accent2"/>
                </a:solidFill>
              </a:rPr>
              <a:t>http://yahoo.github.io/samoa/</a:t>
            </a:r>
          </a:p>
          <a:p>
            <a:r>
              <a:rPr lang="en-US" altLang="zh-CN" dirty="0" smtClean="0"/>
              <a:t>3.Build SAMOA App</a:t>
            </a:r>
          </a:p>
          <a:p>
            <a:pPr lvl="1"/>
            <a:r>
              <a:rPr lang="en-US" altLang="zh-CN" dirty="0" smtClean="0"/>
              <a:t>Go into the SAMOA directory, </a:t>
            </a:r>
            <a:r>
              <a:rPr lang="en-US" altLang="zh-CN" dirty="0" err="1" smtClean="0"/>
              <a:t>excute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>
                <a:solidFill>
                  <a:schemeClr val="accent2"/>
                </a:solidFill>
              </a:rPr>
              <a:t>mvn</a:t>
            </a:r>
            <a:r>
              <a:rPr lang="en-US" altLang="zh-CN" dirty="0" smtClean="0">
                <a:solidFill>
                  <a:schemeClr val="accent2"/>
                </a:solidFill>
              </a:rPr>
              <a:t> package</a:t>
            </a:r>
          </a:p>
          <a:p>
            <a:pPr lvl="1"/>
            <a:r>
              <a:rPr lang="en-US" altLang="zh-CN" dirty="0" err="1" smtClean="0">
                <a:solidFill>
                  <a:schemeClr val="accent2"/>
                </a:solidFill>
              </a:rPr>
              <a:t>mvn</a:t>
            </a:r>
            <a:r>
              <a:rPr lang="en-US" altLang="zh-CN" dirty="0" smtClean="0">
                <a:solidFill>
                  <a:schemeClr val="accent2"/>
                </a:solidFill>
              </a:rPr>
              <a:t> -Ps4 package</a:t>
            </a:r>
          </a:p>
          <a:p>
            <a:r>
              <a:rPr lang="en-US" altLang="zh-CN" dirty="0" smtClean="0"/>
              <a:t>4.Configure SAMOA</a:t>
            </a:r>
          </a:p>
          <a:p>
            <a:pPr lvl="1"/>
            <a:r>
              <a:rPr lang="en-US" altLang="zh-CN" dirty="0" smtClean="0"/>
              <a:t> edit the file: bin/samoa-s4.properties</a:t>
            </a:r>
          </a:p>
          <a:p>
            <a:r>
              <a:rPr lang="en-US" altLang="zh-CN" dirty="0" smtClean="0"/>
              <a:t>5.Test SAMOA with a App</a:t>
            </a:r>
          </a:p>
          <a:p>
            <a:pPr lvl="1"/>
            <a:r>
              <a:rPr lang="en-US" altLang="zh-CN" dirty="0" smtClean="0">
                <a:solidFill>
                  <a:schemeClr val="accent2"/>
                </a:solidFill>
              </a:rPr>
              <a:t>bin/</a:t>
            </a:r>
            <a:r>
              <a:rPr lang="en-US" altLang="zh-CN" dirty="0" err="1" smtClean="0">
                <a:solidFill>
                  <a:schemeClr val="accent2"/>
                </a:solidFill>
              </a:rPr>
              <a:t>samoa</a:t>
            </a:r>
            <a:r>
              <a:rPr lang="en-US" altLang="zh-CN" dirty="0" smtClean="0">
                <a:solidFill>
                  <a:schemeClr val="accent2"/>
                </a:solidFill>
              </a:rPr>
              <a:t> local target/SAMOA-Local-0.0.1-SNAPSHOT.jar "</a:t>
            </a:r>
            <a:r>
              <a:rPr lang="en-US" altLang="zh-CN" dirty="0" err="1" smtClean="0">
                <a:solidFill>
                  <a:schemeClr val="accent2"/>
                </a:solidFill>
              </a:rPr>
              <a:t>ClusteringEvaluation</a:t>
            </a:r>
            <a:r>
              <a:rPr lang="en-US" altLang="zh-CN" dirty="0" smtClean="0">
                <a:solidFill>
                  <a:schemeClr val="accent2"/>
                </a:solidFill>
              </a:rPr>
              <a:t>"</a:t>
            </a:r>
          </a:p>
          <a:p>
            <a:pPr lvl="1"/>
            <a:r>
              <a:rPr lang="en-US" altLang="zh-CN" dirty="0" smtClean="0">
                <a:solidFill>
                  <a:schemeClr val="accent2"/>
                </a:solidFill>
              </a:rPr>
              <a:t>bin/</a:t>
            </a:r>
            <a:r>
              <a:rPr lang="en-US" altLang="zh-CN" dirty="0" err="1" smtClean="0">
                <a:solidFill>
                  <a:schemeClr val="accent2"/>
                </a:solidFill>
              </a:rPr>
              <a:t>samoa</a:t>
            </a:r>
            <a:r>
              <a:rPr lang="en-US" altLang="zh-CN" dirty="0" smtClean="0">
                <a:solidFill>
                  <a:schemeClr val="accent2"/>
                </a:solidFill>
              </a:rPr>
              <a:t> S4 target/SAMOA-S4-0.0.1-SNAPSHOT.jar "</a:t>
            </a:r>
            <a:r>
              <a:rPr lang="en-US" altLang="zh-CN" dirty="0" err="1" smtClean="0">
                <a:solidFill>
                  <a:schemeClr val="accent2"/>
                </a:solidFill>
              </a:rPr>
              <a:t>ClusteringEvaluation</a:t>
            </a:r>
            <a:r>
              <a:rPr lang="en-US" altLang="zh-CN" dirty="0" smtClean="0">
                <a:solidFill>
                  <a:schemeClr val="accent2"/>
                </a:solidFill>
              </a:rPr>
              <a:t>"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3.Setup SAMOA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App: Forest Cover Type Clustering</a:t>
            </a:r>
          </a:p>
          <a:p>
            <a:r>
              <a:rPr lang="en-US" altLang="zh-CN" dirty="0" smtClean="0"/>
              <a:t>1. Download dataset and unzip</a:t>
            </a:r>
          </a:p>
          <a:p>
            <a:pPr lvl="1"/>
            <a:r>
              <a:rPr lang="en-US" dirty="0" smtClean="0">
                <a:hlinkClick r:id="rId2"/>
              </a:rPr>
              <a:t>http://downloads.sourceforge.net/project/moa-datastream/Datasets/Classification/covtypeNorm.arff.zip</a:t>
            </a:r>
            <a:endParaRPr lang="en-US" dirty="0" smtClean="0"/>
          </a:p>
          <a:p>
            <a:pPr lvl="1"/>
            <a:r>
              <a:rPr lang="en-US" i="1" dirty="0" smtClean="0"/>
              <a:t>Forest </a:t>
            </a:r>
            <a:r>
              <a:rPr lang="en-US" i="1" dirty="0" err="1" smtClean="0"/>
              <a:t>Covertype</a:t>
            </a:r>
            <a:r>
              <a:rPr lang="en-US" dirty="0" smtClean="0"/>
              <a:t> contains the forest cover type for 30 x 30 meter cells obtained from the US Forest Service (USFS) Region 2 Resource Information System (RIS) data. It contains 581,012 instances and 54 attributes, and it has been used in several articles on data stream classification.</a:t>
            </a:r>
          </a:p>
          <a:p>
            <a:endParaRPr 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4.A SAMOA Example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1.What’s SAMOA</a:t>
            </a:r>
          </a:p>
          <a:p>
            <a:r>
              <a:rPr lang="en-US" altLang="zh-CN" dirty="0" smtClean="0"/>
              <a:t>2.Setup S4</a:t>
            </a:r>
          </a:p>
          <a:p>
            <a:r>
              <a:rPr lang="en-US" altLang="zh-CN" dirty="0" smtClean="0"/>
              <a:t>3.Setup SAMOA</a:t>
            </a:r>
          </a:p>
          <a:p>
            <a:r>
              <a:rPr lang="en-US" altLang="zh-CN" dirty="0" smtClean="0"/>
              <a:t>4.An SAMOA Example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en-US" dirty="0" smtClean="0"/>
              <a:t>classifying the </a:t>
            </a:r>
            <a:r>
              <a:rPr lang="en-US" dirty="0" err="1" smtClean="0"/>
              <a:t>CoverType</a:t>
            </a:r>
            <a:r>
              <a:rPr lang="en-US" dirty="0" smtClean="0"/>
              <a:t> dataset with the bagging algorithm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bin/</a:t>
            </a:r>
            <a:r>
              <a:rPr lang="en-US" dirty="0" err="1" smtClean="0">
                <a:solidFill>
                  <a:schemeClr val="accent2"/>
                </a:solidFill>
              </a:rPr>
              <a:t>samoa</a:t>
            </a:r>
            <a:r>
              <a:rPr lang="en-US" dirty="0" smtClean="0">
                <a:solidFill>
                  <a:schemeClr val="accent2"/>
                </a:solidFill>
              </a:rPr>
              <a:t> local target/SAMOA-Local-0.0.1-SNAPSHOT.jar "</a:t>
            </a:r>
            <a:r>
              <a:rPr lang="en-US" dirty="0" err="1" smtClean="0">
                <a:solidFill>
                  <a:schemeClr val="accent2"/>
                </a:solidFill>
              </a:rPr>
              <a:t>PrequentialEvaluation</a:t>
            </a:r>
            <a:r>
              <a:rPr lang="en-US" dirty="0" smtClean="0">
                <a:solidFill>
                  <a:schemeClr val="accent2"/>
                </a:solidFill>
              </a:rPr>
              <a:t> -l </a:t>
            </a:r>
            <a:r>
              <a:rPr lang="en-US" dirty="0" err="1" smtClean="0">
                <a:solidFill>
                  <a:schemeClr val="accent2"/>
                </a:solidFill>
              </a:rPr>
              <a:t>classifiers.ensemble.Bagging</a:t>
            </a:r>
            <a:r>
              <a:rPr lang="en-US" dirty="0" smtClean="0">
                <a:solidFill>
                  <a:schemeClr val="accent2"/>
                </a:solidFill>
              </a:rPr>
              <a:t> \ -s (</a:t>
            </a:r>
            <a:r>
              <a:rPr lang="en-US" dirty="0" err="1" smtClean="0">
                <a:solidFill>
                  <a:schemeClr val="accent2"/>
                </a:solidFill>
              </a:rPr>
              <a:t>ArffFileStream</a:t>
            </a:r>
            <a:r>
              <a:rPr lang="en-US" dirty="0" smtClean="0">
                <a:solidFill>
                  <a:schemeClr val="accent2"/>
                </a:solidFill>
              </a:rPr>
              <a:t> -f </a:t>
            </a:r>
            <a:r>
              <a:rPr lang="en-US" dirty="0" err="1" smtClean="0">
                <a:solidFill>
                  <a:schemeClr val="accent2"/>
                </a:solidFill>
              </a:rPr>
              <a:t>covtypeNorm.arff</a:t>
            </a:r>
            <a:r>
              <a:rPr lang="en-US" dirty="0" smtClean="0">
                <a:solidFill>
                  <a:schemeClr val="accent2"/>
                </a:solidFill>
              </a:rPr>
              <a:t>) -f 100000“</a:t>
            </a:r>
          </a:p>
          <a:p>
            <a:pPr lvl="1"/>
            <a:r>
              <a:rPr lang="en-US" dirty="0" smtClean="0"/>
              <a:t>The output will be a list of the evaluation results, plotted each 100,000 instances.</a:t>
            </a:r>
          </a:p>
          <a:p>
            <a:pPr lvl="1"/>
            <a:r>
              <a:rPr lang="en-US" altLang="zh-CN" dirty="0" smtClean="0">
                <a:solidFill>
                  <a:schemeClr val="accent2"/>
                </a:solidFill>
              </a:rPr>
              <a:t>You can add “-d result.csv” in the command to output the result into a .</a:t>
            </a:r>
            <a:r>
              <a:rPr lang="en-US" altLang="zh-CN" dirty="0" err="1" smtClean="0">
                <a:solidFill>
                  <a:schemeClr val="accent2"/>
                </a:solidFill>
              </a:rPr>
              <a:t>csv</a:t>
            </a:r>
            <a:r>
              <a:rPr lang="en-US" altLang="zh-CN" dirty="0" smtClean="0">
                <a:solidFill>
                  <a:schemeClr val="accent2"/>
                </a:solidFill>
              </a:rPr>
              <a:t> file.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SAMOA Example (</a:t>
            </a:r>
            <a:r>
              <a:rPr lang="en-US" altLang="zh-CN" dirty="0" err="1" smtClean="0"/>
              <a:t>ctd</a:t>
            </a:r>
            <a:r>
              <a:rPr lang="en-US" altLang="zh-CN" dirty="0" smtClean="0"/>
              <a:t>.)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will be a list of the evaluation results, plotted each 100,000 instances.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28"/>
            <a:ext cx="7429552" cy="627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Scalable Advanced Massive Online Analysis</a:t>
            </a:r>
          </a:p>
          <a:p>
            <a:r>
              <a:rPr lang="en-US" altLang="zh-CN" dirty="0" smtClean="0"/>
              <a:t>                     by Yahoo starting at 2013 Oct.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 framework for mining </a:t>
            </a:r>
            <a:r>
              <a:rPr lang="en-US" altLang="zh-CN" b="1" dirty="0" smtClean="0"/>
              <a:t>big data streams </a:t>
            </a:r>
            <a:r>
              <a:rPr lang="en-US" altLang="zh-CN" dirty="0" smtClean="0"/>
              <a:t>in a </a:t>
            </a:r>
            <a:r>
              <a:rPr lang="en-US" altLang="zh-CN" b="1" dirty="0" smtClean="0"/>
              <a:t>cluster/cloud</a:t>
            </a:r>
            <a:r>
              <a:rPr lang="en-US" altLang="zh-CN" dirty="0" smtClean="0"/>
              <a:t> environment.</a:t>
            </a:r>
          </a:p>
          <a:p>
            <a:r>
              <a:rPr lang="en-US" altLang="zh-CN" dirty="0" smtClean="0"/>
              <a:t>Written in Java</a:t>
            </a:r>
          </a:p>
          <a:p>
            <a:r>
              <a:rPr lang="en-US" altLang="zh-CN" dirty="0" smtClean="0"/>
              <a:t>Running on Linux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Current version: 0.0.1</a:t>
            </a:r>
          </a:p>
          <a:p>
            <a:r>
              <a:rPr lang="en-US" altLang="zh-CN" dirty="0" smtClean="0"/>
              <a:t>Developers: about 3 people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1.What’s SAMOA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Yahoo develop SAMOA ?</a:t>
            </a:r>
          </a:p>
          <a:p>
            <a:r>
              <a:rPr lang="en-US" altLang="zh-CN" dirty="0" smtClean="0"/>
              <a:t>SAMOA’s Architecture ?</a:t>
            </a:r>
          </a:p>
          <a:p>
            <a:r>
              <a:rPr lang="en-US" altLang="zh-CN" dirty="0" smtClean="0"/>
              <a:t>Current Ability ?</a:t>
            </a:r>
          </a:p>
          <a:p>
            <a:r>
              <a:rPr lang="en-US" altLang="zh-CN" dirty="0" smtClean="0"/>
              <a:t>Advantages and disadvantages ?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1.To deal with Big Data nowadays</a:t>
            </a:r>
          </a:p>
          <a:p>
            <a:pPr lvl="1"/>
            <a:r>
              <a:rPr lang="en-US" altLang="zh-CN" dirty="0" smtClean="0"/>
              <a:t>3V ( </a:t>
            </a:r>
            <a:r>
              <a:rPr lang="en-US" altLang="zh-CN" dirty="0" smtClean="0">
                <a:solidFill>
                  <a:schemeClr val="accent2"/>
                </a:solidFill>
              </a:rPr>
              <a:t>Volume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chemeClr val="accent2"/>
                </a:solidFill>
              </a:rPr>
              <a:t>Velocity</a:t>
            </a:r>
            <a:r>
              <a:rPr lang="en-US" altLang="zh-CN" dirty="0" smtClean="0"/>
              <a:t>, Variety )</a:t>
            </a:r>
          </a:p>
          <a:p>
            <a:r>
              <a:rPr lang="en-US" altLang="zh-CN" dirty="0" smtClean="0"/>
              <a:t>Data Stream, a kind of big data:</a:t>
            </a:r>
          </a:p>
          <a:p>
            <a:pPr lvl="1"/>
            <a:r>
              <a:rPr lang="en-US" altLang="zh-CN" dirty="0" smtClean="0"/>
              <a:t>Data representing measurements, actions and interactions.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E.g.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Data coming from sensor networks or the Web; Online news, micro-blogs, search queries; Real time data.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 arrives at high speed, and</a:t>
            </a:r>
            <a:r>
              <a:rPr lang="en-US" altLang="zh-CN" dirty="0" smtClean="0">
                <a:sym typeface="Wingdings" pitchFamily="2" charset="2"/>
              </a:rPr>
              <a:t> (Streaming) algorithms  must process it in one pass under very strict constrains of space and time.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Value of streams: freshness and relatedness to ongoing events</a:t>
            </a:r>
          </a:p>
          <a:p>
            <a:pPr lvl="1"/>
            <a:r>
              <a:rPr lang="en-US" altLang="zh-CN" dirty="0" smtClean="0">
                <a:solidFill>
                  <a:schemeClr val="accent2"/>
                </a:solidFill>
              </a:rPr>
              <a:t>Current solutions for big data analysis</a:t>
            </a:r>
          </a:p>
          <a:p>
            <a:pPr lvl="1"/>
            <a:r>
              <a:rPr lang="en-US" altLang="zh-CN" dirty="0" smtClean="0">
                <a:solidFill>
                  <a:schemeClr val="accent2"/>
                </a:solidFill>
              </a:rPr>
              <a:t>are not designed to deal with evolving streams.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Q1.Why SAMOA?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Objects arrive continuously.</a:t>
            </a:r>
          </a:p>
          <a:p>
            <a:r>
              <a:rPr lang="en-US" altLang="zh-CN" dirty="0" smtClean="0"/>
              <a:t>Stream sizes can be unbounded and potentially </a:t>
            </a:r>
            <a:r>
              <a:rPr lang="en-US" altLang="zh-CN" dirty="0" smtClean="0">
                <a:solidFill>
                  <a:schemeClr val="accent2"/>
                </a:solidFill>
              </a:rPr>
              <a:t>infinite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There is no guarantee in arrival order of data objects.</a:t>
            </a:r>
          </a:p>
          <a:p>
            <a:r>
              <a:rPr lang="en-US" altLang="zh-CN" dirty="0" smtClean="0"/>
              <a:t>Data objects are discarded after being processed.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The data source might be evolving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 Data properties: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Current conventional data mining tools:</a:t>
            </a:r>
          </a:p>
          <a:p>
            <a:r>
              <a:rPr lang="en-US" altLang="zh-CN" dirty="0" smtClean="0"/>
              <a:t>1.Non-distribute:</a:t>
            </a:r>
          </a:p>
          <a:p>
            <a:pPr lvl="1"/>
            <a:r>
              <a:rPr lang="en-US" altLang="zh-CN" dirty="0" smtClean="0"/>
              <a:t>Batch: WEKA, R, SAS …</a:t>
            </a:r>
          </a:p>
          <a:p>
            <a:pPr lvl="2"/>
            <a:r>
              <a:rPr lang="en-US" altLang="zh-CN" dirty="0" smtClean="0">
                <a:solidFill>
                  <a:schemeClr val="accent2"/>
                </a:solidFill>
              </a:rPr>
              <a:t>Batch-(data must be download and stored before analysis. Batch </a:t>
            </a:r>
            <a:r>
              <a:rPr lang="en-US" altLang="zh-CN" dirty="0" err="1" smtClean="0">
                <a:solidFill>
                  <a:schemeClr val="accent2"/>
                </a:solidFill>
              </a:rPr>
              <a:t>processe</a:t>
            </a:r>
            <a:r>
              <a:rPr lang="en-US" altLang="zh-CN" dirty="0" smtClean="0">
                <a:solidFill>
                  <a:schemeClr val="accent2"/>
                </a:solidFill>
              </a:rPr>
              <a:t> need much more space than stream process)</a:t>
            </a:r>
          </a:p>
          <a:p>
            <a:pPr lvl="1"/>
            <a:r>
              <a:rPr lang="en-US" altLang="zh-CN" dirty="0" smtClean="0"/>
              <a:t>Stream: Aurora, STREAM</a:t>
            </a:r>
          </a:p>
          <a:p>
            <a:r>
              <a:rPr lang="en-US" altLang="zh-CN" dirty="0" smtClean="0"/>
              <a:t>2.Distribute:</a:t>
            </a:r>
          </a:p>
          <a:p>
            <a:pPr lvl="1"/>
            <a:r>
              <a:rPr lang="en-US" altLang="zh-CN" dirty="0" smtClean="0"/>
              <a:t>Batch Distributed Platforms: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/>
              <a:t>Data mining tool: Mahout; </a:t>
            </a:r>
          </a:p>
          <a:p>
            <a:pPr lvl="1"/>
            <a:r>
              <a:rPr lang="en-US" altLang="zh-CN" dirty="0" smtClean="0"/>
              <a:t>Stream Platforms:</a:t>
            </a:r>
          </a:p>
          <a:p>
            <a:pPr lvl="2"/>
            <a:r>
              <a:rPr lang="en-US" altLang="zh-CN" dirty="0" smtClean="0"/>
              <a:t>Apache(Yahoo) S4, Twitter Storm</a:t>
            </a:r>
          </a:p>
          <a:p>
            <a:pPr lvl="2"/>
            <a:r>
              <a:rPr lang="en-US" altLang="zh-CN" dirty="0" smtClean="0">
                <a:solidFill>
                  <a:schemeClr val="accent2"/>
                </a:solidFill>
              </a:rPr>
              <a:t>But they are generic platforms without data mining tools!</a:t>
            </a:r>
          </a:p>
          <a:p>
            <a:pPr lvl="2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SAMOA? (</a:t>
            </a:r>
            <a:r>
              <a:rPr lang="en-US" altLang="zh-CN" dirty="0" err="1" smtClean="0"/>
              <a:t>ctd</a:t>
            </a:r>
            <a:r>
              <a:rPr lang="en-US" altLang="zh-CN" dirty="0" smtClean="0"/>
              <a:t>.)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Current conventional data mining tools(</a:t>
            </a:r>
            <a:r>
              <a:rPr lang="en-US" altLang="zh-CN" dirty="0" err="1" smtClean="0"/>
              <a:t>ctd</a:t>
            </a:r>
            <a:r>
              <a:rPr lang="en-US" altLang="zh-CN" dirty="0" smtClean="0"/>
              <a:t>.):</a:t>
            </a:r>
          </a:p>
          <a:p>
            <a:r>
              <a:rPr lang="en-US" altLang="zh-CN" dirty="0" smtClean="0"/>
              <a:t>3.Stream Machine Learning Frameworks:</a:t>
            </a:r>
          </a:p>
          <a:p>
            <a:pPr lvl="1"/>
            <a:r>
              <a:rPr lang="en-US" altLang="zh-CN" dirty="0" smtClean="0"/>
              <a:t>MOA(massive online analysis), VFML(very fast machine learning), </a:t>
            </a:r>
            <a:r>
              <a:rPr lang="en-US" altLang="zh-CN" dirty="0" err="1" smtClean="0"/>
              <a:t>RapidMiner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>
                <a:solidFill>
                  <a:schemeClr val="accent2"/>
                </a:solidFill>
              </a:rPr>
              <a:t>(But they are not distributed)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SAMOA = Distributed stream process platform + Machine learning tools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SAMOA? (</a:t>
            </a:r>
            <a:r>
              <a:rPr lang="en-US" altLang="zh-CN" dirty="0" err="1" smtClean="0"/>
              <a:t>ctd</a:t>
            </a:r>
            <a:r>
              <a:rPr lang="en-US" altLang="zh-CN" dirty="0" smtClean="0"/>
              <a:t>.)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500174"/>
            <a:ext cx="6500858" cy="44270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323</TotalTime>
  <Words>853</Words>
  <PresentationFormat>全屏显示(4:3)</PresentationFormat>
  <Paragraphs>137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聚合</vt:lpstr>
      <vt:lpstr>SAMOA Initial Research (part 1)</vt:lpstr>
      <vt:lpstr>Outline</vt:lpstr>
      <vt:lpstr>1.What’s SAMOA</vt:lpstr>
      <vt:lpstr>Questions</vt:lpstr>
      <vt:lpstr>Q1.Why SAMOA?</vt:lpstr>
      <vt:lpstr>Stream Data properties:</vt:lpstr>
      <vt:lpstr>Why SAMOA? (ctd.)</vt:lpstr>
      <vt:lpstr>Why SAMOA? (ctd.)</vt:lpstr>
      <vt:lpstr>幻灯片 9</vt:lpstr>
      <vt:lpstr>Q2.SAMOA’s Architecture</vt:lpstr>
      <vt:lpstr>幻灯片 11</vt:lpstr>
      <vt:lpstr>SAMOA’s Architeture</vt:lpstr>
      <vt:lpstr>SAMOA’s Architeture</vt:lpstr>
      <vt:lpstr>SAMOA’s Architeture(ctd.)</vt:lpstr>
      <vt:lpstr>Q3.Current Ability</vt:lpstr>
      <vt:lpstr>Q4. Advantages and Disadvantages</vt:lpstr>
      <vt:lpstr>2.Setup S4</vt:lpstr>
      <vt:lpstr>3.Setup SAMOA</vt:lpstr>
      <vt:lpstr>4.A SAMOA Example</vt:lpstr>
      <vt:lpstr>A SAMOA Example (ctd.)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SAMOA Initial Research (part 1)</dc:title>
  <dc:creator>hl</dc:creator>
  <cp:lastModifiedBy>hl</cp:lastModifiedBy>
  <cp:revision>33</cp:revision>
  <dcterms:created xsi:type="dcterms:W3CDTF">2014-01-21T04:59:02Z</dcterms:created>
  <dcterms:modified xsi:type="dcterms:W3CDTF">2014-01-25T21:19:40Z</dcterms:modified>
</cp:coreProperties>
</file>