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32"/>
  </p:notesMasterIdLst>
  <p:handoutMasterIdLst>
    <p:handoutMasterId r:id="rId33"/>
  </p:handoutMasterIdLst>
  <p:sldIdLst>
    <p:sldId id="256" r:id="rId2"/>
    <p:sldId id="286" r:id="rId3"/>
    <p:sldId id="287" r:id="rId4"/>
    <p:sldId id="307" r:id="rId5"/>
    <p:sldId id="259" r:id="rId6"/>
    <p:sldId id="288" r:id="rId7"/>
    <p:sldId id="289" r:id="rId8"/>
    <p:sldId id="291" r:id="rId9"/>
    <p:sldId id="290" r:id="rId10"/>
    <p:sldId id="292" r:id="rId11"/>
    <p:sldId id="293" r:id="rId12"/>
    <p:sldId id="299" r:id="rId13"/>
    <p:sldId id="312" r:id="rId14"/>
    <p:sldId id="297" r:id="rId15"/>
    <p:sldId id="313" r:id="rId16"/>
    <p:sldId id="268" r:id="rId17"/>
    <p:sldId id="303" r:id="rId18"/>
    <p:sldId id="315" r:id="rId19"/>
    <p:sldId id="302" r:id="rId20"/>
    <p:sldId id="317" r:id="rId21"/>
    <p:sldId id="298" r:id="rId22"/>
    <p:sldId id="306" r:id="rId23"/>
    <p:sldId id="314" r:id="rId24"/>
    <p:sldId id="305" r:id="rId25"/>
    <p:sldId id="318" r:id="rId26"/>
    <p:sldId id="310" r:id="rId27"/>
    <p:sldId id="311" r:id="rId28"/>
    <p:sldId id="279" r:id="rId29"/>
    <p:sldId id="278" r:id="rId30"/>
    <p:sldId id="280" r:id="rId31"/>
  </p:sldIdLst>
  <p:sldSz cx="9144000" cy="5143500" type="screen16x9"/>
  <p:notesSz cx="6858000" cy="9144000"/>
  <p:embeddedFontLst>
    <p:embeddedFont>
      <p:font typeface="Sniglet" charset="0"/>
      <p:regular r:id="rId34"/>
    </p:embeddedFont>
    <p:embeddedFont>
      <p:font typeface="Walter Turncoat" charset="0"/>
      <p:regular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421292A-85F1-4171-92E3-9B7572BA4675}">
  <a:tblStyle styleId="{5421292A-85F1-4171-92E3-9B7572BA467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816"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1A2B57B-FF79-4D19-AE5C-C147C60DC62D}" type="datetimeFigureOut">
              <a:rPr lang="en-US" smtClean="0"/>
              <a:t>6/15/2021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336FF28-6C81-4A31-A0CE-5AB4D498699F}" type="slidenum">
              <a:rPr lang="en-US" smtClean="0"/>
              <a:t>‹#›</a:t>
            </a:fld>
            <a:endParaRPr lang="en-US"/>
          </a:p>
        </p:txBody>
      </p:sp>
    </p:spTree>
    <p:extLst>
      <p:ext uri="{BB962C8B-B14F-4D97-AF65-F5344CB8AC3E}">
        <p14:creationId xmlns:p14="http://schemas.microsoft.com/office/powerpoint/2010/main" val="29888658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826769198"/>
      </p:ext>
    </p:extLst>
  </p:cSld>
  <p:clrMap bg1="lt1" tx1="dk1" bg2="dk2" tx2="lt2" accent1="accent1" accent2="accent2" accent3="accent3" accent4="accent4" accent5="accent5" accent6="accent6" hlink="hlink" folHlink="folHlink"/>
  <p:hf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85800" y="1991813"/>
            <a:ext cx="77724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685800" y="1964342"/>
            <a:ext cx="77724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3" name="Google Shape;13;p3"/>
          <p:cNvSpPr txBox="1">
            <a:spLocks noGrp="1"/>
          </p:cNvSpPr>
          <p:nvPr>
            <p:ph type="subTitle" idx="1"/>
          </p:nvPr>
        </p:nvSpPr>
        <p:spPr>
          <a:xfrm>
            <a:off x="685800" y="3144853"/>
            <a:ext cx="77724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4" name="Google Shape;14;p3"/>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22" name="Google Shape;22;p5"/>
          <p:cNvSpPr txBox="1">
            <a:spLocks noGrp="1"/>
          </p:cNvSpPr>
          <p:nvPr>
            <p:ph type="body" idx="1"/>
          </p:nvPr>
        </p:nvSpPr>
        <p:spPr>
          <a:xfrm>
            <a:off x="457200" y="1563400"/>
            <a:ext cx="8229600" cy="25032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23" name="Google Shape;23;p5"/>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37" name="Google Shape;37;p8"/>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1"/>
        <p:cNvGrpSpPr/>
        <p:nvPr/>
      </p:nvGrpSpPr>
      <p:grpSpPr>
        <a:xfrm>
          <a:off x="0" y="0"/>
          <a:ext cx="0" cy="0"/>
          <a:chOff x="0" y="0"/>
          <a:chExt cx="0" cy="0"/>
        </a:xfrm>
      </p:grpSpPr>
      <p:sp>
        <p:nvSpPr>
          <p:cNvPr id="42" name="Google Shape;42;p10"/>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7">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025" y="967975"/>
            <a:ext cx="9156000" cy="8574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1pPr>
            <a:lvl2pPr lvl="1"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2pPr>
            <a:lvl3pPr lvl="2"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3pPr>
            <a:lvl4pPr lvl="3"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4pPr>
            <a:lvl5pPr lvl="4"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5pPr>
            <a:lvl6pPr lvl="5"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6pPr>
            <a:lvl7pPr lvl="6"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7pPr>
            <a:lvl8pPr lvl="7"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8pPr>
            <a:lvl9pPr lvl="8"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9pPr>
          </a:lstStyle>
          <a:p>
            <a:endParaRPr/>
          </a:p>
        </p:txBody>
      </p:sp>
      <p:sp>
        <p:nvSpPr>
          <p:cNvPr id="7" name="Google Shape;7;p1"/>
          <p:cNvSpPr txBox="1">
            <a:spLocks noGrp="1"/>
          </p:cNvSpPr>
          <p:nvPr>
            <p:ph type="body" idx="1"/>
          </p:nvPr>
        </p:nvSpPr>
        <p:spPr>
          <a:xfrm>
            <a:off x="457200" y="1563400"/>
            <a:ext cx="8229600" cy="25032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rgbClr val="FFFFFF"/>
              </a:buClr>
              <a:buSzPts val="2000"/>
              <a:buFont typeface="Sniglet"/>
              <a:buChar char="✘"/>
              <a:defRPr sz="2000">
                <a:solidFill>
                  <a:srgbClr val="FFFFFF"/>
                </a:solidFill>
                <a:latin typeface="Sniglet"/>
                <a:ea typeface="Sniglet"/>
                <a:cs typeface="Sniglet"/>
                <a:sym typeface="Sniglet"/>
              </a:defRPr>
            </a:lvl1pPr>
            <a:lvl2pPr marL="914400" lvl="1"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2pPr>
            <a:lvl3pPr marL="1371600" lvl="2"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3pPr>
            <a:lvl4pPr marL="1828800" lvl="3"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4pPr>
            <a:lvl5pPr marL="2286000" lvl="4"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5pPr>
            <a:lvl6pPr marL="2743200" lvl="5"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6pPr>
            <a:lvl7pPr marL="3200400" lvl="6"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7pPr>
            <a:lvl8pPr marL="3657600" lvl="7"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8pPr>
            <a:lvl9pPr marL="4114800" lvl="8"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9pPr>
          </a:lstStyle>
          <a:p>
            <a:endParaRPr/>
          </a:p>
        </p:txBody>
      </p:sp>
      <p:sp>
        <p:nvSpPr>
          <p:cNvPr id="8" name="Google Shape;8;p1"/>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lvl1pPr lvl="0" algn="ctr">
              <a:buNone/>
              <a:defRPr sz="1000">
                <a:solidFill>
                  <a:srgbClr val="FFFFFF"/>
                </a:solidFill>
                <a:latin typeface="Sniglet"/>
                <a:ea typeface="Sniglet"/>
                <a:cs typeface="Sniglet"/>
                <a:sym typeface="Sniglet"/>
              </a:defRPr>
            </a:lvl1pPr>
            <a:lvl2pPr lvl="1" algn="ctr">
              <a:buNone/>
              <a:defRPr sz="1000">
                <a:solidFill>
                  <a:srgbClr val="FFFFFF"/>
                </a:solidFill>
                <a:latin typeface="Sniglet"/>
                <a:ea typeface="Sniglet"/>
                <a:cs typeface="Sniglet"/>
                <a:sym typeface="Sniglet"/>
              </a:defRPr>
            </a:lvl2pPr>
            <a:lvl3pPr lvl="2" algn="ctr">
              <a:buNone/>
              <a:defRPr sz="1000">
                <a:solidFill>
                  <a:srgbClr val="FFFFFF"/>
                </a:solidFill>
                <a:latin typeface="Sniglet"/>
                <a:ea typeface="Sniglet"/>
                <a:cs typeface="Sniglet"/>
                <a:sym typeface="Sniglet"/>
              </a:defRPr>
            </a:lvl3pPr>
            <a:lvl4pPr lvl="3" algn="ctr">
              <a:buNone/>
              <a:defRPr sz="1000">
                <a:solidFill>
                  <a:srgbClr val="FFFFFF"/>
                </a:solidFill>
                <a:latin typeface="Sniglet"/>
                <a:ea typeface="Sniglet"/>
                <a:cs typeface="Sniglet"/>
                <a:sym typeface="Sniglet"/>
              </a:defRPr>
            </a:lvl4pPr>
            <a:lvl5pPr lvl="4" algn="ctr">
              <a:buNone/>
              <a:defRPr sz="1000">
                <a:solidFill>
                  <a:srgbClr val="FFFFFF"/>
                </a:solidFill>
                <a:latin typeface="Sniglet"/>
                <a:ea typeface="Sniglet"/>
                <a:cs typeface="Sniglet"/>
                <a:sym typeface="Sniglet"/>
              </a:defRPr>
            </a:lvl5pPr>
            <a:lvl6pPr lvl="5" algn="ctr">
              <a:buNone/>
              <a:defRPr sz="1000">
                <a:solidFill>
                  <a:srgbClr val="FFFFFF"/>
                </a:solidFill>
                <a:latin typeface="Sniglet"/>
                <a:ea typeface="Sniglet"/>
                <a:cs typeface="Sniglet"/>
                <a:sym typeface="Sniglet"/>
              </a:defRPr>
            </a:lvl6pPr>
            <a:lvl7pPr lvl="6" algn="ctr">
              <a:buNone/>
              <a:defRPr sz="1000">
                <a:solidFill>
                  <a:srgbClr val="FFFFFF"/>
                </a:solidFill>
                <a:latin typeface="Sniglet"/>
                <a:ea typeface="Sniglet"/>
                <a:cs typeface="Sniglet"/>
                <a:sym typeface="Sniglet"/>
              </a:defRPr>
            </a:lvl7pPr>
            <a:lvl8pPr lvl="7" algn="ctr">
              <a:buNone/>
              <a:defRPr sz="1000">
                <a:solidFill>
                  <a:srgbClr val="FFFFFF"/>
                </a:solidFill>
                <a:latin typeface="Sniglet"/>
                <a:ea typeface="Sniglet"/>
                <a:cs typeface="Sniglet"/>
                <a:sym typeface="Sniglet"/>
              </a:defRPr>
            </a:lvl8pPr>
            <a:lvl9pPr lvl="8" algn="ctr">
              <a:buNone/>
              <a:defRPr sz="1000">
                <a:solidFill>
                  <a:srgbClr val="FFFFFF"/>
                </a:solidFill>
                <a:latin typeface="Sniglet"/>
                <a:ea typeface="Sniglet"/>
                <a:cs typeface="Sniglet"/>
                <a:sym typeface="Sniglet"/>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4" r:id="rId4"/>
    <p:sldLayoutId id="2147483656" r:id="rId5"/>
  </p:sldLayoutIdLst>
  <p:transition>
    <p:fade thruBlk="1"/>
  </p:transition>
  <p:hf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stackoverflow.com/questions/45242851/why-memoization-instead-of-memorization"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s://www.javatpoint.com/dynamic-programming-vs-greedy-method"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javatpoint.com/divide-and-conquer-method-vs-dynamic-programming"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sanfoundry.com/dynamic-programming-problems-solutions/"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hyperlink" Target="mailto:19521482@gm.uit.edu.vn" TargetMode="External"/><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noeffortnomoney/CS112.L23.KHCL-Team12/tree/main/Project/Reference" TargetMode="External"/><Relationship Id="rId2" Type="http://schemas.openxmlformats.org/officeDocument/2006/relationships/notesSlide" Target="../notesSlides/notesSlide29.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hyperlink" Target="http://gacsach.vn/sach/cai-tien-bai-toan-quy-hoach-dong-bang-ky-thuat-chia-de-tri-5.html" TargetMode="External"/><Relationship Id="rId3" Type="http://schemas.openxmlformats.org/officeDocument/2006/relationships/hyperlink" Target="http://www.slidescarnival.com/" TargetMode="External"/><Relationship Id="rId7" Type="http://schemas.openxmlformats.org/officeDocument/2006/relationships/hyperlink" Target="https://www.geeksforgeeks.org/dynamic-programming-vs-divide-and-conquer/" TargetMode="External"/><Relationship Id="rId2" Type="http://schemas.openxmlformats.org/officeDocument/2006/relationships/notesSlide" Target="../notesSlides/notesSlide30.xml"/><Relationship Id="rId1" Type="http://schemas.openxmlformats.org/officeDocument/2006/relationships/slideLayout" Target="../slideLayouts/slideLayout3.xml"/><Relationship Id="rId6" Type="http://schemas.openxmlformats.org/officeDocument/2006/relationships/hyperlink" Target="https://www.tutorialspoint.com/data_structures_algorithms/dynamic_programming.htm" TargetMode="External"/><Relationship Id="rId5" Type="http://schemas.openxmlformats.org/officeDocument/2006/relationships/hyperlink" Target="https://www.educative.io/courses/grokking-dynamic-programming-patterns-for-coding-interviews/m2G1pAq0OO0" TargetMode="External"/><Relationship Id="rId4" Type="http://schemas.openxmlformats.org/officeDocument/2006/relationships/hyperlink" Target="https://topdev.vn/blog/thuat-toan-quy-hoach-dong/" TargetMode="External"/><Relationship Id="rId9" Type="http://schemas.openxmlformats.org/officeDocument/2006/relationships/hyperlink" Target="https://github.com/noeffortnomoney/CS112.L23.KHCL-Team12/tree/main/Project/Reference"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11"/>
          <p:cNvSpPr txBox="1">
            <a:spLocks noGrp="1"/>
          </p:cNvSpPr>
          <p:nvPr>
            <p:ph type="ctrTitle"/>
          </p:nvPr>
        </p:nvSpPr>
        <p:spPr>
          <a:xfrm>
            <a:off x="685800" y="1991813"/>
            <a:ext cx="77724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DYNAMIC PROGRAMMING  </a:t>
            </a:r>
            <a:r>
              <a:rPr lang="en-US" dirty="0" err="1" smtClean="0"/>
              <a:t>dp</a:t>
            </a:r>
            <a:endParaRPr dirty="0"/>
          </a:p>
        </p:txBody>
      </p:sp>
      <p:grpSp>
        <p:nvGrpSpPr>
          <p:cNvPr id="48" name="Google Shape;48;p11"/>
          <p:cNvGrpSpPr/>
          <p:nvPr/>
        </p:nvGrpSpPr>
        <p:grpSpPr>
          <a:xfrm rot="2194107">
            <a:off x="424498" y="3098292"/>
            <a:ext cx="1014485" cy="642684"/>
            <a:chOff x="238125" y="1918825"/>
            <a:chExt cx="1042450" cy="660400"/>
          </a:xfrm>
        </p:grpSpPr>
        <p:sp>
          <p:nvSpPr>
            <p:cNvPr id="49" name="Google Shape;49;p11"/>
            <p:cNvSpPr/>
            <p:nvPr/>
          </p:nvSpPr>
          <p:spPr>
            <a:xfrm>
              <a:off x="238125" y="1918825"/>
              <a:ext cx="966975" cy="660400"/>
            </a:xfrm>
            <a:custGeom>
              <a:avLst/>
              <a:gdLst/>
              <a:ahLst/>
              <a:cxnLst/>
              <a:rect l="l" t="t" r="r" b="b"/>
              <a:pathLst>
                <a:path w="38679" h="26416" extrusionOk="0">
                  <a:moveTo>
                    <a:pt x="377" y="7642"/>
                  </a:moveTo>
                  <a:lnTo>
                    <a:pt x="377" y="7925"/>
                  </a:lnTo>
                  <a:lnTo>
                    <a:pt x="472" y="7642"/>
                  </a:lnTo>
                  <a:close/>
                  <a:moveTo>
                    <a:pt x="33584" y="19246"/>
                  </a:moveTo>
                  <a:lnTo>
                    <a:pt x="33396" y="19434"/>
                  </a:lnTo>
                  <a:lnTo>
                    <a:pt x="33396" y="19623"/>
                  </a:lnTo>
                  <a:lnTo>
                    <a:pt x="33584" y="19246"/>
                  </a:lnTo>
                  <a:close/>
                  <a:moveTo>
                    <a:pt x="24434" y="24151"/>
                  </a:moveTo>
                  <a:lnTo>
                    <a:pt x="24339" y="24245"/>
                  </a:lnTo>
                  <a:lnTo>
                    <a:pt x="24434" y="24340"/>
                  </a:lnTo>
                  <a:lnTo>
                    <a:pt x="24434" y="24245"/>
                  </a:lnTo>
                  <a:lnTo>
                    <a:pt x="24434" y="24151"/>
                  </a:lnTo>
                  <a:close/>
                  <a:moveTo>
                    <a:pt x="14717" y="24434"/>
                  </a:moveTo>
                  <a:lnTo>
                    <a:pt x="14764" y="24481"/>
                  </a:lnTo>
                  <a:lnTo>
                    <a:pt x="14764" y="24481"/>
                  </a:lnTo>
                  <a:lnTo>
                    <a:pt x="14811" y="24434"/>
                  </a:lnTo>
                  <a:close/>
                  <a:moveTo>
                    <a:pt x="2924" y="1"/>
                  </a:moveTo>
                  <a:lnTo>
                    <a:pt x="2641" y="95"/>
                  </a:lnTo>
                  <a:lnTo>
                    <a:pt x="2547" y="378"/>
                  </a:lnTo>
                  <a:lnTo>
                    <a:pt x="2547" y="189"/>
                  </a:lnTo>
                  <a:lnTo>
                    <a:pt x="2453" y="378"/>
                  </a:lnTo>
                  <a:lnTo>
                    <a:pt x="2358" y="567"/>
                  </a:lnTo>
                  <a:lnTo>
                    <a:pt x="2453" y="944"/>
                  </a:lnTo>
                  <a:lnTo>
                    <a:pt x="2358" y="850"/>
                  </a:lnTo>
                  <a:lnTo>
                    <a:pt x="2170" y="944"/>
                  </a:lnTo>
                  <a:lnTo>
                    <a:pt x="2358" y="944"/>
                  </a:lnTo>
                  <a:lnTo>
                    <a:pt x="2453" y="1133"/>
                  </a:lnTo>
                  <a:lnTo>
                    <a:pt x="2264" y="1227"/>
                  </a:lnTo>
                  <a:lnTo>
                    <a:pt x="2170" y="1227"/>
                  </a:lnTo>
                  <a:lnTo>
                    <a:pt x="2170" y="1604"/>
                  </a:lnTo>
                  <a:lnTo>
                    <a:pt x="2075" y="1887"/>
                  </a:lnTo>
                  <a:lnTo>
                    <a:pt x="1792" y="2453"/>
                  </a:lnTo>
                  <a:lnTo>
                    <a:pt x="1415" y="3019"/>
                  </a:lnTo>
                  <a:lnTo>
                    <a:pt x="1321" y="3397"/>
                  </a:lnTo>
                  <a:lnTo>
                    <a:pt x="1321" y="3680"/>
                  </a:lnTo>
                  <a:lnTo>
                    <a:pt x="1226" y="3774"/>
                  </a:lnTo>
                  <a:lnTo>
                    <a:pt x="1226" y="3963"/>
                  </a:lnTo>
                  <a:lnTo>
                    <a:pt x="1321" y="4529"/>
                  </a:lnTo>
                  <a:lnTo>
                    <a:pt x="1226" y="4529"/>
                  </a:lnTo>
                  <a:lnTo>
                    <a:pt x="1132" y="4435"/>
                  </a:lnTo>
                  <a:lnTo>
                    <a:pt x="1038" y="4340"/>
                  </a:lnTo>
                  <a:lnTo>
                    <a:pt x="943" y="4340"/>
                  </a:lnTo>
                  <a:lnTo>
                    <a:pt x="1038" y="4435"/>
                  </a:lnTo>
                  <a:lnTo>
                    <a:pt x="1132" y="4623"/>
                  </a:lnTo>
                  <a:lnTo>
                    <a:pt x="1038" y="4812"/>
                  </a:lnTo>
                  <a:lnTo>
                    <a:pt x="849" y="4906"/>
                  </a:lnTo>
                  <a:lnTo>
                    <a:pt x="943" y="4906"/>
                  </a:lnTo>
                  <a:lnTo>
                    <a:pt x="943" y="5001"/>
                  </a:lnTo>
                  <a:lnTo>
                    <a:pt x="943" y="5189"/>
                  </a:lnTo>
                  <a:lnTo>
                    <a:pt x="755" y="5284"/>
                  </a:lnTo>
                  <a:lnTo>
                    <a:pt x="566" y="5378"/>
                  </a:lnTo>
                  <a:lnTo>
                    <a:pt x="566" y="5472"/>
                  </a:lnTo>
                  <a:lnTo>
                    <a:pt x="755" y="5567"/>
                  </a:lnTo>
                  <a:lnTo>
                    <a:pt x="849" y="5661"/>
                  </a:lnTo>
                  <a:lnTo>
                    <a:pt x="755" y="5755"/>
                  </a:lnTo>
                  <a:lnTo>
                    <a:pt x="472" y="5755"/>
                  </a:lnTo>
                  <a:lnTo>
                    <a:pt x="566" y="6604"/>
                  </a:lnTo>
                  <a:lnTo>
                    <a:pt x="566" y="7076"/>
                  </a:lnTo>
                  <a:lnTo>
                    <a:pt x="566" y="7265"/>
                  </a:lnTo>
                  <a:lnTo>
                    <a:pt x="755" y="7265"/>
                  </a:lnTo>
                  <a:lnTo>
                    <a:pt x="849" y="7359"/>
                  </a:lnTo>
                  <a:lnTo>
                    <a:pt x="849" y="7453"/>
                  </a:lnTo>
                  <a:lnTo>
                    <a:pt x="755" y="7548"/>
                  </a:lnTo>
                  <a:lnTo>
                    <a:pt x="566" y="7453"/>
                  </a:lnTo>
                  <a:lnTo>
                    <a:pt x="566" y="7736"/>
                  </a:lnTo>
                  <a:lnTo>
                    <a:pt x="566" y="8114"/>
                  </a:lnTo>
                  <a:lnTo>
                    <a:pt x="472" y="8019"/>
                  </a:lnTo>
                  <a:lnTo>
                    <a:pt x="472" y="7925"/>
                  </a:lnTo>
                  <a:lnTo>
                    <a:pt x="472" y="7831"/>
                  </a:lnTo>
                  <a:lnTo>
                    <a:pt x="377" y="7925"/>
                  </a:lnTo>
                  <a:lnTo>
                    <a:pt x="377" y="8680"/>
                  </a:lnTo>
                  <a:lnTo>
                    <a:pt x="283" y="8868"/>
                  </a:lnTo>
                  <a:lnTo>
                    <a:pt x="189" y="8963"/>
                  </a:lnTo>
                  <a:lnTo>
                    <a:pt x="94" y="8963"/>
                  </a:lnTo>
                  <a:lnTo>
                    <a:pt x="0" y="9151"/>
                  </a:lnTo>
                  <a:lnTo>
                    <a:pt x="94" y="9340"/>
                  </a:lnTo>
                  <a:lnTo>
                    <a:pt x="189" y="9434"/>
                  </a:lnTo>
                  <a:lnTo>
                    <a:pt x="283" y="9623"/>
                  </a:lnTo>
                  <a:lnTo>
                    <a:pt x="283" y="9812"/>
                  </a:lnTo>
                  <a:lnTo>
                    <a:pt x="94" y="9717"/>
                  </a:lnTo>
                  <a:lnTo>
                    <a:pt x="94" y="9906"/>
                  </a:lnTo>
                  <a:lnTo>
                    <a:pt x="189" y="10000"/>
                  </a:lnTo>
                  <a:lnTo>
                    <a:pt x="283" y="10095"/>
                  </a:lnTo>
                  <a:lnTo>
                    <a:pt x="283" y="10378"/>
                  </a:lnTo>
                  <a:lnTo>
                    <a:pt x="94" y="10095"/>
                  </a:lnTo>
                  <a:lnTo>
                    <a:pt x="94" y="10283"/>
                  </a:lnTo>
                  <a:lnTo>
                    <a:pt x="94" y="10566"/>
                  </a:lnTo>
                  <a:lnTo>
                    <a:pt x="94" y="11510"/>
                  </a:lnTo>
                  <a:lnTo>
                    <a:pt x="189" y="12453"/>
                  </a:lnTo>
                  <a:lnTo>
                    <a:pt x="377" y="13208"/>
                  </a:lnTo>
                  <a:lnTo>
                    <a:pt x="566" y="13680"/>
                  </a:lnTo>
                  <a:lnTo>
                    <a:pt x="849" y="14340"/>
                  </a:lnTo>
                  <a:lnTo>
                    <a:pt x="1132" y="14906"/>
                  </a:lnTo>
                  <a:lnTo>
                    <a:pt x="1226" y="15189"/>
                  </a:lnTo>
                  <a:lnTo>
                    <a:pt x="1132" y="15378"/>
                  </a:lnTo>
                  <a:lnTo>
                    <a:pt x="1321" y="15944"/>
                  </a:lnTo>
                  <a:lnTo>
                    <a:pt x="1698" y="16510"/>
                  </a:lnTo>
                  <a:lnTo>
                    <a:pt x="2453" y="17736"/>
                  </a:lnTo>
                  <a:lnTo>
                    <a:pt x="3019" y="18491"/>
                  </a:lnTo>
                  <a:lnTo>
                    <a:pt x="3679" y="19057"/>
                  </a:lnTo>
                  <a:lnTo>
                    <a:pt x="3491" y="19246"/>
                  </a:lnTo>
                  <a:lnTo>
                    <a:pt x="3774" y="19434"/>
                  </a:lnTo>
                  <a:lnTo>
                    <a:pt x="3868" y="19434"/>
                  </a:lnTo>
                  <a:lnTo>
                    <a:pt x="4151" y="19623"/>
                  </a:lnTo>
                  <a:lnTo>
                    <a:pt x="4245" y="19906"/>
                  </a:lnTo>
                  <a:lnTo>
                    <a:pt x="4434" y="20189"/>
                  </a:lnTo>
                  <a:lnTo>
                    <a:pt x="4717" y="20378"/>
                  </a:lnTo>
                  <a:lnTo>
                    <a:pt x="4623" y="20472"/>
                  </a:lnTo>
                  <a:lnTo>
                    <a:pt x="4717" y="20472"/>
                  </a:lnTo>
                  <a:lnTo>
                    <a:pt x="4811" y="20566"/>
                  </a:lnTo>
                  <a:lnTo>
                    <a:pt x="5566" y="21321"/>
                  </a:lnTo>
                  <a:lnTo>
                    <a:pt x="5849" y="21604"/>
                  </a:lnTo>
                  <a:lnTo>
                    <a:pt x="6415" y="22076"/>
                  </a:lnTo>
                  <a:lnTo>
                    <a:pt x="6415" y="21887"/>
                  </a:lnTo>
                  <a:lnTo>
                    <a:pt x="6604" y="21793"/>
                  </a:lnTo>
                  <a:lnTo>
                    <a:pt x="6604" y="21793"/>
                  </a:lnTo>
                  <a:lnTo>
                    <a:pt x="6509" y="21981"/>
                  </a:lnTo>
                  <a:lnTo>
                    <a:pt x="6604" y="21887"/>
                  </a:lnTo>
                  <a:lnTo>
                    <a:pt x="6698" y="21887"/>
                  </a:lnTo>
                  <a:lnTo>
                    <a:pt x="6698" y="22076"/>
                  </a:lnTo>
                  <a:lnTo>
                    <a:pt x="6509" y="22076"/>
                  </a:lnTo>
                  <a:lnTo>
                    <a:pt x="7075" y="22547"/>
                  </a:lnTo>
                  <a:lnTo>
                    <a:pt x="7924" y="23113"/>
                  </a:lnTo>
                  <a:lnTo>
                    <a:pt x="8773" y="23585"/>
                  </a:lnTo>
                  <a:lnTo>
                    <a:pt x="9245" y="23679"/>
                  </a:lnTo>
                  <a:lnTo>
                    <a:pt x="9622" y="23679"/>
                  </a:lnTo>
                  <a:lnTo>
                    <a:pt x="9528" y="23868"/>
                  </a:lnTo>
                  <a:lnTo>
                    <a:pt x="9622" y="23962"/>
                  </a:lnTo>
                  <a:lnTo>
                    <a:pt x="10094" y="24151"/>
                  </a:lnTo>
                  <a:lnTo>
                    <a:pt x="10660" y="24151"/>
                  </a:lnTo>
                  <a:lnTo>
                    <a:pt x="11226" y="24340"/>
                  </a:lnTo>
                  <a:lnTo>
                    <a:pt x="11981" y="24811"/>
                  </a:lnTo>
                  <a:lnTo>
                    <a:pt x="13113" y="25377"/>
                  </a:lnTo>
                  <a:lnTo>
                    <a:pt x="13490" y="25377"/>
                  </a:lnTo>
                  <a:lnTo>
                    <a:pt x="13868" y="25472"/>
                  </a:lnTo>
                  <a:lnTo>
                    <a:pt x="14811" y="25660"/>
                  </a:lnTo>
                  <a:lnTo>
                    <a:pt x="16320" y="26226"/>
                  </a:lnTo>
                  <a:lnTo>
                    <a:pt x="16415" y="26132"/>
                  </a:lnTo>
                  <a:lnTo>
                    <a:pt x="16604" y="26038"/>
                  </a:lnTo>
                  <a:lnTo>
                    <a:pt x="17264" y="26132"/>
                  </a:lnTo>
                  <a:lnTo>
                    <a:pt x="18490" y="26321"/>
                  </a:lnTo>
                  <a:lnTo>
                    <a:pt x="19056" y="26415"/>
                  </a:lnTo>
                  <a:lnTo>
                    <a:pt x="19811" y="26415"/>
                  </a:lnTo>
                  <a:lnTo>
                    <a:pt x="19905" y="26226"/>
                  </a:lnTo>
                  <a:lnTo>
                    <a:pt x="20094" y="26132"/>
                  </a:lnTo>
                  <a:lnTo>
                    <a:pt x="20283" y="26132"/>
                  </a:lnTo>
                  <a:lnTo>
                    <a:pt x="20188" y="26321"/>
                  </a:lnTo>
                  <a:lnTo>
                    <a:pt x="20754" y="26226"/>
                  </a:lnTo>
                  <a:lnTo>
                    <a:pt x="21415" y="26132"/>
                  </a:lnTo>
                  <a:lnTo>
                    <a:pt x="21981" y="26038"/>
                  </a:lnTo>
                  <a:lnTo>
                    <a:pt x="22641" y="25849"/>
                  </a:lnTo>
                  <a:lnTo>
                    <a:pt x="22641" y="25943"/>
                  </a:lnTo>
                  <a:lnTo>
                    <a:pt x="23113" y="25943"/>
                  </a:lnTo>
                  <a:lnTo>
                    <a:pt x="23679" y="25849"/>
                  </a:lnTo>
                  <a:lnTo>
                    <a:pt x="24151" y="25566"/>
                  </a:lnTo>
                  <a:lnTo>
                    <a:pt x="24811" y="25283"/>
                  </a:lnTo>
                  <a:lnTo>
                    <a:pt x="25943" y="24906"/>
                  </a:lnTo>
                  <a:lnTo>
                    <a:pt x="26603" y="24717"/>
                  </a:lnTo>
                  <a:lnTo>
                    <a:pt x="27358" y="24340"/>
                  </a:lnTo>
                  <a:lnTo>
                    <a:pt x="28113" y="23962"/>
                  </a:lnTo>
                  <a:lnTo>
                    <a:pt x="28867" y="23396"/>
                  </a:lnTo>
                  <a:lnTo>
                    <a:pt x="28867" y="23491"/>
                  </a:lnTo>
                  <a:lnTo>
                    <a:pt x="28773" y="23585"/>
                  </a:lnTo>
                  <a:lnTo>
                    <a:pt x="28679" y="23679"/>
                  </a:lnTo>
                  <a:lnTo>
                    <a:pt x="28490" y="23868"/>
                  </a:lnTo>
                  <a:lnTo>
                    <a:pt x="28396" y="23868"/>
                  </a:lnTo>
                  <a:lnTo>
                    <a:pt x="28490" y="23962"/>
                  </a:lnTo>
                  <a:lnTo>
                    <a:pt x="29056" y="23302"/>
                  </a:lnTo>
                  <a:lnTo>
                    <a:pt x="29433" y="23113"/>
                  </a:lnTo>
                  <a:lnTo>
                    <a:pt x="29528" y="23113"/>
                  </a:lnTo>
                  <a:lnTo>
                    <a:pt x="29528" y="23208"/>
                  </a:lnTo>
                  <a:lnTo>
                    <a:pt x="30094" y="22736"/>
                  </a:lnTo>
                  <a:lnTo>
                    <a:pt x="30377" y="22547"/>
                  </a:lnTo>
                  <a:lnTo>
                    <a:pt x="30660" y="22264"/>
                  </a:lnTo>
                  <a:lnTo>
                    <a:pt x="30754" y="22264"/>
                  </a:lnTo>
                  <a:lnTo>
                    <a:pt x="30754" y="22170"/>
                  </a:lnTo>
                  <a:lnTo>
                    <a:pt x="30754" y="21981"/>
                  </a:lnTo>
                  <a:lnTo>
                    <a:pt x="30754" y="21793"/>
                  </a:lnTo>
                  <a:lnTo>
                    <a:pt x="31132" y="21793"/>
                  </a:lnTo>
                  <a:lnTo>
                    <a:pt x="31226" y="21981"/>
                  </a:lnTo>
                  <a:lnTo>
                    <a:pt x="31415" y="21604"/>
                  </a:lnTo>
                  <a:lnTo>
                    <a:pt x="31509" y="21510"/>
                  </a:lnTo>
                  <a:lnTo>
                    <a:pt x="31603" y="21510"/>
                  </a:lnTo>
                  <a:lnTo>
                    <a:pt x="31698" y="21227"/>
                  </a:lnTo>
                  <a:lnTo>
                    <a:pt x="31886" y="21038"/>
                  </a:lnTo>
                  <a:lnTo>
                    <a:pt x="32264" y="20566"/>
                  </a:lnTo>
                  <a:lnTo>
                    <a:pt x="33207" y="20000"/>
                  </a:lnTo>
                  <a:lnTo>
                    <a:pt x="33018" y="20000"/>
                  </a:lnTo>
                  <a:lnTo>
                    <a:pt x="33396" y="19434"/>
                  </a:lnTo>
                  <a:lnTo>
                    <a:pt x="33584" y="18963"/>
                  </a:lnTo>
                  <a:lnTo>
                    <a:pt x="33679" y="18679"/>
                  </a:lnTo>
                  <a:lnTo>
                    <a:pt x="33962" y="18491"/>
                  </a:lnTo>
                  <a:lnTo>
                    <a:pt x="34150" y="18679"/>
                  </a:lnTo>
                  <a:lnTo>
                    <a:pt x="34339" y="18019"/>
                  </a:lnTo>
                  <a:lnTo>
                    <a:pt x="34433" y="18113"/>
                  </a:lnTo>
                  <a:lnTo>
                    <a:pt x="34528" y="18019"/>
                  </a:lnTo>
                  <a:lnTo>
                    <a:pt x="34622" y="17736"/>
                  </a:lnTo>
                  <a:lnTo>
                    <a:pt x="34716" y="17642"/>
                  </a:lnTo>
                  <a:lnTo>
                    <a:pt x="34905" y="17359"/>
                  </a:lnTo>
                  <a:lnTo>
                    <a:pt x="35282" y="16887"/>
                  </a:lnTo>
                  <a:lnTo>
                    <a:pt x="35282" y="16981"/>
                  </a:lnTo>
                  <a:lnTo>
                    <a:pt x="35282" y="17076"/>
                  </a:lnTo>
                  <a:lnTo>
                    <a:pt x="35282" y="17170"/>
                  </a:lnTo>
                  <a:lnTo>
                    <a:pt x="35377" y="17170"/>
                  </a:lnTo>
                  <a:lnTo>
                    <a:pt x="35565" y="16510"/>
                  </a:lnTo>
                  <a:lnTo>
                    <a:pt x="35754" y="16132"/>
                  </a:lnTo>
                  <a:lnTo>
                    <a:pt x="35943" y="15755"/>
                  </a:lnTo>
                  <a:lnTo>
                    <a:pt x="36226" y="15189"/>
                  </a:lnTo>
                  <a:lnTo>
                    <a:pt x="36698" y="14340"/>
                  </a:lnTo>
                  <a:lnTo>
                    <a:pt x="37075" y="13114"/>
                  </a:lnTo>
                  <a:lnTo>
                    <a:pt x="37358" y="12359"/>
                  </a:lnTo>
                  <a:lnTo>
                    <a:pt x="37452" y="12170"/>
                  </a:lnTo>
                  <a:lnTo>
                    <a:pt x="37641" y="11887"/>
                  </a:lnTo>
                  <a:lnTo>
                    <a:pt x="37641" y="11982"/>
                  </a:lnTo>
                  <a:lnTo>
                    <a:pt x="37641" y="12076"/>
                  </a:lnTo>
                  <a:lnTo>
                    <a:pt x="37735" y="11604"/>
                  </a:lnTo>
                  <a:lnTo>
                    <a:pt x="37547" y="11699"/>
                  </a:lnTo>
                  <a:lnTo>
                    <a:pt x="37452" y="11416"/>
                  </a:lnTo>
                  <a:lnTo>
                    <a:pt x="37547" y="11416"/>
                  </a:lnTo>
                  <a:lnTo>
                    <a:pt x="37641" y="11321"/>
                  </a:lnTo>
                  <a:lnTo>
                    <a:pt x="37735" y="11321"/>
                  </a:lnTo>
                  <a:lnTo>
                    <a:pt x="37735" y="11227"/>
                  </a:lnTo>
                  <a:lnTo>
                    <a:pt x="37641" y="10944"/>
                  </a:lnTo>
                  <a:lnTo>
                    <a:pt x="37735" y="10472"/>
                  </a:lnTo>
                  <a:lnTo>
                    <a:pt x="37924" y="10661"/>
                  </a:lnTo>
                  <a:lnTo>
                    <a:pt x="37830" y="10378"/>
                  </a:lnTo>
                  <a:lnTo>
                    <a:pt x="37924" y="10095"/>
                  </a:lnTo>
                  <a:lnTo>
                    <a:pt x="37924" y="10283"/>
                  </a:lnTo>
                  <a:lnTo>
                    <a:pt x="38018" y="10283"/>
                  </a:lnTo>
                  <a:lnTo>
                    <a:pt x="38207" y="9906"/>
                  </a:lnTo>
                  <a:lnTo>
                    <a:pt x="38301" y="9812"/>
                  </a:lnTo>
                  <a:lnTo>
                    <a:pt x="38113" y="9623"/>
                  </a:lnTo>
                  <a:lnTo>
                    <a:pt x="38113" y="9434"/>
                  </a:lnTo>
                  <a:lnTo>
                    <a:pt x="38113" y="9246"/>
                  </a:lnTo>
                  <a:lnTo>
                    <a:pt x="38018" y="8963"/>
                  </a:lnTo>
                  <a:lnTo>
                    <a:pt x="38207" y="9151"/>
                  </a:lnTo>
                  <a:lnTo>
                    <a:pt x="38301" y="9057"/>
                  </a:lnTo>
                  <a:lnTo>
                    <a:pt x="38490" y="8680"/>
                  </a:lnTo>
                  <a:lnTo>
                    <a:pt x="38679" y="8302"/>
                  </a:lnTo>
                  <a:lnTo>
                    <a:pt x="38490" y="8302"/>
                  </a:lnTo>
                  <a:lnTo>
                    <a:pt x="38490" y="8114"/>
                  </a:lnTo>
                  <a:lnTo>
                    <a:pt x="38490" y="7831"/>
                  </a:lnTo>
                  <a:lnTo>
                    <a:pt x="38584" y="7642"/>
                  </a:lnTo>
                  <a:lnTo>
                    <a:pt x="38584" y="7359"/>
                  </a:lnTo>
                  <a:lnTo>
                    <a:pt x="38396" y="6793"/>
                  </a:lnTo>
                  <a:lnTo>
                    <a:pt x="38207" y="6321"/>
                  </a:lnTo>
                  <a:lnTo>
                    <a:pt x="38301" y="6321"/>
                  </a:lnTo>
                  <a:lnTo>
                    <a:pt x="38396" y="6416"/>
                  </a:lnTo>
                  <a:lnTo>
                    <a:pt x="38396" y="6133"/>
                  </a:lnTo>
                  <a:lnTo>
                    <a:pt x="38490" y="5850"/>
                  </a:lnTo>
                  <a:lnTo>
                    <a:pt x="38490" y="5567"/>
                  </a:lnTo>
                  <a:lnTo>
                    <a:pt x="38584" y="5567"/>
                  </a:lnTo>
                  <a:lnTo>
                    <a:pt x="38679" y="5661"/>
                  </a:lnTo>
                  <a:lnTo>
                    <a:pt x="38490" y="5189"/>
                  </a:lnTo>
                  <a:lnTo>
                    <a:pt x="38679" y="5284"/>
                  </a:lnTo>
                  <a:lnTo>
                    <a:pt x="38584" y="5001"/>
                  </a:lnTo>
                  <a:lnTo>
                    <a:pt x="38490" y="5095"/>
                  </a:lnTo>
                  <a:lnTo>
                    <a:pt x="38396" y="5095"/>
                  </a:lnTo>
                  <a:lnTo>
                    <a:pt x="38396" y="5001"/>
                  </a:lnTo>
                  <a:lnTo>
                    <a:pt x="38301" y="5095"/>
                  </a:lnTo>
                  <a:lnTo>
                    <a:pt x="38207" y="5189"/>
                  </a:lnTo>
                  <a:lnTo>
                    <a:pt x="38301" y="5378"/>
                  </a:lnTo>
                  <a:lnTo>
                    <a:pt x="38396" y="5755"/>
                  </a:lnTo>
                  <a:lnTo>
                    <a:pt x="38396" y="5755"/>
                  </a:lnTo>
                  <a:lnTo>
                    <a:pt x="38207" y="5661"/>
                  </a:lnTo>
                  <a:lnTo>
                    <a:pt x="38396" y="5944"/>
                  </a:lnTo>
                  <a:lnTo>
                    <a:pt x="38207" y="6038"/>
                  </a:lnTo>
                  <a:lnTo>
                    <a:pt x="38113" y="5944"/>
                  </a:lnTo>
                  <a:lnTo>
                    <a:pt x="38113" y="6038"/>
                  </a:lnTo>
                  <a:lnTo>
                    <a:pt x="38113" y="6133"/>
                  </a:lnTo>
                  <a:lnTo>
                    <a:pt x="38113" y="6416"/>
                  </a:lnTo>
                  <a:lnTo>
                    <a:pt x="38018" y="6416"/>
                  </a:lnTo>
                  <a:lnTo>
                    <a:pt x="38018" y="6887"/>
                  </a:lnTo>
                  <a:lnTo>
                    <a:pt x="38018" y="7076"/>
                  </a:lnTo>
                  <a:lnTo>
                    <a:pt x="38113" y="7170"/>
                  </a:lnTo>
                  <a:lnTo>
                    <a:pt x="38207" y="7170"/>
                  </a:lnTo>
                  <a:lnTo>
                    <a:pt x="38301" y="7359"/>
                  </a:lnTo>
                  <a:lnTo>
                    <a:pt x="37830" y="7548"/>
                  </a:lnTo>
                  <a:lnTo>
                    <a:pt x="38018" y="7642"/>
                  </a:lnTo>
                  <a:lnTo>
                    <a:pt x="38113" y="8019"/>
                  </a:lnTo>
                  <a:lnTo>
                    <a:pt x="38113" y="8302"/>
                  </a:lnTo>
                  <a:lnTo>
                    <a:pt x="38018" y="8397"/>
                  </a:lnTo>
                  <a:lnTo>
                    <a:pt x="37830" y="8397"/>
                  </a:lnTo>
                  <a:lnTo>
                    <a:pt x="37924" y="8585"/>
                  </a:lnTo>
                  <a:lnTo>
                    <a:pt x="38018" y="8774"/>
                  </a:lnTo>
                  <a:lnTo>
                    <a:pt x="37924" y="8963"/>
                  </a:lnTo>
                  <a:lnTo>
                    <a:pt x="37830" y="8774"/>
                  </a:lnTo>
                  <a:lnTo>
                    <a:pt x="37641" y="8868"/>
                  </a:lnTo>
                  <a:lnTo>
                    <a:pt x="37735" y="8963"/>
                  </a:lnTo>
                  <a:lnTo>
                    <a:pt x="37735" y="9246"/>
                  </a:lnTo>
                  <a:lnTo>
                    <a:pt x="37641" y="9812"/>
                  </a:lnTo>
                  <a:lnTo>
                    <a:pt x="37358" y="10378"/>
                  </a:lnTo>
                  <a:lnTo>
                    <a:pt x="37169" y="10755"/>
                  </a:lnTo>
                  <a:lnTo>
                    <a:pt x="37358" y="11038"/>
                  </a:lnTo>
                  <a:lnTo>
                    <a:pt x="37264" y="11321"/>
                  </a:lnTo>
                  <a:lnTo>
                    <a:pt x="37075" y="11227"/>
                  </a:lnTo>
                  <a:lnTo>
                    <a:pt x="37075" y="11321"/>
                  </a:lnTo>
                  <a:lnTo>
                    <a:pt x="37075" y="11604"/>
                  </a:lnTo>
                  <a:lnTo>
                    <a:pt x="36981" y="11510"/>
                  </a:lnTo>
                  <a:lnTo>
                    <a:pt x="36886" y="11887"/>
                  </a:lnTo>
                  <a:lnTo>
                    <a:pt x="36792" y="12265"/>
                  </a:lnTo>
                  <a:lnTo>
                    <a:pt x="36886" y="12359"/>
                  </a:lnTo>
                  <a:lnTo>
                    <a:pt x="37169" y="12359"/>
                  </a:lnTo>
                  <a:lnTo>
                    <a:pt x="37264" y="12548"/>
                  </a:lnTo>
                  <a:lnTo>
                    <a:pt x="37075" y="12453"/>
                  </a:lnTo>
                  <a:lnTo>
                    <a:pt x="36981" y="12548"/>
                  </a:lnTo>
                  <a:lnTo>
                    <a:pt x="36886" y="12359"/>
                  </a:lnTo>
                  <a:lnTo>
                    <a:pt x="36981" y="12642"/>
                  </a:lnTo>
                  <a:lnTo>
                    <a:pt x="36981" y="12642"/>
                  </a:lnTo>
                  <a:lnTo>
                    <a:pt x="36886" y="12548"/>
                  </a:lnTo>
                  <a:lnTo>
                    <a:pt x="36792" y="12453"/>
                  </a:lnTo>
                  <a:lnTo>
                    <a:pt x="36414" y="13114"/>
                  </a:lnTo>
                  <a:lnTo>
                    <a:pt x="36320" y="13491"/>
                  </a:lnTo>
                  <a:lnTo>
                    <a:pt x="36320" y="13868"/>
                  </a:lnTo>
                  <a:lnTo>
                    <a:pt x="35754" y="15095"/>
                  </a:lnTo>
                  <a:lnTo>
                    <a:pt x="35377" y="15755"/>
                  </a:lnTo>
                  <a:lnTo>
                    <a:pt x="34999" y="16227"/>
                  </a:lnTo>
                  <a:lnTo>
                    <a:pt x="34999" y="16038"/>
                  </a:lnTo>
                  <a:lnTo>
                    <a:pt x="34716" y="16321"/>
                  </a:lnTo>
                  <a:lnTo>
                    <a:pt x="34528" y="16698"/>
                  </a:lnTo>
                  <a:lnTo>
                    <a:pt x="34528" y="16698"/>
                  </a:lnTo>
                  <a:lnTo>
                    <a:pt x="34716" y="16604"/>
                  </a:lnTo>
                  <a:lnTo>
                    <a:pt x="34150" y="17170"/>
                  </a:lnTo>
                  <a:lnTo>
                    <a:pt x="33584" y="17736"/>
                  </a:lnTo>
                  <a:lnTo>
                    <a:pt x="33679" y="17830"/>
                  </a:lnTo>
                  <a:lnTo>
                    <a:pt x="33773" y="17736"/>
                  </a:lnTo>
                  <a:lnTo>
                    <a:pt x="33867" y="17736"/>
                  </a:lnTo>
                  <a:lnTo>
                    <a:pt x="33867" y="17830"/>
                  </a:lnTo>
                  <a:lnTo>
                    <a:pt x="33679" y="17925"/>
                  </a:lnTo>
                  <a:lnTo>
                    <a:pt x="33490" y="18019"/>
                  </a:lnTo>
                  <a:lnTo>
                    <a:pt x="33396" y="18113"/>
                  </a:lnTo>
                  <a:lnTo>
                    <a:pt x="33207" y="18208"/>
                  </a:lnTo>
                  <a:lnTo>
                    <a:pt x="33113" y="18585"/>
                  </a:lnTo>
                  <a:lnTo>
                    <a:pt x="33207" y="18679"/>
                  </a:lnTo>
                  <a:lnTo>
                    <a:pt x="33207" y="18774"/>
                  </a:lnTo>
                  <a:lnTo>
                    <a:pt x="33018" y="18963"/>
                  </a:lnTo>
                  <a:lnTo>
                    <a:pt x="32924" y="18963"/>
                  </a:lnTo>
                  <a:lnTo>
                    <a:pt x="32924" y="18868"/>
                  </a:lnTo>
                  <a:lnTo>
                    <a:pt x="32924" y="18679"/>
                  </a:lnTo>
                  <a:lnTo>
                    <a:pt x="32735" y="18868"/>
                  </a:lnTo>
                  <a:lnTo>
                    <a:pt x="32641" y="18963"/>
                  </a:lnTo>
                  <a:lnTo>
                    <a:pt x="32547" y="18963"/>
                  </a:lnTo>
                  <a:lnTo>
                    <a:pt x="32547" y="19057"/>
                  </a:lnTo>
                  <a:lnTo>
                    <a:pt x="32735" y="18963"/>
                  </a:lnTo>
                  <a:lnTo>
                    <a:pt x="32735" y="18963"/>
                  </a:lnTo>
                  <a:lnTo>
                    <a:pt x="32075" y="19717"/>
                  </a:lnTo>
                  <a:lnTo>
                    <a:pt x="31698" y="20000"/>
                  </a:lnTo>
                  <a:lnTo>
                    <a:pt x="31603" y="20000"/>
                  </a:lnTo>
                  <a:lnTo>
                    <a:pt x="31603" y="19906"/>
                  </a:lnTo>
                  <a:lnTo>
                    <a:pt x="31320" y="20095"/>
                  </a:lnTo>
                  <a:lnTo>
                    <a:pt x="31037" y="20283"/>
                  </a:lnTo>
                  <a:lnTo>
                    <a:pt x="31132" y="20095"/>
                  </a:lnTo>
                  <a:lnTo>
                    <a:pt x="30943" y="20283"/>
                  </a:lnTo>
                  <a:lnTo>
                    <a:pt x="31132" y="20378"/>
                  </a:lnTo>
                  <a:lnTo>
                    <a:pt x="31037" y="20661"/>
                  </a:lnTo>
                  <a:lnTo>
                    <a:pt x="30849" y="20849"/>
                  </a:lnTo>
                  <a:lnTo>
                    <a:pt x="30754" y="20944"/>
                  </a:lnTo>
                  <a:lnTo>
                    <a:pt x="30660" y="20849"/>
                  </a:lnTo>
                  <a:lnTo>
                    <a:pt x="30849" y="20755"/>
                  </a:lnTo>
                  <a:lnTo>
                    <a:pt x="30754" y="20755"/>
                  </a:lnTo>
                  <a:lnTo>
                    <a:pt x="30754" y="20661"/>
                  </a:lnTo>
                  <a:lnTo>
                    <a:pt x="30754" y="20566"/>
                  </a:lnTo>
                  <a:lnTo>
                    <a:pt x="30660" y="20661"/>
                  </a:lnTo>
                  <a:lnTo>
                    <a:pt x="30471" y="20849"/>
                  </a:lnTo>
                  <a:lnTo>
                    <a:pt x="30094" y="21038"/>
                  </a:lnTo>
                  <a:lnTo>
                    <a:pt x="30188" y="21038"/>
                  </a:lnTo>
                  <a:lnTo>
                    <a:pt x="30188" y="21227"/>
                  </a:lnTo>
                  <a:lnTo>
                    <a:pt x="29905" y="21604"/>
                  </a:lnTo>
                  <a:lnTo>
                    <a:pt x="30188" y="21415"/>
                  </a:lnTo>
                  <a:lnTo>
                    <a:pt x="29905" y="21793"/>
                  </a:lnTo>
                  <a:lnTo>
                    <a:pt x="29905" y="21698"/>
                  </a:lnTo>
                  <a:lnTo>
                    <a:pt x="29811" y="21793"/>
                  </a:lnTo>
                  <a:lnTo>
                    <a:pt x="29716" y="21887"/>
                  </a:lnTo>
                  <a:lnTo>
                    <a:pt x="29339" y="21981"/>
                  </a:lnTo>
                  <a:lnTo>
                    <a:pt x="28867" y="21981"/>
                  </a:lnTo>
                  <a:lnTo>
                    <a:pt x="28773" y="22076"/>
                  </a:lnTo>
                  <a:lnTo>
                    <a:pt x="28584" y="22170"/>
                  </a:lnTo>
                  <a:lnTo>
                    <a:pt x="28679" y="22264"/>
                  </a:lnTo>
                  <a:lnTo>
                    <a:pt x="28679" y="22453"/>
                  </a:lnTo>
                  <a:lnTo>
                    <a:pt x="28962" y="22076"/>
                  </a:lnTo>
                  <a:lnTo>
                    <a:pt x="28867" y="22453"/>
                  </a:lnTo>
                  <a:lnTo>
                    <a:pt x="29150" y="22264"/>
                  </a:lnTo>
                  <a:lnTo>
                    <a:pt x="29150" y="22359"/>
                  </a:lnTo>
                  <a:lnTo>
                    <a:pt x="28679" y="22642"/>
                  </a:lnTo>
                  <a:lnTo>
                    <a:pt x="28490" y="22547"/>
                  </a:lnTo>
                  <a:lnTo>
                    <a:pt x="28396" y="22453"/>
                  </a:lnTo>
                  <a:lnTo>
                    <a:pt x="28301" y="22453"/>
                  </a:lnTo>
                  <a:lnTo>
                    <a:pt x="28207" y="22547"/>
                  </a:lnTo>
                  <a:lnTo>
                    <a:pt x="27924" y="22736"/>
                  </a:lnTo>
                  <a:lnTo>
                    <a:pt x="27641" y="22925"/>
                  </a:lnTo>
                  <a:lnTo>
                    <a:pt x="27735" y="22925"/>
                  </a:lnTo>
                  <a:lnTo>
                    <a:pt x="26886" y="23491"/>
                  </a:lnTo>
                  <a:lnTo>
                    <a:pt x="26132" y="23962"/>
                  </a:lnTo>
                  <a:lnTo>
                    <a:pt x="26132" y="23774"/>
                  </a:lnTo>
                  <a:lnTo>
                    <a:pt x="26226" y="23585"/>
                  </a:lnTo>
                  <a:lnTo>
                    <a:pt x="25754" y="23868"/>
                  </a:lnTo>
                  <a:lnTo>
                    <a:pt x="25471" y="24151"/>
                  </a:lnTo>
                  <a:lnTo>
                    <a:pt x="25377" y="24245"/>
                  </a:lnTo>
                  <a:lnTo>
                    <a:pt x="25471" y="24340"/>
                  </a:lnTo>
                  <a:lnTo>
                    <a:pt x="25188" y="24245"/>
                  </a:lnTo>
                  <a:lnTo>
                    <a:pt x="24905" y="24245"/>
                  </a:lnTo>
                  <a:lnTo>
                    <a:pt x="24434" y="24340"/>
                  </a:lnTo>
                  <a:lnTo>
                    <a:pt x="23585" y="24811"/>
                  </a:lnTo>
                  <a:lnTo>
                    <a:pt x="23207" y="24906"/>
                  </a:lnTo>
                  <a:lnTo>
                    <a:pt x="22924" y="25000"/>
                  </a:lnTo>
                  <a:lnTo>
                    <a:pt x="22830" y="24906"/>
                  </a:lnTo>
                  <a:lnTo>
                    <a:pt x="22924" y="24811"/>
                  </a:lnTo>
                  <a:lnTo>
                    <a:pt x="22830" y="24717"/>
                  </a:lnTo>
                  <a:lnTo>
                    <a:pt x="21886" y="24717"/>
                  </a:lnTo>
                  <a:lnTo>
                    <a:pt x="21509" y="24906"/>
                  </a:lnTo>
                  <a:lnTo>
                    <a:pt x="21037" y="25189"/>
                  </a:lnTo>
                  <a:lnTo>
                    <a:pt x="20660" y="25283"/>
                  </a:lnTo>
                  <a:lnTo>
                    <a:pt x="20754" y="25189"/>
                  </a:lnTo>
                  <a:lnTo>
                    <a:pt x="20754" y="25094"/>
                  </a:lnTo>
                  <a:lnTo>
                    <a:pt x="20471" y="25283"/>
                  </a:lnTo>
                  <a:lnTo>
                    <a:pt x="20377" y="25377"/>
                  </a:lnTo>
                  <a:lnTo>
                    <a:pt x="20188" y="25094"/>
                  </a:lnTo>
                  <a:lnTo>
                    <a:pt x="20471" y="25094"/>
                  </a:lnTo>
                  <a:lnTo>
                    <a:pt x="20094" y="25000"/>
                  </a:lnTo>
                  <a:lnTo>
                    <a:pt x="19339" y="25094"/>
                  </a:lnTo>
                  <a:lnTo>
                    <a:pt x="18019" y="25377"/>
                  </a:lnTo>
                  <a:lnTo>
                    <a:pt x="18019" y="25377"/>
                  </a:lnTo>
                  <a:lnTo>
                    <a:pt x="18679" y="25000"/>
                  </a:lnTo>
                  <a:lnTo>
                    <a:pt x="18396" y="25000"/>
                  </a:lnTo>
                  <a:lnTo>
                    <a:pt x="18113" y="25094"/>
                  </a:lnTo>
                  <a:lnTo>
                    <a:pt x="17830" y="25094"/>
                  </a:lnTo>
                  <a:lnTo>
                    <a:pt x="17075" y="25000"/>
                  </a:lnTo>
                  <a:lnTo>
                    <a:pt x="15943" y="24717"/>
                  </a:lnTo>
                  <a:lnTo>
                    <a:pt x="15094" y="24623"/>
                  </a:lnTo>
                  <a:lnTo>
                    <a:pt x="14811" y="24528"/>
                  </a:lnTo>
                  <a:lnTo>
                    <a:pt x="14764" y="24481"/>
                  </a:lnTo>
                  <a:lnTo>
                    <a:pt x="14764" y="24481"/>
                  </a:lnTo>
                  <a:lnTo>
                    <a:pt x="14717" y="24528"/>
                  </a:lnTo>
                  <a:lnTo>
                    <a:pt x="14339" y="24340"/>
                  </a:lnTo>
                  <a:lnTo>
                    <a:pt x="13868" y="24057"/>
                  </a:lnTo>
                  <a:lnTo>
                    <a:pt x="13868" y="24057"/>
                  </a:lnTo>
                  <a:lnTo>
                    <a:pt x="14056" y="24245"/>
                  </a:lnTo>
                  <a:lnTo>
                    <a:pt x="13868" y="24245"/>
                  </a:lnTo>
                  <a:lnTo>
                    <a:pt x="13679" y="24151"/>
                  </a:lnTo>
                  <a:lnTo>
                    <a:pt x="13585" y="23962"/>
                  </a:lnTo>
                  <a:lnTo>
                    <a:pt x="13396" y="23962"/>
                  </a:lnTo>
                  <a:lnTo>
                    <a:pt x="13490" y="23868"/>
                  </a:lnTo>
                  <a:lnTo>
                    <a:pt x="12924" y="23868"/>
                  </a:lnTo>
                  <a:lnTo>
                    <a:pt x="12170" y="23679"/>
                  </a:lnTo>
                  <a:lnTo>
                    <a:pt x="11509" y="23491"/>
                  </a:lnTo>
                  <a:lnTo>
                    <a:pt x="11226" y="23302"/>
                  </a:lnTo>
                  <a:lnTo>
                    <a:pt x="11132" y="23113"/>
                  </a:lnTo>
                  <a:lnTo>
                    <a:pt x="10755" y="23113"/>
                  </a:lnTo>
                  <a:lnTo>
                    <a:pt x="10472" y="22925"/>
                  </a:lnTo>
                  <a:lnTo>
                    <a:pt x="10566" y="22925"/>
                  </a:lnTo>
                  <a:lnTo>
                    <a:pt x="10094" y="22736"/>
                  </a:lnTo>
                  <a:lnTo>
                    <a:pt x="9717" y="22642"/>
                  </a:lnTo>
                  <a:lnTo>
                    <a:pt x="9339" y="22642"/>
                  </a:lnTo>
                  <a:lnTo>
                    <a:pt x="9339" y="22453"/>
                  </a:lnTo>
                  <a:lnTo>
                    <a:pt x="9339" y="22264"/>
                  </a:lnTo>
                  <a:lnTo>
                    <a:pt x="9056" y="21981"/>
                  </a:lnTo>
                  <a:lnTo>
                    <a:pt x="7924" y="21321"/>
                  </a:lnTo>
                  <a:lnTo>
                    <a:pt x="7453" y="21038"/>
                  </a:lnTo>
                  <a:lnTo>
                    <a:pt x="6887" y="20566"/>
                  </a:lnTo>
                  <a:lnTo>
                    <a:pt x="6132" y="19906"/>
                  </a:lnTo>
                  <a:lnTo>
                    <a:pt x="5755" y="19717"/>
                  </a:lnTo>
                  <a:lnTo>
                    <a:pt x="5660" y="19623"/>
                  </a:lnTo>
                  <a:lnTo>
                    <a:pt x="5472" y="19623"/>
                  </a:lnTo>
                  <a:lnTo>
                    <a:pt x="5283" y="19246"/>
                  </a:lnTo>
                  <a:lnTo>
                    <a:pt x="4906" y="18774"/>
                  </a:lnTo>
                  <a:lnTo>
                    <a:pt x="4528" y="18302"/>
                  </a:lnTo>
                  <a:lnTo>
                    <a:pt x="4151" y="18019"/>
                  </a:lnTo>
                  <a:lnTo>
                    <a:pt x="4151" y="17736"/>
                  </a:lnTo>
                  <a:lnTo>
                    <a:pt x="4057" y="17547"/>
                  </a:lnTo>
                  <a:lnTo>
                    <a:pt x="3679" y="17076"/>
                  </a:lnTo>
                  <a:lnTo>
                    <a:pt x="3868" y="17076"/>
                  </a:lnTo>
                  <a:lnTo>
                    <a:pt x="3113" y="16887"/>
                  </a:lnTo>
                  <a:lnTo>
                    <a:pt x="3207" y="16604"/>
                  </a:lnTo>
                  <a:lnTo>
                    <a:pt x="3113" y="16227"/>
                  </a:lnTo>
                  <a:lnTo>
                    <a:pt x="2924" y="15849"/>
                  </a:lnTo>
                  <a:lnTo>
                    <a:pt x="2641" y="15661"/>
                  </a:lnTo>
                  <a:lnTo>
                    <a:pt x="2736" y="15566"/>
                  </a:lnTo>
                  <a:lnTo>
                    <a:pt x="2641" y="15472"/>
                  </a:lnTo>
                  <a:lnTo>
                    <a:pt x="2453" y="15095"/>
                  </a:lnTo>
                  <a:lnTo>
                    <a:pt x="1981" y="14529"/>
                  </a:lnTo>
                  <a:lnTo>
                    <a:pt x="2170" y="14434"/>
                  </a:lnTo>
                  <a:lnTo>
                    <a:pt x="1981" y="14340"/>
                  </a:lnTo>
                  <a:lnTo>
                    <a:pt x="1887" y="14246"/>
                  </a:lnTo>
                  <a:lnTo>
                    <a:pt x="1792" y="14151"/>
                  </a:lnTo>
                  <a:lnTo>
                    <a:pt x="1604" y="13680"/>
                  </a:lnTo>
                  <a:lnTo>
                    <a:pt x="1698" y="13774"/>
                  </a:lnTo>
                  <a:lnTo>
                    <a:pt x="1698" y="13774"/>
                  </a:lnTo>
                  <a:lnTo>
                    <a:pt x="1509" y="13302"/>
                  </a:lnTo>
                  <a:lnTo>
                    <a:pt x="1321" y="12831"/>
                  </a:lnTo>
                  <a:lnTo>
                    <a:pt x="1226" y="12453"/>
                  </a:lnTo>
                  <a:lnTo>
                    <a:pt x="1226" y="12170"/>
                  </a:lnTo>
                  <a:lnTo>
                    <a:pt x="1321" y="11982"/>
                  </a:lnTo>
                  <a:lnTo>
                    <a:pt x="1415" y="12453"/>
                  </a:lnTo>
                  <a:lnTo>
                    <a:pt x="1509" y="12359"/>
                  </a:lnTo>
                  <a:lnTo>
                    <a:pt x="1792" y="12359"/>
                  </a:lnTo>
                  <a:lnTo>
                    <a:pt x="1604" y="12170"/>
                  </a:lnTo>
                  <a:lnTo>
                    <a:pt x="1604" y="11887"/>
                  </a:lnTo>
                  <a:lnTo>
                    <a:pt x="1509" y="11227"/>
                  </a:lnTo>
                  <a:lnTo>
                    <a:pt x="1415" y="11132"/>
                  </a:lnTo>
                  <a:lnTo>
                    <a:pt x="1415" y="10944"/>
                  </a:lnTo>
                  <a:lnTo>
                    <a:pt x="1321" y="10849"/>
                  </a:lnTo>
                  <a:lnTo>
                    <a:pt x="1226" y="10849"/>
                  </a:lnTo>
                  <a:lnTo>
                    <a:pt x="1226" y="11038"/>
                  </a:lnTo>
                  <a:lnTo>
                    <a:pt x="1321" y="11321"/>
                  </a:lnTo>
                  <a:lnTo>
                    <a:pt x="1132" y="11227"/>
                  </a:lnTo>
                  <a:lnTo>
                    <a:pt x="1132" y="11132"/>
                  </a:lnTo>
                  <a:lnTo>
                    <a:pt x="1132" y="11038"/>
                  </a:lnTo>
                  <a:lnTo>
                    <a:pt x="943" y="10849"/>
                  </a:lnTo>
                  <a:lnTo>
                    <a:pt x="1038" y="10661"/>
                  </a:lnTo>
                  <a:lnTo>
                    <a:pt x="1132" y="10378"/>
                  </a:lnTo>
                  <a:lnTo>
                    <a:pt x="1226" y="9812"/>
                  </a:lnTo>
                  <a:lnTo>
                    <a:pt x="1132" y="9340"/>
                  </a:lnTo>
                  <a:lnTo>
                    <a:pt x="1132" y="9151"/>
                  </a:lnTo>
                  <a:lnTo>
                    <a:pt x="1226" y="9057"/>
                  </a:lnTo>
                  <a:lnTo>
                    <a:pt x="1226" y="8491"/>
                  </a:lnTo>
                  <a:lnTo>
                    <a:pt x="1321" y="7831"/>
                  </a:lnTo>
                  <a:lnTo>
                    <a:pt x="1604" y="6416"/>
                  </a:lnTo>
                  <a:lnTo>
                    <a:pt x="1981" y="4906"/>
                  </a:lnTo>
                  <a:lnTo>
                    <a:pt x="2453" y="3302"/>
                  </a:lnTo>
                  <a:lnTo>
                    <a:pt x="2736" y="2359"/>
                  </a:lnTo>
                  <a:lnTo>
                    <a:pt x="2924" y="1887"/>
                  </a:lnTo>
                  <a:lnTo>
                    <a:pt x="3019" y="1416"/>
                  </a:lnTo>
                  <a:lnTo>
                    <a:pt x="3302" y="1133"/>
                  </a:lnTo>
                  <a:lnTo>
                    <a:pt x="3491" y="755"/>
                  </a:lnTo>
                  <a:lnTo>
                    <a:pt x="3585" y="567"/>
                  </a:lnTo>
                  <a:lnTo>
                    <a:pt x="3585" y="472"/>
                  </a:lnTo>
                  <a:lnTo>
                    <a:pt x="3491" y="378"/>
                  </a:lnTo>
                  <a:lnTo>
                    <a:pt x="3302" y="284"/>
                  </a:lnTo>
                  <a:lnTo>
                    <a:pt x="3207" y="95"/>
                  </a:lnTo>
                  <a:lnTo>
                    <a:pt x="31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p:nvPr/>
          </p:nvSpPr>
          <p:spPr>
            <a:xfrm>
              <a:off x="1091875" y="1951850"/>
              <a:ext cx="188700" cy="136800"/>
            </a:xfrm>
            <a:custGeom>
              <a:avLst/>
              <a:gdLst/>
              <a:ahLst/>
              <a:cxnLst/>
              <a:rect l="l" t="t" r="r" b="b"/>
              <a:pathLst>
                <a:path w="7548" h="5472" extrusionOk="0">
                  <a:moveTo>
                    <a:pt x="5000" y="0"/>
                  </a:moveTo>
                  <a:lnTo>
                    <a:pt x="4812" y="95"/>
                  </a:lnTo>
                  <a:lnTo>
                    <a:pt x="4717" y="95"/>
                  </a:lnTo>
                  <a:lnTo>
                    <a:pt x="4340" y="472"/>
                  </a:lnTo>
                  <a:lnTo>
                    <a:pt x="4057" y="566"/>
                  </a:lnTo>
                  <a:lnTo>
                    <a:pt x="3774" y="566"/>
                  </a:lnTo>
                  <a:lnTo>
                    <a:pt x="3397" y="378"/>
                  </a:lnTo>
                  <a:lnTo>
                    <a:pt x="3208" y="944"/>
                  </a:lnTo>
                  <a:lnTo>
                    <a:pt x="2548" y="1887"/>
                  </a:lnTo>
                  <a:lnTo>
                    <a:pt x="2170" y="2359"/>
                  </a:lnTo>
                  <a:lnTo>
                    <a:pt x="1793" y="2736"/>
                  </a:lnTo>
                  <a:lnTo>
                    <a:pt x="1415" y="2925"/>
                  </a:lnTo>
                  <a:lnTo>
                    <a:pt x="1321" y="2925"/>
                  </a:lnTo>
                  <a:lnTo>
                    <a:pt x="1227" y="2831"/>
                  </a:lnTo>
                  <a:lnTo>
                    <a:pt x="1321" y="3114"/>
                  </a:lnTo>
                  <a:lnTo>
                    <a:pt x="1132" y="3114"/>
                  </a:lnTo>
                  <a:lnTo>
                    <a:pt x="1227" y="3302"/>
                  </a:lnTo>
                  <a:lnTo>
                    <a:pt x="1227" y="3208"/>
                  </a:lnTo>
                  <a:lnTo>
                    <a:pt x="1321" y="3302"/>
                  </a:lnTo>
                  <a:lnTo>
                    <a:pt x="1510" y="3491"/>
                  </a:lnTo>
                  <a:lnTo>
                    <a:pt x="1321" y="3397"/>
                  </a:lnTo>
                  <a:lnTo>
                    <a:pt x="1132" y="3491"/>
                  </a:lnTo>
                  <a:lnTo>
                    <a:pt x="755" y="3963"/>
                  </a:lnTo>
                  <a:lnTo>
                    <a:pt x="472" y="4529"/>
                  </a:lnTo>
                  <a:lnTo>
                    <a:pt x="283" y="4623"/>
                  </a:lnTo>
                  <a:lnTo>
                    <a:pt x="0" y="4623"/>
                  </a:lnTo>
                  <a:lnTo>
                    <a:pt x="378" y="5095"/>
                  </a:lnTo>
                  <a:lnTo>
                    <a:pt x="944" y="5472"/>
                  </a:lnTo>
                  <a:lnTo>
                    <a:pt x="849" y="5378"/>
                  </a:lnTo>
                  <a:lnTo>
                    <a:pt x="944" y="5283"/>
                  </a:lnTo>
                  <a:lnTo>
                    <a:pt x="1132" y="5189"/>
                  </a:lnTo>
                  <a:lnTo>
                    <a:pt x="1321" y="5000"/>
                  </a:lnTo>
                  <a:lnTo>
                    <a:pt x="1321" y="4812"/>
                  </a:lnTo>
                  <a:lnTo>
                    <a:pt x="1227" y="4623"/>
                  </a:lnTo>
                  <a:lnTo>
                    <a:pt x="1227" y="4623"/>
                  </a:lnTo>
                  <a:lnTo>
                    <a:pt x="1510" y="4812"/>
                  </a:lnTo>
                  <a:lnTo>
                    <a:pt x="1415" y="4717"/>
                  </a:lnTo>
                  <a:lnTo>
                    <a:pt x="1415" y="4717"/>
                  </a:lnTo>
                  <a:lnTo>
                    <a:pt x="1604" y="4812"/>
                  </a:lnTo>
                  <a:lnTo>
                    <a:pt x="1698" y="4906"/>
                  </a:lnTo>
                  <a:lnTo>
                    <a:pt x="1604" y="4717"/>
                  </a:lnTo>
                  <a:lnTo>
                    <a:pt x="1415" y="4151"/>
                  </a:lnTo>
                  <a:lnTo>
                    <a:pt x="1510" y="4340"/>
                  </a:lnTo>
                  <a:lnTo>
                    <a:pt x="1887" y="4529"/>
                  </a:lnTo>
                  <a:lnTo>
                    <a:pt x="4812" y="1321"/>
                  </a:lnTo>
                  <a:lnTo>
                    <a:pt x="4812" y="1415"/>
                  </a:lnTo>
                  <a:lnTo>
                    <a:pt x="4812" y="1510"/>
                  </a:lnTo>
                  <a:lnTo>
                    <a:pt x="5095" y="1510"/>
                  </a:lnTo>
                  <a:lnTo>
                    <a:pt x="5000" y="1604"/>
                  </a:lnTo>
                  <a:lnTo>
                    <a:pt x="5000" y="1698"/>
                  </a:lnTo>
                  <a:lnTo>
                    <a:pt x="5189" y="1981"/>
                  </a:lnTo>
                  <a:lnTo>
                    <a:pt x="5472" y="2264"/>
                  </a:lnTo>
                  <a:lnTo>
                    <a:pt x="5661" y="2264"/>
                  </a:lnTo>
                  <a:lnTo>
                    <a:pt x="5944" y="2170"/>
                  </a:lnTo>
                  <a:lnTo>
                    <a:pt x="5661" y="2359"/>
                  </a:lnTo>
                  <a:lnTo>
                    <a:pt x="5566" y="2453"/>
                  </a:lnTo>
                  <a:lnTo>
                    <a:pt x="5566" y="2642"/>
                  </a:lnTo>
                  <a:lnTo>
                    <a:pt x="5661" y="2736"/>
                  </a:lnTo>
                  <a:lnTo>
                    <a:pt x="5944" y="2831"/>
                  </a:lnTo>
                  <a:lnTo>
                    <a:pt x="6132" y="2831"/>
                  </a:lnTo>
                  <a:lnTo>
                    <a:pt x="6227" y="3114"/>
                  </a:lnTo>
                  <a:lnTo>
                    <a:pt x="6415" y="3585"/>
                  </a:lnTo>
                  <a:lnTo>
                    <a:pt x="6698" y="4057"/>
                  </a:lnTo>
                  <a:lnTo>
                    <a:pt x="6887" y="4151"/>
                  </a:lnTo>
                  <a:lnTo>
                    <a:pt x="7076" y="4151"/>
                  </a:lnTo>
                  <a:lnTo>
                    <a:pt x="6887" y="4340"/>
                  </a:lnTo>
                  <a:lnTo>
                    <a:pt x="6793" y="4434"/>
                  </a:lnTo>
                  <a:lnTo>
                    <a:pt x="6887" y="4529"/>
                  </a:lnTo>
                  <a:lnTo>
                    <a:pt x="7076" y="4717"/>
                  </a:lnTo>
                  <a:lnTo>
                    <a:pt x="7453" y="4812"/>
                  </a:lnTo>
                  <a:lnTo>
                    <a:pt x="7264" y="5000"/>
                  </a:lnTo>
                  <a:lnTo>
                    <a:pt x="7076" y="5095"/>
                  </a:lnTo>
                  <a:lnTo>
                    <a:pt x="7359" y="5095"/>
                  </a:lnTo>
                  <a:lnTo>
                    <a:pt x="7547" y="4717"/>
                  </a:lnTo>
                  <a:lnTo>
                    <a:pt x="7453" y="4623"/>
                  </a:lnTo>
                  <a:lnTo>
                    <a:pt x="7264" y="4717"/>
                  </a:lnTo>
                  <a:lnTo>
                    <a:pt x="7453" y="4434"/>
                  </a:lnTo>
                  <a:lnTo>
                    <a:pt x="7453" y="4340"/>
                  </a:lnTo>
                  <a:lnTo>
                    <a:pt x="7453" y="4151"/>
                  </a:lnTo>
                  <a:lnTo>
                    <a:pt x="7170" y="3963"/>
                  </a:lnTo>
                  <a:lnTo>
                    <a:pt x="6793" y="3868"/>
                  </a:lnTo>
                  <a:lnTo>
                    <a:pt x="6981" y="3774"/>
                  </a:lnTo>
                  <a:lnTo>
                    <a:pt x="7264" y="3585"/>
                  </a:lnTo>
                  <a:lnTo>
                    <a:pt x="6981" y="3114"/>
                  </a:lnTo>
                  <a:lnTo>
                    <a:pt x="6698" y="2831"/>
                  </a:lnTo>
                  <a:lnTo>
                    <a:pt x="6415" y="2642"/>
                  </a:lnTo>
                  <a:lnTo>
                    <a:pt x="6604" y="2264"/>
                  </a:lnTo>
                  <a:lnTo>
                    <a:pt x="6887" y="1981"/>
                  </a:lnTo>
                  <a:lnTo>
                    <a:pt x="6415" y="2076"/>
                  </a:lnTo>
                  <a:lnTo>
                    <a:pt x="6604" y="1887"/>
                  </a:lnTo>
                  <a:lnTo>
                    <a:pt x="6227" y="1887"/>
                  </a:lnTo>
                  <a:lnTo>
                    <a:pt x="6415" y="1698"/>
                  </a:lnTo>
                  <a:lnTo>
                    <a:pt x="6510" y="1604"/>
                  </a:lnTo>
                  <a:lnTo>
                    <a:pt x="6510" y="1510"/>
                  </a:lnTo>
                  <a:lnTo>
                    <a:pt x="6227" y="1604"/>
                  </a:lnTo>
                  <a:lnTo>
                    <a:pt x="6132" y="1793"/>
                  </a:lnTo>
                  <a:lnTo>
                    <a:pt x="6132" y="1510"/>
                  </a:lnTo>
                  <a:lnTo>
                    <a:pt x="6038" y="1321"/>
                  </a:lnTo>
                  <a:lnTo>
                    <a:pt x="5755" y="944"/>
                  </a:lnTo>
                  <a:lnTo>
                    <a:pt x="5283" y="566"/>
                  </a:lnTo>
                  <a:lnTo>
                    <a:pt x="5095" y="283"/>
                  </a:lnTo>
                  <a:lnTo>
                    <a:pt x="50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51;p11"/>
          <p:cNvGrpSpPr/>
          <p:nvPr/>
        </p:nvGrpSpPr>
        <p:grpSpPr>
          <a:xfrm rot="-9269861">
            <a:off x="6235961" y="1268849"/>
            <a:ext cx="750220" cy="664172"/>
            <a:chOff x="1113100" y="2199475"/>
            <a:chExt cx="801900" cy="709925"/>
          </a:xfrm>
        </p:grpSpPr>
        <p:sp>
          <p:nvSpPr>
            <p:cNvPr id="52" name="Google Shape;52;p11"/>
            <p:cNvSpPr/>
            <p:nvPr/>
          </p:nvSpPr>
          <p:spPr>
            <a:xfrm>
              <a:off x="1113100" y="2291450"/>
              <a:ext cx="735850" cy="617950"/>
            </a:xfrm>
            <a:custGeom>
              <a:avLst/>
              <a:gdLst/>
              <a:ahLst/>
              <a:cxnLst/>
              <a:rect l="l" t="t" r="r" b="b"/>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p:nvPr/>
          </p:nvSpPr>
          <p:spPr>
            <a:xfrm>
              <a:off x="1745175" y="2199475"/>
              <a:ext cx="169825" cy="162775"/>
            </a:xfrm>
            <a:custGeom>
              <a:avLst/>
              <a:gdLst/>
              <a:ahLst/>
              <a:cxnLst/>
              <a:rect l="l" t="t" r="r" b="b"/>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54;p11"/>
          <p:cNvSpPr/>
          <p:nvPr/>
        </p:nvSpPr>
        <p:spPr>
          <a:xfrm>
            <a:off x="2497627" y="2497075"/>
            <a:ext cx="1442481" cy="102978"/>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1"/>
          <p:cNvSpPr/>
          <p:nvPr/>
        </p:nvSpPr>
        <p:spPr>
          <a:xfrm>
            <a:off x="7092613" y="2600053"/>
            <a:ext cx="1586594" cy="912990"/>
          </a:xfrm>
          <a:custGeom>
            <a:avLst/>
            <a:gdLst/>
            <a:ahLst/>
            <a:cxnLst/>
            <a:rect l="l" t="t" r="r" b="b"/>
            <a:pathLst>
              <a:path w="65189" h="62358" extrusionOk="0">
                <a:moveTo>
                  <a:pt x="40283" y="1525"/>
                </a:moveTo>
                <a:lnTo>
                  <a:pt x="40000" y="1541"/>
                </a:lnTo>
                <a:lnTo>
                  <a:pt x="40000" y="1541"/>
                </a:lnTo>
                <a:lnTo>
                  <a:pt x="39811" y="1604"/>
                </a:lnTo>
                <a:lnTo>
                  <a:pt x="40283" y="1525"/>
                </a:lnTo>
                <a:close/>
                <a:moveTo>
                  <a:pt x="22547" y="1793"/>
                </a:moveTo>
                <a:lnTo>
                  <a:pt x="22359" y="1887"/>
                </a:lnTo>
                <a:lnTo>
                  <a:pt x="21981" y="2359"/>
                </a:lnTo>
                <a:lnTo>
                  <a:pt x="24057" y="1981"/>
                </a:lnTo>
                <a:lnTo>
                  <a:pt x="23208" y="2076"/>
                </a:lnTo>
                <a:lnTo>
                  <a:pt x="22925" y="1981"/>
                </a:lnTo>
                <a:lnTo>
                  <a:pt x="22642" y="1887"/>
                </a:lnTo>
                <a:lnTo>
                  <a:pt x="22642" y="1793"/>
                </a:lnTo>
                <a:close/>
                <a:moveTo>
                  <a:pt x="64528" y="13585"/>
                </a:moveTo>
                <a:lnTo>
                  <a:pt x="64528" y="13679"/>
                </a:lnTo>
                <a:lnTo>
                  <a:pt x="64551" y="13679"/>
                </a:lnTo>
                <a:lnTo>
                  <a:pt x="64528" y="13585"/>
                </a:lnTo>
                <a:close/>
                <a:moveTo>
                  <a:pt x="33868" y="58678"/>
                </a:moveTo>
                <a:lnTo>
                  <a:pt x="34057" y="58772"/>
                </a:lnTo>
                <a:lnTo>
                  <a:pt x="34057" y="58772"/>
                </a:lnTo>
                <a:lnTo>
                  <a:pt x="33962" y="58678"/>
                </a:lnTo>
                <a:close/>
                <a:moveTo>
                  <a:pt x="30849" y="58678"/>
                </a:moveTo>
                <a:lnTo>
                  <a:pt x="30943" y="58772"/>
                </a:lnTo>
                <a:lnTo>
                  <a:pt x="30283" y="58867"/>
                </a:lnTo>
                <a:lnTo>
                  <a:pt x="30472" y="58772"/>
                </a:lnTo>
                <a:lnTo>
                  <a:pt x="30849" y="58678"/>
                </a:lnTo>
                <a:close/>
                <a:moveTo>
                  <a:pt x="32264" y="59056"/>
                </a:moveTo>
                <a:lnTo>
                  <a:pt x="33113" y="59244"/>
                </a:lnTo>
                <a:lnTo>
                  <a:pt x="31698" y="59339"/>
                </a:lnTo>
                <a:lnTo>
                  <a:pt x="31415" y="59339"/>
                </a:lnTo>
                <a:lnTo>
                  <a:pt x="32264" y="59056"/>
                </a:lnTo>
                <a:close/>
                <a:moveTo>
                  <a:pt x="60849" y="0"/>
                </a:moveTo>
                <a:lnTo>
                  <a:pt x="58679" y="95"/>
                </a:lnTo>
                <a:lnTo>
                  <a:pt x="56792" y="189"/>
                </a:lnTo>
                <a:lnTo>
                  <a:pt x="58584" y="378"/>
                </a:lnTo>
                <a:lnTo>
                  <a:pt x="58301" y="189"/>
                </a:lnTo>
                <a:lnTo>
                  <a:pt x="59151" y="378"/>
                </a:lnTo>
                <a:lnTo>
                  <a:pt x="58679" y="472"/>
                </a:lnTo>
                <a:lnTo>
                  <a:pt x="58018" y="472"/>
                </a:lnTo>
                <a:lnTo>
                  <a:pt x="56792" y="283"/>
                </a:lnTo>
                <a:lnTo>
                  <a:pt x="55943" y="283"/>
                </a:lnTo>
                <a:lnTo>
                  <a:pt x="54528" y="378"/>
                </a:lnTo>
                <a:lnTo>
                  <a:pt x="50660" y="378"/>
                </a:lnTo>
                <a:lnTo>
                  <a:pt x="48585" y="472"/>
                </a:lnTo>
                <a:lnTo>
                  <a:pt x="46226" y="472"/>
                </a:lnTo>
                <a:lnTo>
                  <a:pt x="43868" y="283"/>
                </a:lnTo>
                <a:lnTo>
                  <a:pt x="44056" y="472"/>
                </a:lnTo>
                <a:lnTo>
                  <a:pt x="44339" y="472"/>
                </a:lnTo>
                <a:lnTo>
                  <a:pt x="43396" y="661"/>
                </a:lnTo>
                <a:lnTo>
                  <a:pt x="42170" y="849"/>
                </a:lnTo>
                <a:lnTo>
                  <a:pt x="40849" y="755"/>
                </a:lnTo>
                <a:lnTo>
                  <a:pt x="40377" y="661"/>
                </a:lnTo>
                <a:lnTo>
                  <a:pt x="39906" y="566"/>
                </a:lnTo>
                <a:lnTo>
                  <a:pt x="39717" y="566"/>
                </a:lnTo>
                <a:lnTo>
                  <a:pt x="38207" y="661"/>
                </a:lnTo>
                <a:lnTo>
                  <a:pt x="36509" y="944"/>
                </a:lnTo>
                <a:lnTo>
                  <a:pt x="34906" y="1132"/>
                </a:lnTo>
                <a:lnTo>
                  <a:pt x="33585" y="1132"/>
                </a:lnTo>
                <a:lnTo>
                  <a:pt x="33962" y="1038"/>
                </a:lnTo>
                <a:lnTo>
                  <a:pt x="33774" y="944"/>
                </a:lnTo>
                <a:lnTo>
                  <a:pt x="33396" y="944"/>
                </a:lnTo>
                <a:lnTo>
                  <a:pt x="32453" y="1038"/>
                </a:lnTo>
                <a:lnTo>
                  <a:pt x="30283" y="1321"/>
                </a:lnTo>
                <a:lnTo>
                  <a:pt x="30472" y="1415"/>
                </a:lnTo>
                <a:lnTo>
                  <a:pt x="30566" y="1510"/>
                </a:lnTo>
                <a:lnTo>
                  <a:pt x="29151" y="1604"/>
                </a:lnTo>
                <a:lnTo>
                  <a:pt x="29057" y="1698"/>
                </a:lnTo>
                <a:lnTo>
                  <a:pt x="29717" y="1698"/>
                </a:lnTo>
                <a:lnTo>
                  <a:pt x="28208" y="1793"/>
                </a:lnTo>
                <a:lnTo>
                  <a:pt x="27547" y="1793"/>
                </a:lnTo>
                <a:lnTo>
                  <a:pt x="27642" y="1698"/>
                </a:lnTo>
                <a:lnTo>
                  <a:pt x="28585" y="1510"/>
                </a:lnTo>
                <a:lnTo>
                  <a:pt x="27736" y="1604"/>
                </a:lnTo>
                <a:lnTo>
                  <a:pt x="26887" y="1698"/>
                </a:lnTo>
                <a:lnTo>
                  <a:pt x="26038" y="1698"/>
                </a:lnTo>
                <a:lnTo>
                  <a:pt x="25189" y="1793"/>
                </a:lnTo>
                <a:lnTo>
                  <a:pt x="25189" y="1793"/>
                </a:lnTo>
                <a:lnTo>
                  <a:pt x="25755" y="1698"/>
                </a:lnTo>
                <a:lnTo>
                  <a:pt x="24906" y="1793"/>
                </a:lnTo>
                <a:lnTo>
                  <a:pt x="24057" y="1981"/>
                </a:lnTo>
                <a:lnTo>
                  <a:pt x="25094" y="1887"/>
                </a:lnTo>
                <a:lnTo>
                  <a:pt x="26132" y="1981"/>
                </a:lnTo>
                <a:lnTo>
                  <a:pt x="24906" y="2264"/>
                </a:lnTo>
                <a:lnTo>
                  <a:pt x="23585" y="2359"/>
                </a:lnTo>
                <a:lnTo>
                  <a:pt x="23585" y="2453"/>
                </a:lnTo>
                <a:lnTo>
                  <a:pt x="23585" y="2547"/>
                </a:lnTo>
                <a:lnTo>
                  <a:pt x="25566" y="2359"/>
                </a:lnTo>
                <a:lnTo>
                  <a:pt x="27547" y="2264"/>
                </a:lnTo>
                <a:lnTo>
                  <a:pt x="29434" y="1981"/>
                </a:lnTo>
                <a:lnTo>
                  <a:pt x="30377" y="1793"/>
                </a:lnTo>
                <a:lnTo>
                  <a:pt x="31321" y="1604"/>
                </a:lnTo>
                <a:lnTo>
                  <a:pt x="30472" y="1887"/>
                </a:lnTo>
                <a:lnTo>
                  <a:pt x="30660" y="1981"/>
                </a:lnTo>
                <a:lnTo>
                  <a:pt x="31038" y="2076"/>
                </a:lnTo>
                <a:lnTo>
                  <a:pt x="31981" y="2170"/>
                </a:lnTo>
                <a:lnTo>
                  <a:pt x="33302" y="2170"/>
                </a:lnTo>
                <a:lnTo>
                  <a:pt x="34717" y="2076"/>
                </a:lnTo>
                <a:lnTo>
                  <a:pt x="37075" y="1887"/>
                </a:lnTo>
                <a:lnTo>
                  <a:pt x="37830" y="1793"/>
                </a:lnTo>
                <a:lnTo>
                  <a:pt x="37924" y="1698"/>
                </a:lnTo>
                <a:lnTo>
                  <a:pt x="38868" y="1604"/>
                </a:lnTo>
                <a:lnTo>
                  <a:pt x="38962" y="1510"/>
                </a:lnTo>
                <a:lnTo>
                  <a:pt x="38868" y="1510"/>
                </a:lnTo>
                <a:lnTo>
                  <a:pt x="38113" y="1415"/>
                </a:lnTo>
                <a:lnTo>
                  <a:pt x="40000" y="1510"/>
                </a:lnTo>
                <a:lnTo>
                  <a:pt x="38868" y="1604"/>
                </a:lnTo>
                <a:lnTo>
                  <a:pt x="40000" y="1541"/>
                </a:lnTo>
                <a:lnTo>
                  <a:pt x="40000" y="1541"/>
                </a:lnTo>
                <a:lnTo>
                  <a:pt x="40094" y="1510"/>
                </a:lnTo>
                <a:lnTo>
                  <a:pt x="40377" y="1510"/>
                </a:lnTo>
                <a:lnTo>
                  <a:pt x="40283" y="1525"/>
                </a:lnTo>
                <a:lnTo>
                  <a:pt x="40283" y="1525"/>
                </a:lnTo>
                <a:lnTo>
                  <a:pt x="40566" y="1510"/>
                </a:lnTo>
                <a:lnTo>
                  <a:pt x="41509" y="1604"/>
                </a:lnTo>
                <a:lnTo>
                  <a:pt x="44151" y="1415"/>
                </a:lnTo>
                <a:lnTo>
                  <a:pt x="45000" y="1321"/>
                </a:lnTo>
                <a:lnTo>
                  <a:pt x="44434" y="1321"/>
                </a:lnTo>
                <a:lnTo>
                  <a:pt x="45188" y="1132"/>
                </a:lnTo>
                <a:lnTo>
                  <a:pt x="45660" y="1227"/>
                </a:lnTo>
                <a:lnTo>
                  <a:pt x="45755" y="1227"/>
                </a:lnTo>
                <a:lnTo>
                  <a:pt x="45755" y="1321"/>
                </a:lnTo>
                <a:lnTo>
                  <a:pt x="45377" y="1321"/>
                </a:lnTo>
                <a:lnTo>
                  <a:pt x="46038" y="1415"/>
                </a:lnTo>
                <a:lnTo>
                  <a:pt x="46792" y="1321"/>
                </a:lnTo>
                <a:lnTo>
                  <a:pt x="46792" y="1227"/>
                </a:lnTo>
                <a:lnTo>
                  <a:pt x="46981" y="1321"/>
                </a:lnTo>
                <a:lnTo>
                  <a:pt x="47547" y="1321"/>
                </a:lnTo>
                <a:lnTo>
                  <a:pt x="47358" y="1510"/>
                </a:lnTo>
                <a:lnTo>
                  <a:pt x="46981" y="1510"/>
                </a:lnTo>
                <a:lnTo>
                  <a:pt x="46792" y="1415"/>
                </a:lnTo>
                <a:lnTo>
                  <a:pt x="43868" y="1698"/>
                </a:lnTo>
                <a:lnTo>
                  <a:pt x="45566" y="1698"/>
                </a:lnTo>
                <a:lnTo>
                  <a:pt x="47264" y="1604"/>
                </a:lnTo>
                <a:lnTo>
                  <a:pt x="50566" y="1321"/>
                </a:lnTo>
                <a:lnTo>
                  <a:pt x="52169" y="1227"/>
                </a:lnTo>
                <a:lnTo>
                  <a:pt x="55471" y="1227"/>
                </a:lnTo>
                <a:lnTo>
                  <a:pt x="57075" y="1415"/>
                </a:lnTo>
                <a:lnTo>
                  <a:pt x="56603" y="1321"/>
                </a:lnTo>
                <a:lnTo>
                  <a:pt x="56509" y="1227"/>
                </a:lnTo>
                <a:lnTo>
                  <a:pt x="57264" y="1132"/>
                </a:lnTo>
                <a:lnTo>
                  <a:pt x="58396" y="1227"/>
                </a:lnTo>
                <a:lnTo>
                  <a:pt x="58773" y="1227"/>
                </a:lnTo>
                <a:lnTo>
                  <a:pt x="58962" y="1321"/>
                </a:lnTo>
                <a:lnTo>
                  <a:pt x="59905" y="1321"/>
                </a:lnTo>
                <a:lnTo>
                  <a:pt x="61037" y="1510"/>
                </a:lnTo>
                <a:lnTo>
                  <a:pt x="61603" y="1698"/>
                </a:lnTo>
                <a:lnTo>
                  <a:pt x="62075" y="1887"/>
                </a:lnTo>
                <a:lnTo>
                  <a:pt x="62452" y="2076"/>
                </a:lnTo>
                <a:lnTo>
                  <a:pt x="62547" y="2359"/>
                </a:lnTo>
                <a:lnTo>
                  <a:pt x="62641" y="4528"/>
                </a:lnTo>
                <a:lnTo>
                  <a:pt x="62641" y="8113"/>
                </a:lnTo>
                <a:lnTo>
                  <a:pt x="62547" y="17547"/>
                </a:lnTo>
                <a:lnTo>
                  <a:pt x="62547" y="22547"/>
                </a:lnTo>
                <a:lnTo>
                  <a:pt x="62641" y="27075"/>
                </a:lnTo>
                <a:lnTo>
                  <a:pt x="62830" y="30849"/>
                </a:lnTo>
                <a:lnTo>
                  <a:pt x="62924" y="32169"/>
                </a:lnTo>
                <a:lnTo>
                  <a:pt x="63113" y="33207"/>
                </a:lnTo>
                <a:lnTo>
                  <a:pt x="63113" y="34528"/>
                </a:lnTo>
                <a:lnTo>
                  <a:pt x="63207" y="35943"/>
                </a:lnTo>
                <a:lnTo>
                  <a:pt x="63207" y="36886"/>
                </a:lnTo>
                <a:lnTo>
                  <a:pt x="63113" y="38396"/>
                </a:lnTo>
                <a:lnTo>
                  <a:pt x="62830" y="42358"/>
                </a:lnTo>
                <a:lnTo>
                  <a:pt x="62547" y="46509"/>
                </a:lnTo>
                <a:lnTo>
                  <a:pt x="62452" y="48207"/>
                </a:lnTo>
                <a:lnTo>
                  <a:pt x="62547" y="49527"/>
                </a:lnTo>
                <a:lnTo>
                  <a:pt x="62547" y="51131"/>
                </a:lnTo>
                <a:lnTo>
                  <a:pt x="62547" y="52735"/>
                </a:lnTo>
                <a:lnTo>
                  <a:pt x="62358" y="53584"/>
                </a:lnTo>
                <a:lnTo>
                  <a:pt x="62264" y="54339"/>
                </a:lnTo>
                <a:lnTo>
                  <a:pt x="61981" y="55093"/>
                </a:lnTo>
                <a:lnTo>
                  <a:pt x="61603" y="55754"/>
                </a:lnTo>
                <a:lnTo>
                  <a:pt x="61792" y="55754"/>
                </a:lnTo>
                <a:lnTo>
                  <a:pt x="61886" y="55565"/>
                </a:lnTo>
                <a:lnTo>
                  <a:pt x="62169" y="55376"/>
                </a:lnTo>
                <a:lnTo>
                  <a:pt x="62264" y="55565"/>
                </a:lnTo>
                <a:lnTo>
                  <a:pt x="62169" y="55754"/>
                </a:lnTo>
                <a:lnTo>
                  <a:pt x="61981" y="56225"/>
                </a:lnTo>
                <a:lnTo>
                  <a:pt x="61792" y="56037"/>
                </a:lnTo>
                <a:lnTo>
                  <a:pt x="61509" y="55754"/>
                </a:lnTo>
                <a:lnTo>
                  <a:pt x="61603" y="55942"/>
                </a:lnTo>
                <a:lnTo>
                  <a:pt x="61509" y="55942"/>
                </a:lnTo>
                <a:lnTo>
                  <a:pt x="61603" y="56037"/>
                </a:lnTo>
                <a:lnTo>
                  <a:pt x="60094" y="56320"/>
                </a:lnTo>
                <a:lnTo>
                  <a:pt x="58773" y="56414"/>
                </a:lnTo>
                <a:lnTo>
                  <a:pt x="57547" y="56508"/>
                </a:lnTo>
                <a:lnTo>
                  <a:pt x="56415" y="56508"/>
                </a:lnTo>
                <a:lnTo>
                  <a:pt x="56698" y="56320"/>
                </a:lnTo>
                <a:lnTo>
                  <a:pt x="56698" y="56320"/>
                </a:lnTo>
                <a:lnTo>
                  <a:pt x="56037" y="56508"/>
                </a:lnTo>
                <a:lnTo>
                  <a:pt x="54811" y="56886"/>
                </a:lnTo>
                <a:lnTo>
                  <a:pt x="53679" y="57074"/>
                </a:lnTo>
                <a:lnTo>
                  <a:pt x="53868" y="56791"/>
                </a:lnTo>
                <a:lnTo>
                  <a:pt x="54245" y="56697"/>
                </a:lnTo>
                <a:lnTo>
                  <a:pt x="53019" y="56886"/>
                </a:lnTo>
                <a:lnTo>
                  <a:pt x="51698" y="56980"/>
                </a:lnTo>
                <a:lnTo>
                  <a:pt x="50943" y="57074"/>
                </a:lnTo>
                <a:lnTo>
                  <a:pt x="51132" y="57169"/>
                </a:lnTo>
                <a:lnTo>
                  <a:pt x="48962" y="57452"/>
                </a:lnTo>
                <a:lnTo>
                  <a:pt x="48962" y="57357"/>
                </a:lnTo>
                <a:lnTo>
                  <a:pt x="48019" y="57452"/>
                </a:lnTo>
                <a:lnTo>
                  <a:pt x="47641" y="57452"/>
                </a:lnTo>
                <a:lnTo>
                  <a:pt x="46604" y="57546"/>
                </a:lnTo>
                <a:lnTo>
                  <a:pt x="44717" y="57546"/>
                </a:lnTo>
                <a:lnTo>
                  <a:pt x="44339" y="57452"/>
                </a:lnTo>
                <a:lnTo>
                  <a:pt x="45000" y="57263"/>
                </a:lnTo>
                <a:lnTo>
                  <a:pt x="40000" y="57829"/>
                </a:lnTo>
                <a:lnTo>
                  <a:pt x="38019" y="58206"/>
                </a:lnTo>
                <a:lnTo>
                  <a:pt x="37547" y="58018"/>
                </a:lnTo>
                <a:lnTo>
                  <a:pt x="37075" y="58018"/>
                </a:lnTo>
                <a:lnTo>
                  <a:pt x="36698" y="58112"/>
                </a:lnTo>
                <a:lnTo>
                  <a:pt x="36415" y="58301"/>
                </a:lnTo>
                <a:lnTo>
                  <a:pt x="36038" y="58301"/>
                </a:lnTo>
                <a:lnTo>
                  <a:pt x="36038" y="58395"/>
                </a:lnTo>
                <a:lnTo>
                  <a:pt x="36321" y="58395"/>
                </a:lnTo>
                <a:lnTo>
                  <a:pt x="36132" y="58678"/>
                </a:lnTo>
                <a:lnTo>
                  <a:pt x="37075" y="58678"/>
                </a:lnTo>
                <a:lnTo>
                  <a:pt x="37830" y="58584"/>
                </a:lnTo>
                <a:lnTo>
                  <a:pt x="38585" y="58489"/>
                </a:lnTo>
                <a:lnTo>
                  <a:pt x="39434" y="58489"/>
                </a:lnTo>
                <a:lnTo>
                  <a:pt x="38585" y="58867"/>
                </a:lnTo>
                <a:lnTo>
                  <a:pt x="37358" y="59244"/>
                </a:lnTo>
                <a:lnTo>
                  <a:pt x="36792" y="59339"/>
                </a:lnTo>
                <a:lnTo>
                  <a:pt x="36226" y="59339"/>
                </a:lnTo>
                <a:lnTo>
                  <a:pt x="35755" y="59244"/>
                </a:lnTo>
                <a:lnTo>
                  <a:pt x="35566" y="59056"/>
                </a:lnTo>
                <a:lnTo>
                  <a:pt x="35472" y="58867"/>
                </a:lnTo>
                <a:lnTo>
                  <a:pt x="36509" y="58772"/>
                </a:lnTo>
                <a:lnTo>
                  <a:pt x="35377" y="58678"/>
                </a:lnTo>
                <a:lnTo>
                  <a:pt x="34151" y="58772"/>
                </a:lnTo>
                <a:lnTo>
                  <a:pt x="34057" y="58772"/>
                </a:lnTo>
                <a:lnTo>
                  <a:pt x="33208" y="58961"/>
                </a:lnTo>
                <a:lnTo>
                  <a:pt x="32264" y="59056"/>
                </a:lnTo>
                <a:lnTo>
                  <a:pt x="32264" y="59056"/>
                </a:lnTo>
                <a:lnTo>
                  <a:pt x="33113" y="58867"/>
                </a:lnTo>
                <a:lnTo>
                  <a:pt x="31887" y="58489"/>
                </a:lnTo>
                <a:lnTo>
                  <a:pt x="31132" y="58395"/>
                </a:lnTo>
                <a:lnTo>
                  <a:pt x="31038" y="58301"/>
                </a:lnTo>
                <a:lnTo>
                  <a:pt x="31132" y="58301"/>
                </a:lnTo>
                <a:lnTo>
                  <a:pt x="31509" y="58206"/>
                </a:lnTo>
                <a:lnTo>
                  <a:pt x="30660" y="58206"/>
                </a:lnTo>
                <a:lnTo>
                  <a:pt x="30283" y="58301"/>
                </a:lnTo>
                <a:lnTo>
                  <a:pt x="29906" y="58489"/>
                </a:lnTo>
                <a:lnTo>
                  <a:pt x="29151" y="58678"/>
                </a:lnTo>
                <a:lnTo>
                  <a:pt x="29340" y="58584"/>
                </a:lnTo>
                <a:lnTo>
                  <a:pt x="29434" y="58395"/>
                </a:lnTo>
                <a:lnTo>
                  <a:pt x="29434" y="58395"/>
                </a:lnTo>
                <a:lnTo>
                  <a:pt x="28585" y="58489"/>
                </a:lnTo>
                <a:lnTo>
                  <a:pt x="28491" y="58584"/>
                </a:lnTo>
                <a:lnTo>
                  <a:pt x="28396" y="58678"/>
                </a:lnTo>
                <a:lnTo>
                  <a:pt x="27736" y="58867"/>
                </a:lnTo>
                <a:lnTo>
                  <a:pt x="25660" y="59150"/>
                </a:lnTo>
                <a:lnTo>
                  <a:pt x="22170" y="59622"/>
                </a:lnTo>
                <a:lnTo>
                  <a:pt x="22359" y="59527"/>
                </a:lnTo>
                <a:lnTo>
                  <a:pt x="22359" y="59433"/>
                </a:lnTo>
                <a:lnTo>
                  <a:pt x="22264" y="59433"/>
                </a:lnTo>
                <a:lnTo>
                  <a:pt x="22453" y="59244"/>
                </a:lnTo>
                <a:lnTo>
                  <a:pt x="22453" y="59056"/>
                </a:lnTo>
                <a:lnTo>
                  <a:pt x="21132" y="59339"/>
                </a:lnTo>
                <a:lnTo>
                  <a:pt x="19246" y="59716"/>
                </a:lnTo>
                <a:lnTo>
                  <a:pt x="18208" y="59810"/>
                </a:lnTo>
                <a:lnTo>
                  <a:pt x="17264" y="59905"/>
                </a:lnTo>
                <a:lnTo>
                  <a:pt x="16415" y="59905"/>
                </a:lnTo>
                <a:lnTo>
                  <a:pt x="15849" y="59810"/>
                </a:lnTo>
                <a:lnTo>
                  <a:pt x="14246" y="59810"/>
                </a:lnTo>
                <a:lnTo>
                  <a:pt x="11981" y="59999"/>
                </a:lnTo>
                <a:lnTo>
                  <a:pt x="11981" y="59999"/>
                </a:lnTo>
                <a:lnTo>
                  <a:pt x="12359" y="59905"/>
                </a:lnTo>
                <a:lnTo>
                  <a:pt x="12736" y="59716"/>
                </a:lnTo>
                <a:lnTo>
                  <a:pt x="11415" y="59905"/>
                </a:lnTo>
                <a:lnTo>
                  <a:pt x="10000" y="60093"/>
                </a:lnTo>
                <a:lnTo>
                  <a:pt x="7076" y="60188"/>
                </a:lnTo>
                <a:lnTo>
                  <a:pt x="4151" y="60376"/>
                </a:lnTo>
                <a:lnTo>
                  <a:pt x="2831" y="60471"/>
                </a:lnTo>
                <a:lnTo>
                  <a:pt x="1604" y="60659"/>
                </a:lnTo>
                <a:lnTo>
                  <a:pt x="1227" y="59244"/>
                </a:lnTo>
                <a:lnTo>
                  <a:pt x="1038" y="57735"/>
                </a:lnTo>
                <a:lnTo>
                  <a:pt x="850" y="56131"/>
                </a:lnTo>
                <a:lnTo>
                  <a:pt x="755" y="54433"/>
                </a:lnTo>
                <a:lnTo>
                  <a:pt x="755" y="52735"/>
                </a:lnTo>
                <a:lnTo>
                  <a:pt x="755" y="50942"/>
                </a:lnTo>
                <a:lnTo>
                  <a:pt x="1038" y="47263"/>
                </a:lnTo>
                <a:lnTo>
                  <a:pt x="1321" y="43678"/>
                </a:lnTo>
                <a:lnTo>
                  <a:pt x="1699" y="39999"/>
                </a:lnTo>
                <a:lnTo>
                  <a:pt x="2453" y="33301"/>
                </a:lnTo>
                <a:lnTo>
                  <a:pt x="2548" y="33962"/>
                </a:lnTo>
                <a:lnTo>
                  <a:pt x="2642" y="34622"/>
                </a:lnTo>
                <a:lnTo>
                  <a:pt x="2642" y="33018"/>
                </a:lnTo>
                <a:lnTo>
                  <a:pt x="2551" y="32287"/>
                </a:lnTo>
                <a:lnTo>
                  <a:pt x="2642" y="30000"/>
                </a:lnTo>
                <a:lnTo>
                  <a:pt x="2453" y="30377"/>
                </a:lnTo>
                <a:lnTo>
                  <a:pt x="2453" y="29245"/>
                </a:lnTo>
                <a:lnTo>
                  <a:pt x="2453" y="27830"/>
                </a:lnTo>
                <a:lnTo>
                  <a:pt x="2642" y="28301"/>
                </a:lnTo>
                <a:lnTo>
                  <a:pt x="2736" y="28018"/>
                </a:lnTo>
                <a:lnTo>
                  <a:pt x="2831" y="28018"/>
                </a:lnTo>
                <a:lnTo>
                  <a:pt x="2925" y="28207"/>
                </a:lnTo>
                <a:lnTo>
                  <a:pt x="3019" y="26415"/>
                </a:lnTo>
                <a:lnTo>
                  <a:pt x="3019" y="24811"/>
                </a:lnTo>
                <a:lnTo>
                  <a:pt x="3019" y="23113"/>
                </a:lnTo>
                <a:lnTo>
                  <a:pt x="3019" y="22170"/>
                </a:lnTo>
                <a:lnTo>
                  <a:pt x="3208" y="21320"/>
                </a:lnTo>
                <a:lnTo>
                  <a:pt x="3302" y="19528"/>
                </a:lnTo>
                <a:lnTo>
                  <a:pt x="3302" y="17641"/>
                </a:lnTo>
                <a:lnTo>
                  <a:pt x="3302" y="16887"/>
                </a:lnTo>
                <a:lnTo>
                  <a:pt x="3208" y="16321"/>
                </a:lnTo>
                <a:lnTo>
                  <a:pt x="3397" y="16415"/>
                </a:lnTo>
                <a:lnTo>
                  <a:pt x="3585" y="11981"/>
                </a:lnTo>
                <a:lnTo>
                  <a:pt x="3680" y="11415"/>
                </a:lnTo>
                <a:lnTo>
                  <a:pt x="3680" y="11698"/>
                </a:lnTo>
                <a:lnTo>
                  <a:pt x="3774" y="11132"/>
                </a:lnTo>
                <a:lnTo>
                  <a:pt x="3868" y="10660"/>
                </a:lnTo>
                <a:lnTo>
                  <a:pt x="3774" y="10094"/>
                </a:lnTo>
                <a:lnTo>
                  <a:pt x="3680" y="9623"/>
                </a:lnTo>
                <a:lnTo>
                  <a:pt x="3774" y="9434"/>
                </a:lnTo>
                <a:lnTo>
                  <a:pt x="3868" y="9245"/>
                </a:lnTo>
                <a:lnTo>
                  <a:pt x="4057" y="8491"/>
                </a:lnTo>
                <a:lnTo>
                  <a:pt x="4340" y="6321"/>
                </a:lnTo>
                <a:lnTo>
                  <a:pt x="4623" y="2264"/>
                </a:lnTo>
                <a:lnTo>
                  <a:pt x="3491" y="7170"/>
                </a:lnTo>
                <a:lnTo>
                  <a:pt x="2925" y="9906"/>
                </a:lnTo>
                <a:lnTo>
                  <a:pt x="2359" y="12736"/>
                </a:lnTo>
                <a:lnTo>
                  <a:pt x="1982" y="15377"/>
                </a:lnTo>
                <a:lnTo>
                  <a:pt x="1699" y="17830"/>
                </a:lnTo>
                <a:lnTo>
                  <a:pt x="1510" y="19905"/>
                </a:lnTo>
                <a:lnTo>
                  <a:pt x="1604" y="20754"/>
                </a:lnTo>
                <a:lnTo>
                  <a:pt x="1699" y="21509"/>
                </a:lnTo>
                <a:lnTo>
                  <a:pt x="1321" y="22453"/>
                </a:lnTo>
                <a:lnTo>
                  <a:pt x="1133" y="23585"/>
                </a:lnTo>
                <a:lnTo>
                  <a:pt x="1038" y="24905"/>
                </a:lnTo>
                <a:lnTo>
                  <a:pt x="1038" y="26226"/>
                </a:lnTo>
                <a:lnTo>
                  <a:pt x="1038" y="28962"/>
                </a:lnTo>
                <a:lnTo>
                  <a:pt x="1038" y="31415"/>
                </a:lnTo>
                <a:lnTo>
                  <a:pt x="661" y="40188"/>
                </a:lnTo>
                <a:lnTo>
                  <a:pt x="472" y="44999"/>
                </a:lnTo>
                <a:lnTo>
                  <a:pt x="378" y="49622"/>
                </a:lnTo>
                <a:lnTo>
                  <a:pt x="472" y="51603"/>
                </a:lnTo>
                <a:lnTo>
                  <a:pt x="378" y="53961"/>
                </a:lnTo>
                <a:lnTo>
                  <a:pt x="189" y="53301"/>
                </a:lnTo>
                <a:lnTo>
                  <a:pt x="95" y="52641"/>
                </a:lnTo>
                <a:lnTo>
                  <a:pt x="189" y="53867"/>
                </a:lnTo>
                <a:lnTo>
                  <a:pt x="189" y="55093"/>
                </a:lnTo>
                <a:lnTo>
                  <a:pt x="378" y="55188"/>
                </a:lnTo>
                <a:lnTo>
                  <a:pt x="284" y="56508"/>
                </a:lnTo>
                <a:lnTo>
                  <a:pt x="95" y="54905"/>
                </a:lnTo>
                <a:lnTo>
                  <a:pt x="1" y="58489"/>
                </a:lnTo>
                <a:lnTo>
                  <a:pt x="1" y="62357"/>
                </a:lnTo>
                <a:lnTo>
                  <a:pt x="6038" y="61886"/>
                </a:lnTo>
                <a:lnTo>
                  <a:pt x="8963" y="61697"/>
                </a:lnTo>
                <a:lnTo>
                  <a:pt x="11698" y="61603"/>
                </a:lnTo>
                <a:lnTo>
                  <a:pt x="11698" y="61414"/>
                </a:lnTo>
                <a:lnTo>
                  <a:pt x="11887" y="61225"/>
                </a:lnTo>
                <a:lnTo>
                  <a:pt x="12264" y="61225"/>
                </a:lnTo>
                <a:lnTo>
                  <a:pt x="12548" y="61320"/>
                </a:lnTo>
                <a:lnTo>
                  <a:pt x="12736" y="61414"/>
                </a:lnTo>
                <a:lnTo>
                  <a:pt x="12642" y="61320"/>
                </a:lnTo>
                <a:lnTo>
                  <a:pt x="13302" y="61508"/>
                </a:lnTo>
                <a:lnTo>
                  <a:pt x="13302" y="61508"/>
                </a:lnTo>
                <a:lnTo>
                  <a:pt x="12736" y="61414"/>
                </a:lnTo>
                <a:lnTo>
                  <a:pt x="13019" y="61508"/>
                </a:lnTo>
                <a:lnTo>
                  <a:pt x="12736" y="61603"/>
                </a:lnTo>
                <a:lnTo>
                  <a:pt x="12831" y="61697"/>
                </a:lnTo>
                <a:lnTo>
                  <a:pt x="14246" y="61508"/>
                </a:lnTo>
                <a:lnTo>
                  <a:pt x="13491" y="61508"/>
                </a:lnTo>
                <a:lnTo>
                  <a:pt x="14717" y="61225"/>
                </a:lnTo>
                <a:lnTo>
                  <a:pt x="16038" y="61131"/>
                </a:lnTo>
                <a:lnTo>
                  <a:pt x="18962" y="61131"/>
                </a:lnTo>
                <a:lnTo>
                  <a:pt x="19151" y="61225"/>
                </a:lnTo>
                <a:lnTo>
                  <a:pt x="19623" y="61320"/>
                </a:lnTo>
                <a:lnTo>
                  <a:pt x="21227" y="61320"/>
                </a:lnTo>
                <a:lnTo>
                  <a:pt x="23302" y="61225"/>
                </a:lnTo>
                <a:lnTo>
                  <a:pt x="24245" y="61131"/>
                </a:lnTo>
                <a:lnTo>
                  <a:pt x="25094" y="60942"/>
                </a:lnTo>
                <a:lnTo>
                  <a:pt x="28868" y="60848"/>
                </a:lnTo>
                <a:lnTo>
                  <a:pt x="32642" y="60659"/>
                </a:lnTo>
                <a:lnTo>
                  <a:pt x="36415" y="60376"/>
                </a:lnTo>
                <a:lnTo>
                  <a:pt x="40283" y="60093"/>
                </a:lnTo>
                <a:lnTo>
                  <a:pt x="47830" y="59339"/>
                </a:lnTo>
                <a:lnTo>
                  <a:pt x="55377" y="58678"/>
                </a:lnTo>
                <a:lnTo>
                  <a:pt x="61037" y="58678"/>
                </a:lnTo>
                <a:lnTo>
                  <a:pt x="62264" y="58584"/>
                </a:lnTo>
                <a:lnTo>
                  <a:pt x="63207" y="58395"/>
                </a:lnTo>
                <a:lnTo>
                  <a:pt x="63490" y="58206"/>
                </a:lnTo>
                <a:lnTo>
                  <a:pt x="63773" y="58018"/>
                </a:lnTo>
                <a:lnTo>
                  <a:pt x="63962" y="57735"/>
                </a:lnTo>
                <a:lnTo>
                  <a:pt x="64150" y="57357"/>
                </a:lnTo>
                <a:lnTo>
                  <a:pt x="64339" y="56225"/>
                </a:lnTo>
                <a:lnTo>
                  <a:pt x="64528" y="54716"/>
                </a:lnTo>
                <a:lnTo>
                  <a:pt x="64528" y="53018"/>
                </a:lnTo>
                <a:lnTo>
                  <a:pt x="64622" y="49810"/>
                </a:lnTo>
                <a:lnTo>
                  <a:pt x="64622" y="47546"/>
                </a:lnTo>
                <a:lnTo>
                  <a:pt x="64905" y="40848"/>
                </a:lnTo>
                <a:lnTo>
                  <a:pt x="64999" y="36320"/>
                </a:lnTo>
                <a:lnTo>
                  <a:pt x="65094" y="33301"/>
                </a:lnTo>
                <a:lnTo>
                  <a:pt x="65188" y="33396"/>
                </a:lnTo>
                <a:lnTo>
                  <a:pt x="65188" y="31603"/>
                </a:lnTo>
                <a:lnTo>
                  <a:pt x="65188" y="29811"/>
                </a:lnTo>
                <a:lnTo>
                  <a:pt x="65094" y="30660"/>
                </a:lnTo>
                <a:lnTo>
                  <a:pt x="64905" y="28301"/>
                </a:lnTo>
                <a:lnTo>
                  <a:pt x="64811" y="25849"/>
                </a:lnTo>
                <a:lnTo>
                  <a:pt x="64716" y="23302"/>
                </a:lnTo>
                <a:lnTo>
                  <a:pt x="64622" y="20849"/>
                </a:lnTo>
                <a:lnTo>
                  <a:pt x="64811" y="22075"/>
                </a:lnTo>
                <a:lnTo>
                  <a:pt x="64811" y="20754"/>
                </a:lnTo>
                <a:lnTo>
                  <a:pt x="64811" y="18962"/>
                </a:lnTo>
                <a:lnTo>
                  <a:pt x="64811" y="18868"/>
                </a:lnTo>
                <a:lnTo>
                  <a:pt x="64716" y="17358"/>
                </a:lnTo>
                <a:lnTo>
                  <a:pt x="64811" y="18113"/>
                </a:lnTo>
                <a:lnTo>
                  <a:pt x="64999" y="16981"/>
                </a:lnTo>
                <a:lnTo>
                  <a:pt x="64905" y="15755"/>
                </a:lnTo>
                <a:lnTo>
                  <a:pt x="64811" y="14528"/>
                </a:lnTo>
                <a:lnTo>
                  <a:pt x="64716" y="13396"/>
                </a:lnTo>
                <a:lnTo>
                  <a:pt x="64622" y="13679"/>
                </a:lnTo>
                <a:lnTo>
                  <a:pt x="64551" y="13679"/>
                </a:lnTo>
                <a:lnTo>
                  <a:pt x="64622" y="13962"/>
                </a:lnTo>
                <a:lnTo>
                  <a:pt x="64716" y="15000"/>
                </a:lnTo>
                <a:lnTo>
                  <a:pt x="64528" y="14623"/>
                </a:lnTo>
                <a:lnTo>
                  <a:pt x="64528" y="15094"/>
                </a:lnTo>
                <a:lnTo>
                  <a:pt x="64339" y="12736"/>
                </a:lnTo>
                <a:lnTo>
                  <a:pt x="64150" y="11698"/>
                </a:lnTo>
                <a:lnTo>
                  <a:pt x="64056" y="11604"/>
                </a:lnTo>
                <a:lnTo>
                  <a:pt x="64056" y="11226"/>
                </a:lnTo>
                <a:lnTo>
                  <a:pt x="64245" y="10566"/>
                </a:lnTo>
                <a:lnTo>
                  <a:pt x="64245" y="9811"/>
                </a:lnTo>
                <a:lnTo>
                  <a:pt x="64245" y="9560"/>
                </a:lnTo>
                <a:lnTo>
                  <a:pt x="64433" y="10189"/>
                </a:lnTo>
                <a:lnTo>
                  <a:pt x="64622" y="11604"/>
                </a:lnTo>
                <a:lnTo>
                  <a:pt x="64811" y="13019"/>
                </a:lnTo>
                <a:lnTo>
                  <a:pt x="64905" y="14151"/>
                </a:lnTo>
                <a:lnTo>
                  <a:pt x="64905" y="12830"/>
                </a:lnTo>
                <a:lnTo>
                  <a:pt x="64811" y="11698"/>
                </a:lnTo>
                <a:lnTo>
                  <a:pt x="64528" y="9340"/>
                </a:lnTo>
                <a:lnTo>
                  <a:pt x="64433" y="9528"/>
                </a:lnTo>
                <a:lnTo>
                  <a:pt x="64433" y="9340"/>
                </a:lnTo>
                <a:lnTo>
                  <a:pt x="64245" y="8585"/>
                </a:lnTo>
                <a:lnTo>
                  <a:pt x="64150" y="7264"/>
                </a:lnTo>
                <a:lnTo>
                  <a:pt x="64056" y="9434"/>
                </a:lnTo>
                <a:lnTo>
                  <a:pt x="63773" y="8868"/>
                </a:lnTo>
                <a:lnTo>
                  <a:pt x="63679" y="7925"/>
                </a:lnTo>
                <a:lnTo>
                  <a:pt x="63584" y="6792"/>
                </a:lnTo>
                <a:lnTo>
                  <a:pt x="63490" y="5566"/>
                </a:lnTo>
                <a:lnTo>
                  <a:pt x="63490" y="1227"/>
                </a:lnTo>
                <a:lnTo>
                  <a:pt x="63490" y="661"/>
                </a:lnTo>
                <a:lnTo>
                  <a:pt x="63396" y="566"/>
                </a:lnTo>
                <a:lnTo>
                  <a:pt x="63207" y="378"/>
                </a:lnTo>
                <a:lnTo>
                  <a:pt x="62641" y="189"/>
                </a:lnTo>
                <a:lnTo>
                  <a:pt x="61792" y="95"/>
                </a:lnTo>
                <a:lnTo>
                  <a:pt x="608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p:cNvSpPr txBox="1"/>
          <p:nvPr/>
        </p:nvSpPr>
        <p:spPr>
          <a:xfrm>
            <a:off x="2562700" y="3958044"/>
            <a:ext cx="4241548" cy="830997"/>
          </a:xfrm>
          <a:prstGeom prst="rect">
            <a:avLst/>
          </a:prstGeom>
          <a:noFill/>
        </p:spPr>
        <p:txBody>
          <a:bodyPr wrap="square" rtlCol="0">
            <a:spAutoFit/>
          </a:bodyPr>
          <a:lstStyle/>
          <a:p>
            <a:pPr algn="ctr"/>
            <a:r>
              <a:rPr lang="en-US" sz="1600" dirty="0" smtClean="0">
                <a:solidFill>
                  <a:schemeClr val="bg1"/>
                </a:solidFill>
                <a:latin typeface="Times New Roman" pitchFamily="18" charset="0"/>
                <a:cs typeface="Times New Roman" pitchFamily="18" charset="0"/>
              </a:rPr>
              <a:t>DESIGN AND ANALYSIS OF ALGORITHMS</a:t>
            </a:r>
          </a:p>
          <a:p>
            <a:pPr algn="ctr"/>
            <a:r>
              <a:rPr lang="en-US" sz="1600" dirty="0" smtClean="0">
                <a:solidFill>
                  <a:schemeClr val="bg1"/>
                </a:solidFill>
                <a:latin typeface="Times New Roman" pitchFamily="18" charset="0"/>
                <a:cs typeface="Times New Roman" pitchFamily="18" charset="0"/>
              </a:rPr>
              <a:t>LECTURER: </a:t>
            </a:r>
            <a:r>
              <a:rPr lang="en-US" sz="1600" dirty="0" err="1" smtClean="0">
                <a:solidFill>
                  <a:schemeClr val="bg1"/>
                </a:solidFill>
                <a:latin typeface="Times New Roman" pitchFamily="18" charset="0"/>
                <a:cs typeface="Times New Roman" pitchFamily="18" charset="0"/>
              </a:rPr>
              <a:t>Nguyễn</a:t>
            </a:r>
            <a:r>
              <a:rPr lang="en-US" sz="1600" dirty="0" smtClean="0">
                <a:solidFill>
                  <a:schemeClr val="bg1"/>
                </a:solidFill>
                <a:latin typeface="Times New Roman" pitchFamily="18" charset="0"/>
                <a:cs typeface="Times New Roman" pitchFamily="18" charset="0"/>
              </a:rPr>
              <a:t> </a:t>
            </a:r>
            <a:r>
              <a:rPr lang="en-US" sz="1600" dirty="0" err="1" smtClean="0">
                <a:solidFill>
                  <a:schemeClr val="bg1"/>
                </a:solidFill>
                <a:latin typeface="Times New Roman" pitchFamily="18" charset="0"/>
                <a:cs typeface="Times New Roman" pitchFamily="18" charset="0"/>
              </a:rPr>
              <a:t>Thanh</a:t>
            </a:r>
            <a:r>
              <a:rPr lang="en-US" sz="1600" dirty="0" smtClean="0">
                <a:solidFill>
                  <a:schemeClr val="bg1"/>
                </a:solidFill>
                <a:latin typeface="Times New Roman" pitchFamily="18" charset="0"/>
                <a:cs typeface="Times New Roman" pitchFamily="18" charset="0"/>
              </a:rPr>
              <a:t> </a:t>
            </a:r>
            <a:r>
              <a:rPr lang="en-US" sz="1600" dirty="0" err="1" smtClean="0">
                <a:solidFill>
                  <a:schemeClr val="bg1"/>
                </a:solidFill>
                <a:latin typeface="Times New Roman" pitchFamily="18" charset="0"/>
                <a:cs typeface="Times New Roman" pitchFamily="18" charset="0"/>
              </a:rPr>
              <a:t>Sơn</a:t>
            </a:r>
            <a:endParaRPr lang="en-US" sz="1600" dirty="0" smtClean="0">
              <a:solidFill>
                <a:schemeClr val="bg1"/>
              </a:solidFill>
              <a:latin typeface="Times New Roman" pitchFamily="18" charset="0"/>
              <a:cs typeface="Times New Roman" pitchFamily="18" charset="0"/>
            </a:endParaRPr>
          </a:p>
          <a:p>
            <a:pPr algn="ctr"/>
            <a:r>
              <a:rPr lang="en-US" sz="1600" dirty="0" smtClean="0">
                <a:solidFill>
                  <a:schemeClr val="bg1"/>
                </a:solidFill>
                <a:latin typeface="Times New Roman" pitchFamily="18" charset="0"/>
                <a:cs typeface="Times New Roman" pitchFamily="18" charset="0"/>
              </a:rPr>
              <a:t>CS112.L23.KHCL.N12</a:t>
            </a:r>
            <a:endParaRPr lang="en-US" sz="1600" dirty="0">
              <a:solidFill>
                <a:schemeClr val="bg1"/>
              </a:solidFill>
              <a:latin typeface="Times New Roman" pitchFamily="18" charset="0"/>
              <a:cs typeface="Times New Roman" pitchFamily="18" charset="0"/>
            </a:endParaRPr>
          </a:p>
        </p:txBody>
      </p:sp>
      <p:sp>
        <p:nvSpPr>
          <p:cNvPr id="13" name="Google Shape;388;p38"/>
          <p:cNvSpPr/>
          <p:nvPr/>
        </p:nvSpPr>
        <p:spPr>
          <a:xfrm>
            <a:off x="4032786" y="555526"/>
            <a:ext cx="1078413" cy="853766"/>
          </a:xfrm>
          <a:custGeom>
            <a:avLst/>
            <a:gdLst/>
            <a:ahLst/>
            <a:cxnLst/>
            <a:rect l="l" t="t" r="r" b="b"/>
            <a:pathLst>
              <a:path w="19297" h="18251" extrusionOk="0">
                <a:moveTo>
                  <a:pt x="18396" y="828"/>
                </a:moveTo>
                <a:lnTo>
                  <a:pt x="18761" y="877"/>
                </a:lnTo>
                <a:lnTo>
                  <a:pt x="18737" y="1242"/>
                </a:lnTo>
                <a:lnTo>
                  <a:pt x="18615" y="1266"/>
                </a:lnTo>
                <a:lnTo>
                  <a:pt x="18493" y="1315"/>
                </a:lnTo>
                <a:lnTo>
                  <a:pt x="18274" y="1436"/>
                </a:lnTo>
                <a:lnTo>
                  <a:pt x="18007" y="1582"/>
                </a:lnTo>
                <a:lnTo>
                  <a:pt x="17739" y="1777"/>
                </a:lnTo>
                <a:lnTo>
                  <a:pt x="17642" y="1850"/>
                </a:lnTo>
                <a:lnTo>
                  <a:pt x="17618" y="1801"/>
                </a:lnTo>
                <a:lnTo>
                  <a:pt x="17545" y="1704"/>
                </a:lnTo>
                <a:lnTo>
                  <a:pt x="17496" y="1680"/>
                </a:lnTo>
                <a:lnTo>
                  <a:pt x="17423" y="1655"/>
                </a:lnTo>
                <a:lnTo>
                  <a:pt x="17131" y="1631"/>
                </a:lnTo>
                <a:lnTo>
                  <a:pt x="17301" y="1509"/>
                </a:lnTo>
                <a:lnTo>
                  <a:pt x="17472" y="1388"/>
                </a:lnTo>
                <a:lnTo>
                  <a:pt x="17837" y="1144"/>
                </a:lnTo>
                <a:lnTo>
                  <a:pt x="18104" y="974"/>
                </a:lnTo>
                <a:lnTo>
                  <a:pt x="18250" y="901"/>
                </a:lnTo>
                <a:lnTo>
                  <a:pt x="18396" y="828"/>
                </a:lnTo>
                <a:close/>
                <a:moveTo>
                  <a:pt x="18712" y="1582"/>
                </a:moveTo>
                <a:lnTo>
                  <a:pt x="18688" y="2385"/>
                </a:lnTo>
                <a:lnTo>
                  <a:pt x="18688" y="3164"/>
                </a:lnTo>
                <a:lnTo>
                  <a:pt x="18469" y="3334"/>
                </a:lnTo>
                <a:lnTo>
                  <a:pt x="18250" y="3529"/>
                </a:lnTo>
                <a:lnTo>
                  <a:pt x="17982" y="3748"/>
                </a:lnTo>
                <a:lnTo>
                  <a:pt x="17861" y="3870"/>
                </a:lnTo>
                <a:lnTo>
                  <a:pt x="17764" y="4016"/>
                </a:lnTo>
                <a:lnTo>
                  <a:pt x="17739" y="3407"/>
                </a:lnTo>
                <a:lnTo>
                  <a:pt x="17739" y="3334"/>
                </a:lnTo>
                <a:lnTo>
                  <a:pt x="17958" y="3140"/>
                </a:lnTo>
                <a:lnTo>
                  <a:pt x="18177" y="2945"/>
                </a:lnTo>
                <a:lnTo>
                  <a:pt x="18493" y="2653"/>
                </a:lnTo>
                <a:lnTo>
                  <a:pt x="18615" y="2531"/>
                </a:lnTo>
                <a:lnTo>
                  <a:pt x="18664" y="2458"/>
                </a:lnTo>
                <a:lnTo>
                  <a:pt x="18688" y="2361"/>
                </a:lnTo>
                <a:lnTo>
                  <a:pt x="18664" y="2312"/>
                </a:lnTo>
                <a:lnTo>
                  <a:pt x="18615" y="2288"/>
                </a:lnTo>
                <a:lnTo>
                  <a:pt x="18518" y="2264"/>
                </a:lnTo>
                <a:lnTo>
                  <a:pt x="18445" y="2288"/>
                </a:lnTo>
                <a:lnTo>
                  <a:pt x="18347" y="2312"/>
                </a:lnTo>
                <a:lnTo>
                  <a:pt x="18274" y="2385"/>
                </a:lnTo>
                <a:lnTo>
                  <a:pt x="18128" y="2531"/>
                </a:lnTo>
                <a:lnTo>
                  <a:pt x="18007" y="2653"/>
                </a:lnTo>
                <a:lnTo>
                  <a:pt x="17739" y="2945"/>
                </a:lnTo>
                <a:lnTo>
                  <a:pt x="17739" y="2531"/>
                </a:lnTo>
                <a:lnTo>
                  <a:pt x="17691" y="2118"/>
                </a:lnTo>
                <a:lnTo>
                  <a:pt x="17788" y="2069"/>
                </a:lnTo>
                <a:lnTo>
                  <a:pt x="18055" y="1947"/>
                </a:lnTo>
                <a:lnTo>
                  <a:pt x="18323" y="1777"/>
                </a:lnTo>
                <a:lnTo>
                  <a:pt x="18518" y="1680"/>
                </a:lnTo>
                <a:lnTo>
                  <a:pt x="18712" y="1582"/>
                </a:lnTo>
                <a:close/>
                <a:moveTo>
                  <a:pt x="18688" y="3529"/>
                </a:moveTo>
                <a:lnTo>
                  <a:pt x="18688" y="3894"/>
                </a:lnTo>
                <a:lnTo>
                  <a:pt x="18664" y="4843"/>
                </a:lnTo>
                <a:lnTo>
                  <a:pt x="18639" y="4843"/>
                </a:lnTo>
                <a:lnTo>
                  <a:pt x="18518" y="4916"/>
                </a:lnTo>
                <a:lnTo>
                  <a:pt x="18396" y="5038"/>
                </a:lnTo>
                <a:lnTo>
                  <a:pt x="18177" y="5305"/>
                </a:lnTo>
                <a:lnTo>
                  <a:pt x="17982" y="5451"/>
                </a:lnTo>
                <a:lnTo>
                  <a:pt x="17788" y="5597"/>
                </a:lnTo>
                <a:lnTo>
                  <a:pt x="17788" y="5013"/>
                </a:lnTo>
                <a:lnTo>
                  <a:pt x="18128" y="4819"/>
                </a:lnTo>
                <a:lnTo>
                  <a:pt x="18274" y="4746"/>
                </a:lnTo>
                <a:lnTo>
                  <a:pt x="18445" y="4673"/>
                </a:lnTo>
                <a:lnTo>
                  <a:pt x="18591" y="4575"/>
                </a:lnTo>
                <a:lnTo>
                  <a:pt x="18639" y="4527"/>
                </a:lnTo>
                <a:lnTo>
                  <a:pt x="18664" y="4454"/>
                </a:lnTo>
                <a:lnTo>
                  <a:pt x="18664" y="4429"/>
                </a:lnTo>
                <a:lnTo>
                  <a:pt x="18639" y="4381"/>
                </a:lnTo>
                <a:lnTo>
                  <a:pt x="18566" y="4332"/>
                </a:lnTo>
                <a:lnTo>
                  <a:pt x="18420" y="4332"/>
                </a:lnTo>
                <a:lnTo>
                  <a:pt x="18347" y="4356"/>
                </a:lnTo>
                <a:lnTo>
                  <a:pt x="18177" y="4429"/>
                </a:lnTo>
                <a:lnTo>
                  <a:pt x="18031" y="4502"/>
                </a:lnTo>
                <a:lnTo>
                  <a:pt x="17788" y="4673"/>
                </a:lnTo>
                <a:lnTo>
                  <a:pt x="17764" y="4137"/>
                </a:lnTo>
                <a:lnTo>
                  <a:pt x="17958" y="4040"/>
                </a:lnTo>
                <a:lnTo>
                  <a:pt x="18128" y="3943"/>
                </a:lnTo>
                <a:lnTo>
                  <a:pt x="18445" y="3699"/>
                </a:lnTo>
                <a:lnTo>
                  <a:pt x="18688" y="3529"/>
                </a:lnTo>
                <a:close/>
                <a:moveTo>
                  <a:pt x="18664" y="5305"/>
                </a:moveTo>
                <a:lnTo>
                  <a:pt x="18639" y="6011"/>
                </a:lnTo>
                <a:lnTo>
                  <a:pt x="18396" y="6108"/>
                </a:lnTo>
                <a:lnTo>
                  <a:pt x="18177" y="6230"/>
                </a:lnTo>
                <a:lnTo>
                  <a:pt x="17982" y="6376"/>
                </a:lnTo>
                <a:lnTo>
                  <a:pt x="17764" y="6522"/>
                </a:lnTo>
                <a:lnTo>
                  <a:pt x="17764" y="6522"/>
                </a:lnTo>
                <a:lnTo>
                  <a:pt x="17788" y="5865"/>
                </a:lnTo>
                <a:lnTo>
                  <a:pt x="17934" y="5816"/>
                </a:lnTo>
                <a:lnTo>
                  <a:pt x="18080" y="5743"/>
                </a:lnTo>
                <a:lnTo>
                  <a:pt x="18201" y="5670"/>
                </a:lnTo>
                <a:lnTo>
                  <a:pt x="18323" y="5597"/>
                </a:lnTo>
                <a:lnTo>
                  <a:pt x="18493" y="5476"/>
                </a:lnTo>
                <a:lnTo>
                  <a:pt x="18664" y="5305"/>
                </a:lnTo>
                <a:close/>
                <a:moveTo>
                  <a:pt x="18615" y="6425"/>
                </a:moveTo>
                <a:lnTo>
                  <a:pt x="18615" y="6473"/>
                </a:lnTo>
                <a:lnTo>
                  <a:pt x="18518" y="6498"/>
                </a:lnTo>
                <a:lnTo>
                  <a:pt x="18420" y="6546"/>
                </a:lnTo>
                <a:lnTo>
                  <a:pt x="18250" y="6668"/>
                </a:lnTo>
                <a:lnTo>
                  <a:pt x="18104" y="6765"/>
                </a:lnTo>
                <a:lnTo>
                  <a:pt x="17982" y="6887"/>
                </a:lnTo>
                <a:lnTo>
                  <a:pt x="17739" y="7155"/>
                </a:lnTo>
                <a:lnTo>
                  <a:pt x="17764" y="6717"/>
                </a:lnTo>
                <a:lnTo>
                  <a:pt x="17982" y="6668"/>
                </a:lnTo>
                <a:lnTo>
                  <a:pt x="18201" y="6595"/>
                </a:lnTo>
                <a:lnTo>
                  <a:pt x="18615" y="6425"/>
                </a:lnTo>
                <a:close/>
                <a:moveTo>
                  <a:pt x="18615" y="6838"/>
                </a:moveTo>
                <a:lnTo>
                  <a:pt x="18591" y="7349"/>
                </a:lnTo>
                <a:lnTo>
                  <a:pt x="18591" y="7666"/>
                </a:lnTo>
                <a:lnTo>
                  <a:pt x="18420" y="7787"/>
                </a:lnTo>
                <a:lnTo>
                  <a:pt x="18250" y="7909"/>
                </a:lnTo>
                <a:lnTo>
                  <a:pt x="17958" y="8103"/>
                </a:lnTo>
                <a:lnTo>
                  <a:pt x="17666" y="8322"/>
                </a:lnTo>
                <a:lnTo>
                  <a:pt x="17715" y="7739"/>
                </a:lnTo>
                <a:lnTo>
                  <a:pt x="17739" y="7349"/>
                </a:lnTo>
                <a:lnTo>
                  <a:pt x="18080" y="7155"/>
                </a:lnTo>
                <a:lnTo>
                  <a:pt x="18420" y="6960"/>
                </a:lnTo>
                <a:lnTo>
                  <a:pt x="18615" y="6838"/>
                </a:lnTo>
                <a:close/>
                <a:moveTo>
                  <a:pt x="18566" y="8103"/>
                </a:moveTo>
                <a:lnTo>
                  <a:pt x="18542" y="8420"/>
                </a:lnTo>
                <a:lnTo>
                  <a:pt x="18420" y="8493"/>
                </a:lnTo>
                <a:lnTo>
                  <a:pt x="18274" y="8566"/>
                </a:lnTo>
                <a:lnTo>
                  <a:pt x="18055" y="8785"/>
                </a:lnTo>
                <a:lnTo>
                  <a:pt x="17812" y="9004"/>
                </a:lnTo>
                <a:lnTo>
                  <a:pt x="17593" y="9247"/>
                </a:lnTo>
                <a:lnTo>
                  <a:pt x="17642" y="8566"/>
                </a:lnTo>
                <a:lnTo>
                  <a:pt x="18031" y="8395"/>
                </a:lnTo>
                <a:lnTo>
                  <a:pt x="18420" y="8201"/>
                </a:lnTo>
                <a:lnTo>
                  <a:pt x="18566" y="8103"/>
                </a:lnTo>
                <a:close/>
                <a:moveTo>
                  <a:pt x="18542" y="8809"/>
                </a:moveTo>
                <a:lnTo>
                  <a:pt x="18542" y="9077"/>
                </a:lnTo>
                <a:lnTo>
                  <a:pt x="18299" y="9271"/>
                </a:lnTo>
                <a:lnTo>
                  <a:pt x="17934" y="9588"/>
                </a:lnTo>
                <a:lnTo>
                  <a:pt x="17593" y="9928"/>
                </a:lnTo>
                <a:lnTo>
                  <a:pt x="17569" y="9953"/>
                </a:lnTo>
                <a:lnTo>
                  <a:pt x="17569" y="9977"/>
                </a:lnTo>
                <a:lnTo>
                  <a:pt x="17593" y="10001"/>
                </a:lnTo>
                <a:lnTo>
                  <a:pt x="17642" y="10001"/>
                </a:lnTo>
                <a:lnTo>
                  <a:pt x="18080" y="9831"/>
                </a:lnTo>
                <a:lnTo>
                  <a:pt x="18274" y="9709"/>
                </a:lnTo>
                <a:lnTo>
                  <a:pt x="18493" y="9588"/>
                </a:lnTo>
                <a:lnTo>
                  <a:pt x="18518" y="9563"/>
                </a:lnTo>
                <a:lnTo>
                  <a:pt x="18518" y="9977"/>
                </a:lnTo>
                <a:lnTo>
                  <a:pt x="18396" y="10026"/>
                </a:lnTo>
                <a:lnTo>
                  <a:pt x="18274" y="10074"/>
                </a:lnTo>
                <a:lnTo>
                  <a:pt x="18080" y="10220"/>
                </a:lnTo>
                <a:lnTo>
                  <a:pt x="17788" y="10464"/>
                </a:lnTo>
                <a:lnTo>
                  <a:pt x="17520" y="10731"/>
                </a:lnTo>
                <a:lnTo>
                  <a:pt x="17520" y="10245"/>
                </a:lnTo>
                <a:lnTo>
                  <a:pt x="17569" y="9490"/>
                </a:lnTo>
                <a:lnTo>
                  <a:pt x="17837" y="9344"/>
                </a:lnTo>
                <a:lnTo>
                  <a:pt x="18104" y="9150"/>
                </a:lnTo>
                <a:lnTo>
                  <a:pt x="18274" y="8979"/>
                </a:lnTo>
                <a:lnTo>
                  <a:pt x="18469" y="8833"/>
                </a:lnTo>
                <a:lnTo>
                  <a:pt x="18542" y="8809"/>
                </a:lnTo>
                <a:close/>
                <a:moveTo>
                  <a:pt x="18518" y="10342"/>
                </a:moveTo>
                <a:lnTo>
                  <a:pt x="18518" y="10975"/>
                </a:lnTo>
                <a:lnTo>
                  <a:pt x="18347" y="11096"/>
                </a:lnTo>
                <a:lnTo>
                  <a:pt x="18201" y="11194"/>
                </a:lnTo>
                <a:lnTo>
                  <a:pt x="17861" y="11486"/>
                </a:lnTo>
                <a:lnTo>
                  <a:pt x="17715" y="11632"/>
                </a:lnTo>
                <a:lnTo>
                  <a:pt x="17569" y="11802"/>
                </a:lnTo>
                <a:lnTo>
                  <a:pt x="17545" y="11559"/>
                </a:lnTo>
                <a:lnTo>
                  <a:pt x="17520" y="11048"/>
                </a:lnTo>
                <a:lnTo>
                  <a:pt x="17691" y="10975"/>
                </a:lnTo>
                <a:lnTo>
                  <a:pt x="17837" y="10877"/>
                </a:lnTo>
                <a:lnTo>
                  <a:pt x="18128" y="10634"/>
                </a:lnTo>
                <a:lnTo>
                  <a:pt x="18518" y="10342"/>
                </a:lnTo>
                <a:close/>
                <a:moveTo>
                  <a:pt x="18518" y="11413"/>
                </a:moveTo>
                <a:lnTo>
                  <a:pt x="18542" y="11802"/>
                </a:lnTo>
                <a:lnTo>
                  <a:pt x="18347" y="11899"/>
                </a:lnTo>
                <a:lnTo>
                  <a:pt x="18177" y="12021"/>
                </a:lnTo>
                <a:lnTo>
                  <a:pt x="17837" y="12289"/>
                </a:lnTo>
                <a:lnTo>
                  <a:pt x="17764" y="12240"/>
                </a:lnTo>
                <a:lnTo>
                  <a:pt x="17642" y="12240"/>
                </a:lnTo>
                <a:lnTo>
                  <a:pt x="17593" y="12021"/>
                </a:lnTo>
                <a:lnTo>
                  <a:pt x="18299" y="11559"/>
                </a:lnTo>
                <a:lnTo>
                  <a:pt x="18518" y="11413"/>
                </a:lnTo>
                <a:close/>
                <a:moveTo>
                  <a:pt x="2093" y="1899"/>
                </a:moveTo>
                <a:lnTo>
                  <a:pt x="2385" y="1972"/>
                </a:lnTo>
                <a:lnTo>
                  <a:pt x="2702" y="1996"/>
                </a:lnTo>
                <a:lnTo>
                  <a:pt x="3334" y="2045"/>
                </a:lnTo>
                <a:lnTo>
                  <a:pt x="4356" y="2093"/>
                </a:lnTo>
                <a:lnTo>
                  <a:pt x="5354" y="2118"/>
                </a:lnTo>
                <a:lnTo>
                  <a:pt x="6376" y="2118"/>
                </a:lnTo>
                <a:lnTo>
                  <a:pt x="7398" y="2093"/>
                </a:lnTo>
                <a:lnTo>
                  <a:pt x="9466" y="2020"/>
                </a:lnTo>
                <a:lnTo>
                  <a:pt x="11413" y="1972"/>
                </a:lnTo>
                <a:lnTo>
                  <a:pt x="13359" y="1947"/>
                </a:lnTo>
                <a:lnTo>
                  <a:pt x="14357" y="1947"/>
                </a:lnTo>
                <a:lnTo>
                  <a:pt x="15330" y="1996"/>
                </a:lnTo>
                <a:lnTo>
                  <a:pt x="16304" y="2045"/>
                </a:lnTo>
                <a:lnTo>
                  <a:pt x="17277" y="2142"/>
                </a:lnTo>
                <a:lnTo>
                  <a:pt x="17253" y="2483"/>
                </a:lnTo>
                <a:lnTo>
                  <a:pt x="17228" y="2823"/>
                </a:lnTo>
                <a:lnTo>
                  <a:pt x="17228" y="3529"/>
                </a:lnTo>
                <a:lnTo>
                  <a:pt x="17277" y="4210"/>
                </a:lnTo>
                <a:lnTo>
                  <a:pt x="17301" y="4892"/>
                </a:lnTo>
                <a:lnTo>
                  <a:pt x="17301" y="5646"/>
                </a:lnTo>
                <a:lnTo>
                  <a:pt x="17277" y="6376"/>
                </a:lnTo>
                <a:lnTo>
                  <a:pt x="17180" y="7885"/>
                </a:lnTo>
                <a:lnTo>
                  <a:pt x="17082" y="9125"/>
                </a:lnTo>
                <a:lnTo>
                  <a:pt x="17034" y="9758"/>
                </a:lnTo>
                <a:lnTo>
                  <a:pt x="17009" y="10391"/>
                </a:lnTo>
                <a:lnTo>
                  <a:pt x="16985" y="10829"/>
                </a:lnTo>
                <a:lnTo>
                  <a:pt x="16961" y="11291"/>
                </a:lnTo>
                <a:lnTo>
                  <a:pt x="16985" y="11778"/>
                </a:lnTo>
                <a:lnTo>
                  <a:pt x="17009" y="12021"/>
                </a:lnTo>
                <a:lnTo>
                  <a:pt x="17058" y="12240"/>
                </a:lnTo>
                <a:lnTo>
                  <a:pt x="9539" y="12240"/>
                </a:lnTo>
                <a:lnTo>
                  <a:pt x="8566" y="12264"/>
                </a:lnTo>
                <a:lnTo>
                  <a:pt x="7568" y="12289"/>
                </a:lnTo>
                <a:lnTo>
                  <a:pt x="5622" y="12386"/>
                </a:lnTo>
                <a:lnTo>
                  <a:pt x="5086" y="12410"/>
                </a:lnTo>
                <a:lnTo>
                  <a:pt x="4551" y="12410"/>
                </a:lnTo>
                <a:lnTo>
                  <a:pt x="4040" y="12362"/>
                </a:lnTo>
                <a:lnTo>
                  <a:pt x="3529" y="12313"/>
                </a:lnTo>
                <a:lnTo>
                  <a:pt x="2994" y="12216"/>
                </a:lnTo>
                <a:lnTo>
                  <a:pt x="2702" y="12191"/>
                </a:lnTo>
                <a:lnTo>
                  <a:pt x="2434" y="12216"/>
                </a:lnTo>
                <a:lnTo>
                  <a:pt x="2385" y="11997"/>
                </a:lnTo>
                <a:lnTo>
                  <a:pt x="2361" y="11753"/>
                </a:lnTo>
                <a:lnTo>
                  <a:pt x="2337" y="11267"/>
                </a:lnTo>
                <a:lnTo>
                  <a:pt x="2361" y="10318"/>
                </a:lnTo>
                <a:lnTo>
                  <a:pt x="2361" y="9661"/>
                </a:lnTo>
                <a:lnTo>
                  <a:pt x="2337" y="8979"/>
                </a:lnTo>
                <a:lnTo>
                  <a:pt x="2312" y="7666"/>
                </a:lnTo>
                <a:lnTo>
                  <a:pt x="2312" y="6887"/>
                </a:lnTo>
                <a:lnTo>
                  <a:pt x="2288" y="6084"/>
                </a:lnTo>
                <a:lnTo>
                  <a:pt x="2239" y="4527"/>
                </a:lnTo>
                <a:lnTo>
                  <a:pt x="2215" y="2896"/>
                </a:lnTo>
                <a:lnTo>
                  <a:pt x="2215" y="2385"/>
                </a:lnTo>
                <a:lnTo>
                  <a:pt x="2166" y="2118"/>
                </a:lnTo>
                <a:lnTo>
                  <a:pt x="2142" y="2020"/>
                </a:lnTo>
                <a:lnTo>
                  <a:pt x="2093" y="1899"/>
                </a:lnTo>
                <a:close/>
                <a:moveTo>
                  <a:pt x="18566" y="12118"/>
                </a:moveTo>
                <a:lnTo>
                  <a:pt x="18591" y="12264"/>
                </a:lnTo>
                <a:lnTo>
                  <a:pt x="18420" y="12313"/>
                </a:lnTo>
                <a:lnTo>
                  <a:pt x="18274" y="12410"/>
                </a:lnTo>
                <a:lnTo>
                  <a:pt x="17958" y="12581"/>
                </a:lnTo>
                <a:lnTo>
                  <a:pt x="17885" y="12629"/>
                </a:lnTo>
                <a:lnTo>
                  <a:pt x="17909" y="12532"/>
                </a:lnTo>
                <a:lnTo>
                  <a:pt x="17909" y="12435"/>
                </a:lnTo>
                <a:lnTo>
                  <a:pt x="18250" y="12264"/>
                </a:lnTo>
                <a:lnTo>
                  <a:pt x="18566" y="12118"/>
                </a:lnTo>
                <a:close/>
                <a:moveTo>
                  <a:pt x="8761" y="512"/>
                </a:moveTo>
                <a:lnTo>
                  <a:pt x="10318" y="585"/>
                </a:lnTo>
                <a:lnTo>
                  <a:pt x="13432" y="755"/>
                </a:lnTo>
                <a:lnTo>
                  <a:pt x="14138" y="779"/>
                </a:lnTo>
                <a:lnTo>
                  <a:pt x="14844" y="804"/>
                </a:lnTo>
                <a:lnTo>
                  <a:pt x="16279" y="779"/>
                </a:lnTo>
                <a:lnTo>
                  <a:pt x="17034" y="755"/>
                </a:lnTo>
                <a:lnTo>
                  <a:pt x="17034" y="755"/>
                </a:lnTo>
                <a:lnTo>
                  <a:pt x="16912" y="852"/>
                </a:lnTo>
                <a:lnTo>
                  <a:pt x="16790" y="950"/>
                </a:lnTo>
                <a:lnTo>
                  <a:pt x="16790" y="998"/>
                </a:lnTo>
                <a:lnTo>
                  <a:pt x="16790" y="1023"/>
                </a:lnTo>
                <a:lnTo>
                  <a:pt x="16815" y="1047"/>
                </a:lnTo>
                <a:lnTo>
                  <a:pt x="16863" y="1047"/>
                </a:lnTo>
                <a:lnTo>
                  <a:pt x="17131" y="901"/>
                </a:lnTo>
                <a:lnTo>
                  <a:pt x="17399" y="755"/>
                </a:lnTo>
                <a:lnTo>
                  <a:pt x="17837" y="779"/>
                </a:lnTo>
                <a:lnTo>
                  <a:pt x="17593" y="925"/>
                </a:lnTo>
                <a:lnTo>
                  <a:pt x="17399" y="1071"/>
                </a:lnTo>
                <a:lnTo>
                  <a:pt x="17228" y="1217"/>
                </a:lnTo>
                <a:lnTo>
                  <a:pt x="17082" y="1412"/>
                </a:lnTo>
                <a:lnTo>
                  <a:pt x="17034" y="1509"/>
                </a:lnTo>
                <a:lnTo>
                  <a:pt x="17009" y="1631"/>
                </a:lnTo>
                <a:lnTo>
                  <a:pt x="16060" y="1558"/>
                </a:lnTo>
                <a:lnTo>
                  <a:pt x="15111" y="1509"/>
                </a:lnTo>
                <a:lnTo>
                  <a:pt x="14162" y="1461"/>
                </a:lnTo>
                <a:lnTo>
                  <a:pt x="13238" y="1461"/>
                </a:lnTo>
                <a:lnTo>
                  <a:pt x="11340" y="1485"/>
                </a:lnTo>
                <a:lnTo>
                  <a:pt x="9466" y="1558"/>
                </a:lnTo>
                <a:lnTo>
                  <a:pt x="7495" y="1631"/>
                </a:lnTo>
                <a:lnTo>
                  <a:pt x="5549" y="1655"/>
                </a:lnTo>
                <a:lnTo>
                  <a:pt x="4527" y="1631"/>
                </a:lnTo>
                <a:lnTo>
                  <a:pt x="3505" y="1607"/>
                </a:lnTo>
                <a:lnTo>
                  <a:pt x="3140" y="1558"/>
                </a:lnTo>
                <a:lnTo>
                  <a:pt x="2726" y="1509"/>
                </a:lnTo>
                <a:lnTo>
                  <a:pt x="2312" y="1509"/>
                </a:lnTo>
                <a:lnTo>
                  <a:pt x="2118" y="1534"/>
                </a:lnTo>
                <a:lnTo>
                  <a:pt x="1948" y="1582"/>
                </a:lnTo>
                <a:lnTo>
                  <a:pt x="1899" y="1607"/>
                </a:lnTo>
                <a:lnTo>
                  <a:pt x="1850" y="1631"/>
                </a:lnTo>
                <a:lnTo>
                  <a:pt x="1850" y="1704"/>
                </a:lnTo>
                <a:lnTo>
                  <a:pt x="1850" y="1777"/>
                </a:lnTo>
                <a:lnTo>
                  <a:pt x="1899" y="1826"/>
                </a:lnTo>
                <a:lnTo>
                  <a:pt x="1850" y="1947"/>
                </a:lnTo>
                <a:lnTo>
                  <a:pt x="1802" y="2069"/>
                </a:lnTo>
                <a:lnTo>
                  <a:pt x="1777" y="2215"/>
                </a:lnTo>
                <a:lnTo>
                  <a:pt x="1753" y="2337"/>
                </a:lnTo>
                <a:lnTo>
                  <a:pt x="1753" y="2604"/>
                </a:lnTo>
                <a:lnTo>
                  <a:pt x="1753" y="2896"/>
                </a:lnTo>
                <a:lnTo>
                  <a:pt x="1753" y="4527"/>
                </a:lnTo>
                <a:lnTo>
                  <a:pt x="1802" y="6181"/>
                </a:lnTo>
                <a:lnTo>
                  <a:pt x="1826" y="7009"/>
                </a:lnTo>
                <a:lnTo>
                  <a:pt x="1826" y="7836"/>
                </a:lnTo>
                <a:lnTo>
                  <a:pt x="1875" y="9223"/>
                </a:lnTo>
                <a:lnTo>
                  <a:pt x="1875" y="9904"/>
                </a:lnTo>
                <a:lnTo>
                  <a:pt x="1875" y="10585"/>
                </a:lnTo>
                <a:lnTo>
                  <a:pt x="1850" y="11048"/>
                </a:lnTo>
                <a:lnTo>
                  <a:pt x="1826" y="11583"/>
                </a:lnTo>
                <a:lnTo>
                  <a:pt x="1826" y="11851"/>
                </a:lnTo>
                <a:lnTo>
                  <a:pt x="1875" y="12094"/>
                </a:lnTo>
                <a:lnTo>
                  <a:pt x="1948" y="12337"/>
                </a:lnTo>
                <a:lnTo>
                  <a:pt x="2045" y="12532"/>
                </a:lnTo>
                <a:lnTo>
                  <a:pt x="2118" y="12605"/>
                </a:lnTo>
                <a:lnTo>
                  <a:pt x="2215" y="12654"/>
                </a:lnTo>
                <a:lnTo>
                  <a:pt x="2312" y="12629"/>
                </a:lnTo>
                <a:lnTo>
                  <a:pt x="2385" y="12581"/>
                </a:lnTo>
                <a:lnTo>
                  <a:pt x="2677" y="12654"/>
                </a:lnTo>
                <a:lnTo>
                  <a:pt x="2969" y="12678"/>
                </a:lnTo>
                <a:lnTo>
                  <a:pt x="3553" y="12775"/>
                </a:lnTo>
                <a:lnTo>
                  <a:pt x="4040" y="12824"/>
                </a:lnTo>
                <a:lnTo>
                  <a:pt x="4502" y="12873"/>
                </a:lnTo>
                <a:lnTo>
                  <a:pt x="5427" y="12873"/>
                </a:lnTo>
                <a:lnTo>
                  <a:pt x="6449" y="12848"/>
                </a:lnTo>
                <a:lnTo>
                  <a:pt x="7495" y="12800"/>
                </a:lnTo>
                <a:lnTo>
                  <a:pt x="8517" y="12751"/>
                </a:lnTo>
                <a:lnTo>
                  <a:pt x="9539" y="12727"/>
                </a:lnTo>
                <a:lnTo>
                  <a:pt x="17277" y="12727"/>
                </a:lnTo>
                <a:lnTo>
                  <a:pt x="17350" y="12775"/>
                </a:lnTo>
                <a:lnTo>
                  <a:pt x="17496" y="12775"/>
                </a:lnTo>
                <a:lnTo>
                  <a:pt x="17569" y="12727"/>
                </a:lnTo>
                <a:lnTo>
                  <a:pt x="17715" y="12727"/>
                </a:lnTo>
                <a:lnTo>
                  <a:pt x="17569" y="12824"/>
                </a:lnTo>
                <a:lnTo>
                  <a:pt x="17423" y="12946"/>
                </a:lnTo>
                <a:lnTo>
                  <a:pt x="17301" y="13092"/>
                </a:lnTo>
                <a:lnTo>
                  <a:pt x="17180" y="13238"/>
                </a:lnTo>
                <a:lnTo>
                  <a:pt x="17180" y="13262"/>
                </a:lnTo>
                <a:lnTo>
                  <a:pt x="17180" y="13286"/>
                </a:lnTo>
                <a:lnTo>
                  <a:pt x="17204" y="13311"/>
                </a:lnTo>
                <a:lnTo>
                  <a:pt x="17253" y="13311"/>
                </a:lnTo>
                <a:lnTo>
                  <a:pt x="17472" y="13262"/>
                </a:lnTo>
                <a:lnTo>
                  <a:pt x="17666" y="13189"/>
                </a:lnTo>
                <a:lnTo>
                  <a:pt x="18055" y="12994"/>
                </a:lnTo>
                <a:lnTo>
                  <a:pt x="18347" y="12848"/>
                </a:lnTo>
                <a:lnTo>
                  <a:pt x="18615" y="12727"/>
                </a:lnTo>
                <a:lnTo>
                  <a:pt x="18664" y="12946"/>
                </a:lnTo>
                <a:lnTo>
                  <a:pt x="18396" y="13092"/>
                </a:lnTo>
                <a:lnTo>
                  <a:pt x="17982" y="13335"/>
                </a:lnTo>
                <a:lnTo>
                  <a:pt x="17593" y="13603"/>
                </a:lnTo>
                <a:lnTo>
                  <a:pt x="17545" y="13627"/>
                </a:lnTo>
                <a:lnTo>
                  <a:pt x="17545" y="13676"/>
                </a:lnTo>
                <a:lnTo>
                  <a:pt x="17569" y="13700"/>
                </a:lnTo>
                <a:lnTo>
                  <a:pt x="17618" y="13724"/>
                </a:lnTo>
                <a:lnTo>
                  <a:pt x="17861" y="13700"/>
                </a:lnTo>
                <a:lnTo>
                  <a:pt x="18080" y="13651"/>
                </a:lnTo>
                <a:lnTo>
                  <a:pt x="18274" y="13578"/>
                </a:lnTo>
                <a:lnTo>
                  <a:pt x="18493" y="13457"/>
                </a:lnTo>
                <a:lnTo>
                  <a:pt x="18712" y="13335"/>
                </a:lnTo>
                <a:lnTo>
                  <a:pt x="18785" y="13724"/>
                </a:lnTo>
                <a:lnTo>
                  <a:pt x="18250" y="13773"/>
                </a:lnTo>
                <a:lnTo>
                  <a:pt x="17739" y="13797"/>
                </a:lnTo>
                <a:lnTo>
                  <a:pt x="17204" y="13773"/>
                </a:lnTo>
                <a:lnTo>
                  <a:pt x="16669" y="13724"/>
                </a:lnTo>
                <a:lnTo>
                  <a:pt x="15622" y="13603"/>
                </a:lnTo>
                <a:lnTo>
                  <a:pt x="15087" y="13554"/>
                </a:lnTo>
                <a:lnTo>
                  <a:pt x="14576" y="13530"/>
                </a:lnTo>
                <a:lnTo>
                  <a:pt x="12118" y="13530"/>
                </a:lnTo>
                <a:lnTo>
                  <a:pt x="9661" y="13554"/>
                </a:lnTo>
                <a:lnTo>
                  <a:pt x="8469" y="13578"/>
                </a:lnTo>
                <a:lnTo>
                  <a:pt x="7301" y="13627"/>
                </a:lnTo>
                <a:lnTo>
                  <a:pt x="4916" y="13773"/>
                </a:lnTo>
                <a:lnTo>
                  <a:pt x="3772" y="13822"/>
                </a:lnTo>
                <a:lnTo>
                  <a:pt x="2629" y="13846"/>
                </a:lnTo>
                <a:lnTo>
                  <a:pt x="2020" y="13822"/>
                </a:lnTo>
                <a:lnTo>
                  <a:pt x="1412" y="13797"/>
                </a:lnTo>
                <a:lnTo>
                  <a:pt x="1145" y="13773"/>
                </a:lnTo>
                <a:lnTo>
                  <a:pt x="853" y="13749"/>
                </a:lnTo>
                <a:lnTo>
                  <a:pt x="853" y="13724"/>
                </a:lnTo>
                <a:lnTo>
                  <a:pt x="731" y="13408"/>
                </a:lnTo>
                <a:lnTo>
                  <a:pt x="658" y="13092"/>
                </a:lnTo>
                <a:lnTo>
                  <a:pt x="585" y="12775"/>
                </a:lnTo>
                <a:lnTo>
                  <a:pt x="561" y="12435"/>
                </a:lnTo>
                <a:lnTo>
                  <a:pt x="561" y="11753"/>
                </a:lnTo>
                <a:lnTo>
                  <a:pt x="561" y="11121"/>
                </a:lnTo>
                <a:lnTo>
                  <a:pt x="561" y="9320"/>
                </a:lnTo>
                <a:lnTo>
                  <a:pt x="561" y="8420"/>
                </a:lnTo>
                <a:lnTo>
                  <a:pt x="585" y="7495"/>
                </a:lnTo>
                <a:lnTo>
                  <a:pt x="658" y="5792"/>
                </a:lnTo>
                <a:lnTo>
                  <a:pt x="731" y="4064"/>
                </a:lnTo>
                <a:lnTo>
                  <a:pt x="755" y="3188"/>
                </a:lnTo>
                <a:lnTo>
                  <a:pt x="755" y="2337"/>
                </a:lnTo>
                <a:lnTo>
                  <a:pt x="731" y="1485"/>
                </a:lnTo>
                <a:lnTo>
                  <a:pt x="707" y="609"/>
                </a:lnTo>
                <a:lnTo>
                  <a:pt x="804" y="682"/>
                </a:lnTo>
                <a:lnTo>
                  <a:pt x="950" y="755"/>
                </a:lnTo>
                <a:lnTo>
                  <a:pt x="1072" y="804"/>
                </a:lnTo>
                <a:lnTo>
                  <a:pt x="1242" y="852"/>
                </a:lnTo>
                <a:lnTo>
                  <a:pt x="1583" y="901"/>
                </a:lnTo>
                <a:lnTo>
                  <a:pt x="1948" y="925"/>
                </a:lnTo>
                <a:lnTo>
                  <a:pt x="2312" y="901"/>
                </a:lnTo>
                <a:lnTo>
                  <a:pt x="2653" y="901"/>
                </a:lnTo>
                <a:lnTo>
                  <a:pt x="3164" y="852"/>
                </a:lnTo>
                <a:lnTo>
                  <a:pt x="4162" y="755"/>
                </a:lnTo>
                <a:lnTo>
                  <a:pt x="5184" y="633"/>
                </a:lnTo>
                <a:lnTo>
                  <a:pt x="6181" y="560"/>
                </a:lnTo>
                <a:lnTo>
                  <a:pt x="6692" y="512"/>
                </a:lnTo>
                <a:close/>
                <a:moveTo>
                  <a:pt x="11096" y="14016"/>
                </a:moveTo>
                <a:lnTo>
                  <a:pt x="11096" y="14187"/>
                </a:lnTo>
                <a:lnTo>
                  <a:pt x="10926" y="14260"/>
                </a:lnTo>
                <a:lnTo>
                  <a:pt x="10780" y="14357"/>
                </a:lnTo>
                <a:lnTo>
                  <a:pt x="10488" y="14552"/>
                </a:lnTo>
                <a:lnTo>
                  <a:pt x="10293" y="14698"/>
                </a:lnTo>
                <a:lnTo>
                  <a:pt x="10123" y="14868"/>
                </a:lnTo>
                <a:lnTo>
                  <a:pt x="9953" y="15038"/>
                </a:lnTo>
                <a:lnTo>
                  <a:pt x="9807" y="15233"/>
                </a:lnTo>
                <a:lnTo>
                  <a:pt x="9807" y="15282"/>
                </a:lnTo>
                <a:lnTo>
                  <a:pt x="9831" y="15330"/>
                </a:lnTo>
                <a:lnTo>
                  <a:pt x="9856" y="15379"/>
                </a:lnTo>
                <a:lnTo>
                  <a:pt x="9929" y="15379"/>
                </a:lnTo>
                <a:lnTo>
                  <a:pt x="10099" y="15282"/>
                </a:lnTo>
                <a:lnTo>
                  <a:pt x="10245" y="15184"/>
                </a:lnTo>
                <a:lnTo>
                  <a:pt x="10537" y="14941"/>
                </a:lnTo>
                <a:lnTo>
                  <a:pt x="10804" y="14771"/>
                </a:lnTo>
                <a:lnTo>
                  <a:pt x="11072" y="14600"/>
                </a:lnTo>
                <a:lnTo>
                  <a:pt x="11072" y="14600"/>
                </a:lnTo>
                <a:lnTo>
                  <a:pt x="11048" y="15087"/>
                </a:lnTo>
                <a:lnTo>
                  <a:pt x="10926" y="15136"/>
                </a:lnTo>
                <a:lnTo>
                  <a:pt x="10804" y="15209"/>
                </a:lnTo>
                <a:lnTo>
                  <a:pt x="10585" y="15330"/>
                </a:lnTo>
                <a:lnTo>
                  <a:pt x="10439" y="15403"/>
                </a:lnTo>
                <a:lnTo>
                  <a:pt x="10269" y="15525"/>
                </a:lnTo>
                <a:lnTo>
                  <a:pt x="10123" y="15647"/>
                </a:lnTo>
                <a:lnTo>
                  <a:pt x="10074" y="15695"/>
                </a:lnTo>
                <a:lnTo>
                  <a:pt x="10050" y="15793"/>
                </a:lnTo>
                <a:lnTo>
                  <a:pt x="10050" y="15817"/>
                </a:lnTo>
                <a:lnTo>
                  <a:pt x="10074" y="15841"/>
                </a:lnTo>
                <a:lnTo>
                  <a:pt x="10245" y="15841"/>
                </a:lnTo>
                <a:lnTo>
                  <a:pt x="10391" y="15817"/>
                </a:lnTo>
                <a:lnTo>
                  <a:pt x="10683" y="15671"/>
                </a:lnTo>
                <a:lnTo>
                  <a:pt x="11023" y="15501"/>
                </a:lnTo>
                <a:lnTo>
                  <a:pt x="10999" y="15841"/>
                </a:lnTo>
                <a:lnTo>
                  <a:pt x="10756" y="15987"/>
                </a:lnTo>
                <a:lnTo>
                  <a:pt x="10610" y="16085"/>
                </a:lnTo>
                <a:lnTo>
                  <a:pt x="10464" y="16206"/>
                </a:lnTo>
                <a:lnTo>
                  <a:pt x="10342" y="16352"/>
                </a:lnTo>
                <a:lnTo>
                  <a:pt x="10196" y="16474"/>
                </a:lnTo>
                <a:lnTo>
                  <a:pt x="10172" y="16498"/>
                </a:lnTo>
                <a:lnTo>
                  <a:pt x="10172" y="16522"/>
                </a:lnTo>
                <a:lnTo>
                  <a:pt x="10196" y="16547"/>
                </a:lnTo>
                <a:lnTo>
                  <a:pt x="10245" y="16547"/>
                </a:lnTo>
                <a:lnTo>
                  <a:pt x="10537" y="16425"/>
                </a:lnTo>
                <a:lnTo>
                  <a:pt x="10804" y="16303"/>
                </a:lnTo>
                <a:lnTo>
                  <a:pt x="10975" y="16230"/>
                </a:lnTo>
                <a:lnTo>
                  <a:pt x="10975" y="16449"/>
                </a:lnTo>
                <a:lnTo>
                  <a:pt x="10902" y="16474"/>
                </a:lnTo>
                <a:lnTo>
                  <a:pt x="10756" y="16547"/>
                </a:lnTo>
                <a:lnTo>
                  <a:pt x="10634" y="16620"/>
                </a:lnTo>
                <a:lnTo>
                  <a:pt x="10415" y="16814"/>
                </a:lnTo>
                <a:lnTo>
                  <a:pt x="10391" y="16863"/>
                </a:lnTo>
                <a:lnTo>
                  <a:pt x="10391" y="16887"/>
                </a:lnTo>
                <a:lnTo>
                  <a:pt x="10391" y="16960"/>
                </a:lnTo>
                <a:lnTo>
                  <a:pt x="10464" y="16985"/>
                </a:lnTo>
                <a:lnTo>
                  <a:pt x="10537" y="16985"/>
                </a:lnTo>
                <a:lnTo>
                  <a:pt x="10780" y="16887"/>
                </a:lnTo>
                <a:lnTo>
                  <a:pt x="11023" y="16790"/>
                </a:lnTo>
                <a:lnTo>
                  <a:pt x="11048" y="16887"/>
                </a:lnTo>
                <a:lnTo>
                  <a:pt x="10926" y="16960"/>
                </a:lnTo>
                <a:lnTo>
                  <a:pt x="10829" y="17058"/>
                </a:lnTo>
                <a:lnTo>
                  <a:pt x="10585" y="17252"/>
                </a:lnTo>
                <a:lnTo>
                  <a:pt x="10561" y="17277"/>
                </a:lnTo>
                <a:lnTo>
                  <a:pt x="10561" y="17301"/>
                </a:lnTo>
                <a:lnTo>
                  <a:pt x="10585" y="17325"/>
                </a:lnTo>
                <a:lnTo>
                  <a:pt x="10610" y="17325"/>
                </a:lnTo>
                <a:lnTo>
                  <a:pt x="10780" y="17301"/>
                </a:lnTo>
                <a:lnTo>
                  <a:pt x="10950" y="17252"/>
                </a:lnTo>
                <a:lnTo>
                  <a:pt x="11096" y="17179"/>
                </a:lnTo>
                <a:lnTo>
                  <a:pt x="11242" y="17082"/>
                </a:lnTo>
                <a:lnTo>
                  <a:pt x="11388" y="17155"/>
                </a:lnTo>
                <a:lnTo>
                  <a:pt x="11534" y="17179"/>
                </a:lnTo>
                <a:lnTo>
                  <a:pt x="11705" y="17204"/>
                </a:lnTo>
                <a:lnTo>
                  <a:pt x="11875" y="17204"/>
                </a:lnTo>
                <a:lnTo>
                  <a:pt x="12216" y="17179"/>
                </a:lnTo>
                <a:lnTo>
                  <a:pt x="12508" y="17155"/>
                </a:lnTo>
                <a:lnTo>
                  <a:pt x="12897" y="17179"/>
                </a:lnTo>
                <a:lnTo>
                  <a:pt x="13067" y="17179"/>
                </a:lnTo>
                <a:lnTo>
                  <a:pt x="13262" y="17228"/>
                </a:lnTo>
                <a:lnTo>
                  <a:pt x="13432" y="17277"/>
                </a:lnTo>
                <a:lnTo>
                  <a:pt x="13554" y="17374"/>
                </a:lnTo>
                <a:lnTo>
                  <a:pt x="13676" y="17496"/>
                </a:lnTo>
                <a:lnTo>
                  <a:pt x="13773" y="17617"/>
                </a:lnTo>
                <a:lnTo>
                  <a:pt x="13530" y="17593"/>
                </a:lnTo>
                <a:lnTo>
                  <a:pt x="12556" y="17593"/>
                </a:lnTo>
                <a:lnTo>
                  <a:pt x="11826" y="17642"/>
                </a:lnTo>
                <a:lnTo>
                  <a:pt x="10366" y="17715"/>
                </a:lnTo>
                <a:lnTo>
                  <a:pt x="9637" y="17739"/>
                </a:lnTo>
                <a:lnTo>
                  <a:pt x="8907" y="17763"/>
                </a:lnTo>
                <a:lnTo>
                  <a:pt x="7763" y="17788"/>
                </a:lnTo>
                <a:lnTo>
                  <a:pt x="6644" y="17788"/>
                </a:lnTo>
                <a:lnTo>
                  <a:pt x="6181" y="17739"/>
                </a:lnTo>
                <a:lnTo>
                  <a:pt x="5816" y="17715"/>
                </a:lnTo>
                <a:lnTo>
                  <a:pt x="5500" y="17690"/>
                </a:lnTo>
                <a:lnTo>
                  <a:pt x="5597" y="17544"/>
                </a:lnTo>
                <a:lnTo>
                  <a:pt x="5743" y="17447"/>
                </a:lnTo>
                <a:lnTo>
                  <a:pt x="5865" y="17350"/>
                </a:lnTo>
                <a:lnTo>
                  <a:pt x="6035" y="17277"/>
                </a:lnTo>
                <a:lnTo>
                  <a:pt x="6206" y="17228"/>
                </a:lnTo>
                <a:lnTo>
                  <a:pt x="6376" y="17179"/>
                </a:lnTo>
                <a:lnTo>
                  <a:pt x="6765" y="17155"/>
                </a:lnTo>
                <a:lnTo>
                  <a:pt x="7057" y="17179"/>
                </a:lnTo>
                <a:lnTo>
                  <a:pt x="7374" y="17204"/>
                </a:lnTo>
                <a:lnTo>
                  <a:pt x="7544" y="17179"/>
                </a:lnTo>
                <a:lnTo>
                  <a:pt x="7690" y="17179"/>
                </a:lnTo>
                <a:lnTo>
                  <a:pt x="7836" y="17131"/>
                </a:lnTo>
                <a:lnTo>
                  <a:pt x="7958" y="17058"/>
                </a:lnTo>
                <a:lnTo>
                  <a:pt x="7982" y="17009"/>
                </a:lnTo>
                <a:lnTo>
                  <a:pt x="8055" y="17033"/>
                </a:lnTo>
                <a:lnTo>
                  <a:pt x="8128" y="17033"/>
                </a:lnTo>
                <a:lnTo>
                  <a:pt x="8177" y="17009"/>
                </a:lnTo>
                <a:lnTo>
                  <a:pt x="8225" y="16960"/>
                </a:lnTo>
                <a:lnTo>
                  <a:pt x="8274" y="16887"/>
                </a:lnTo>
                <a:lnTo>
                  <a:pt x="8298" y="16766"/>
                </a:lnTo>
                <a:lnTo>
                  <a:pt x="8298" y="16668"/>
                </a:lnTo>
                <a:lnTo>
                  <a:pt x="8298" y="16620"/>
                </a:lnTo>
                <a:lnTo>
                  <a:pt x="8274" y="16595"/>
                </a:lnTo>
                <a:lnTo>
                  <a:pt x="8298" y="16303"/>
                </a:lnTo>
                <a:lnTo>
                  <a:pt x="8298" y="15768"/>
                </a:lnTo>
                <a:lnTo>
                  <a:pt x="8298" y="15233"/>
                </a:lnTo>
                <a:lnTo>
                  <a:pt x="8298" y="14965"/>
                </a:lnTo>
                <a:lnTo>
                  <a:pt x="8323" y="14649"/>
                </a:lnTo>
                <a:lnTo>
                  <a:pt x="8323" y="14333"/>
                </a:lnTo>
                <a:lnTo>
                  <a:pt x="8323" y="14187"/>
                </a:lnTo>
                <a:lnTo>
                  <a:pt x="8298" y="14065"/>
                </a:lnTo>
                <a:lnTo>
                  <a:pt x="9101" y="14041"/>
                </a:lnTo>
                <a:lnTo>
                  <a:pt x="9101" y="14041"/>
                </a:lnTo>
                <a:lnTo>
                  <a:pt x="8980" y="14138"/>
                </a:lnTo>
                <a:lnTo>
                  <a:pt x="8834" y="14260"/>
                </a:lnTo>
                <a:lnTo>
                  <a:pt x="8688" y="14406"/>
                </a:lnTo>
                <a:lnTo>
                  <a:pt x="8663" y="14454"/>
                </a:lnTo>
                <a:lnTo>
                  <a:pt x="8639" y="14503"/>
                </a:lnTo>
                <a:lnTo>
                  <a:pt x="8615" y="14600"/>
                </a:lnTo>
                <a:lnTo>
                  <a:pt x="8615" y="14649"/>
                </a:lnTo>
                <a:lnTo>
                  <a:pt x="8639" y="14673"/>
                </a:lnTo>
                <a:lnTo>
                  <a:pt x="8761" y="14673"/>
                </a:lnTo>
                <a:lnTo>
                  <a:pt x="8858" y="14649"/>
                </a:lnTo>
                <a:lnTo>
                  <a:pt x="9028" y="14527"/>
                </a:lnTo>
                <a:lnTo>
                  <a:pt x="9199" y="14406"/>
                </a:lnTo>
                <a:lnTo>
                  <a:pt x="9466" y="14235"/>
                </a:lnTo>
                <a:lnTo>
                  <a:pt x="9710" y="14016"/>
                </a:lnTo>
                <a:lnTo>
                  <a:pt x="9953" y="14016"/>
                </a:lnTo>
                <a:lnTo>
                  <a:pt x="9734" y="14211"/>
                </a:lnTo>
                <a:lnTo>
                  <a:pt x="9539" y="14406"/>
                </a:lnTo>
                <a:lnTo>
                  <a:pt x="9345" y="14625"/>
                </a:lnTo>
                <a:lnTo>
                  <a:pt x="9199" y="14868"/>
                </a:lnTo>
                <a:lnTo>
                  <a:pt x="9199" y="14892"/>
                </a:lnTo>
                <a:lnTo>
                  <a:pt x="9199" y="14917"/>
                </a:lnTo>
                <a:lnTo>
                  <a:pt x="9223" y="14941"/>
                </a:lnTo>
                <a:lnTo>
                  <a:pt x="9272" y="14941"/>
                </a:lnTo>
                <a:lnTo>
                  <a:pt x="9393" y="14892"/>
                </a:lnTo>
                <a:lnTo>
                  <a:pt x="9515" y="14844"/>
                </a:lnTo>
                <a:lnTo>
                  <a:pt x="9758" y="14698"/>
                </a:lnTo>
                <a:lnTo>
                  <a:pt x="10196" y="14357"/>
                </a:lnTo>
                <a:lnTo>
                  <a:pt x="10464" y="14235"/>
                </a:lnTo>
                <a:lnTo>
                  <a:pt x="10658" y="14138"/>
                </a:lnTo>
                <a:lnTo>
                  <a:pt x="10804" y="14016"/>
                </a:lnTo>
                <a:close/>
                <a:moveTo>
                  <a:pt x="6936" y="1"/>
                </a:moveTo>
                <a:lnTo>
                  <a:pt x="5914" y="74"/>
                </a:lnTo>
                <a:lnTo>
                  <a:pt x="4892" y="147"/>
                </a:lnTo>
                <a:lnTo>
                  <a:pt x="3870" y="268"/>
                </a:lnTo>
                <a:lnTo>
                  <a:pt x="2945" y="366"/>
                </a:lnTo>
                <a:lnTo>
                  <a:pt x="2483" y="390"/>
                </a:lnTo>
                <a:lnTo>
                  <a:pt x="1680" y="390"/>
                </a:lnTo>
                <a:lnTo>
                  <a:pt x="1339" y="317"/>
                </a:lnTo>
                <a:lnTo>
                  <a:pt x="658" y="195"/>
                </a:lnTo>
                <a:lnTo>
                  <a:pt x="634" y="147"/>
                </a:lnTo>
                <a:lnTo>
                  <a:pt x="585" y="122"/>
                </a:lnTo>
                <a:lnTo>
                  <a:pt x="512" y="98"/>
                </a:lnTo>
                <a:lnTo>
                  <a:pt x="463" y="98"/>
                </a:lnTo>
                <a:lnTo>
                  <a:pt x="390" y="122"/>
                </a:lnTo>
                <a:lnTo>
                  <a:pt x="342" y="147"/>
                </a:lnTo>
                <a:lnTo>
                  <a:pt x="317" y="220"/>
                </a:lnTo>
                <a:lnTo>
                  <a:pt x="293" y="293"/>
                </a:lnTo>
                <a:lnTo>
                  <a:pt x="244" y="1169"/>
                </a:lnTo>
                <a:lnTo>
                  <a:pt x="220" y="2069"/>
                </a:lnTo>
                <a:lnTo>
                  <a:pt x="196" y="3821"/>
                </a:lnTo>
                <a:lnTo>
                  <a:pt x="171" y="4794"/>
                </a:lnTo>
                <a:lnTo>
                  <a:pt x="123" y="5768"/>
                </a:lnTo>
                <a:lnTo>
                  <a:pt x="25" y="7690"/>
                </a:lnTo>
                <a:lnTo>
                  <a:pt x="1" y="8614"/>
                </a:lnTo>
                <a:lnTo>
                  <a:pt x="1" y="9539"/>
                </a:lnTo>
                <a:lnTo>
                  <a:pt x="25" y="11364"/>
                </a:lnTo>
                <a:lnTo>
                  <a:pt x="1" y="11997"/>
                </a:lnTo>
                <a:lnTo>
                  <a:pt x="1" y="12362"/>
                </a:lnTo>
                <a:lnTo>
                  <a:pt x="25" y="12702"/>
                </a:lnTo>
                <a:lnTo>
                  <a:pt x="50" y="13067"/>
                </a:lnTo>
                <a:lnTo>
                  <a:pt x="123" y="13408"/>
                </a:lnTo>
                <a:lnTo>
                  <a:pt x="244" y="13700"/>
                </a:lnTo>
                <a:lnTo>
                  <a:pt x="317" y="13846"/>
                </a:lnTo>
                <a:lnTo>
                  <a:pt x="390" y="13968"/>
                </a:lnTo>
                <a:lnTo>
                  <a:pt x="463" y="14065"/>
                </a:lnTo>
                <a:lnTo>
                  <a:pt x="561" y="14089"/>
                </a:lnTo>
                <a:lnTo>
                  <a:pt x="634" y="14089"/>
                </a:lnTo>
                <a:lnTo>
                  <a:pt x="731" y="14065"/>
                </a:lnTo>
                <a:lnTo>
                  <a:pt x="901" y="14138"/>
                </a:lnTo>
                <a:lnTo>
                  <a:pt x="1072" y="14162"/>
                </a:lnTo>
                <a:lnTo>
                  <a:pt x="1412" y="14211"/>
                </a:lnTo>
                <a:lnTo>
                  <a:pt x="2093" y="14260"/>
                </a:lnTo>
                <a:lnTo>
                  <a:pt x="2726" y="14308"/>
                </a:lnTo>
                <a:lnTo>
                  <a:pt x="3334" y="14308"/>
                </a:lnTo>
                <a:lnTo>
                  <a:pt x="3943" y="14284"/>
                </a:lnTo>
                <a:lnTo>
                  <a:pt x="4551" y="14260"/>
                </a:lnTo>
                <a:lnTo>
                  <a:pt x="7958" y="14089"/>
                </a:lnTo>
                <a:lnTo>
                  <a:pt x="7958" y="14089"/>
                </a:lnTo>
                <a:lnTo>
                  <a:pt x="7909" y="14211"/>
                </a:lnTo>
                <a:lnTo>
                  <a:pt x="7885" y="14357"/>
                </a:lnTo>
                <a:lnTo>
                  <a:pt x="7860" y="14673"/>
                </a:lnTo>
                <a:lnTo>
                  <a:pt x="7860" y="15233"/>
                </a:lnTo>
                <a:lnTo>
                  <a:pt x="7860" y="15768"/>
                </a:lnTo>
                <a:lnTo>
                  <a:pt x="7836" y="16303"/>
                </a:lnTo>
                <a:lnTo>
                  <a:pt x="7812" y="16547"/>
                </a:lnTo>
                <a:lnTo>
                  <a:pt x="7812" y="16668"/>
                </a:lnTo>
                <a:lnTo>
                  <a:pt x="7812" y="16790"/>
                </a:lnTo>
                <a:lnTo>
                  <a:pt x="7666" y="16741"/>
                </a:lnTo>
                <a:lnTo>
                  <a:pt x="7471" y="16693"/>
                </a:lnTo>
                <a:lnTo>
                  <a:pt x="7276" y="16693"/>
                </a:lnTo>
                <a:lnTo>
                  <a:pt x="7057" y="16668"/>
                </a:lnTo>
                <a:lnTo>
                  <a:pt x="6644" y="16693"/>
                </a:lnTo>
                <a:lnTo>
                  <a:pt x="6303" y="16741"/>
                </a:lnTo>
                <a:lnTo>
                  <a:pt x="6060" y="16790"/>
                </a:lnTo>
                <a:lnTo>
                  <a:pt x="5841" y="16863"/>
                </a:lnTo>
                <a:lnTo>
                  <a:pt x="5646" y="16936"/>
                </a:lnTo>
                <a:lnTo>
                  <a:pt x="5451" y="17058"/>
                </a:lnTo>
                <a:lnTo>
                  <a:pt x="5281" y="17204"/>
                </a:lnTo>
                <a:lnTo>
                  <a:pt x="5135" y="17374"/>
                </a:lnTo>
                <a:lnTo>
                  <a:pt x="5038" y="17569"/>
                </a:lnTo>
                <a:lnTo>
                  <a:pt x="4940" y="17812"/>
                </a:lnTo>
                <a:lnTo>
                  <a:pt x="4940" y="17885"/>
                </a:lnTo>
                <a:lnTo>
                  <a:pt x="4940" y="17958"/>
                </a:lnTo>
                <a:lnTo>
                  <a:pt x="4989" y="18031"/>
                </a:lnTo>
                <a:lnTo>
                  <a:pt x="5038" y="18055"/>
                </a:lnTo>
                <a:lnTo>
                  <a:pt x="5111" y="18080"/>
                </a:lnTo>
                <a:lnTo>
                  <a:pt x="5184" y="18080"/>
                </a:lnTo>
                <a:lnTo>
                  <a:pt x="5257" y="18055"/>
                </a:lnTo>
                <a:lnTo>
                  <a:pt x="5330" y="18007"/>
                </a:lnTo>
                <a:lnTo>
                  <a:pt x="5451" y="18080"/>
                </a:lnTo>
                <a:lnTo>
                  <a:pt x="5597" y="18128"/>
                </a:lnTo>
                <a:lnTo>
                  <a:pt x="5743" y="18177"/>
                </a:lnTo>
                <a:lnTo>
                  <a:pt x="5914" y="18201"/>
                </a:lnTo>
                <a:lnTo>
                  <a:pt x="6254" y="18226"/>
                </a:lnTo>
                <a:lnTo>
                  <a:pt x="6498" y="18226"/>
                </a:lnTo>
                <a:lnTo>
                  <a:pt x="7082" y="18250"/>
                </a:lnTo>
                <a:lnTo>
                  <a:pt x="7641" y="18250"/>
                </a:lnTo>
                <a:lnTo>
                  <a:pt x="8785" y="18226"/>
                </a:lnTo>
                <a:lnTo>
                  <a:pt x="10147" y="18201"/>
                </a:lnTo>
                <a:lnTo>
                  <a:pt x="11486" y="18128"/>
                </a:lnTo>
                <a:lnTo>
                  <a:pt x="12994" y="18080"/>
                </a:lnTo>
                <a:lnTo>
                  <a:pt x="13238" y="18080"/>
                </a:lnTo>
                <a:lnTo>
                  <a:pt x="13505" y="18104"/>
                </a:lnTo>
                <a:lnTo>
                  <a:pt x="13773" y="18080"/>
                </a:lnTo>
                <a:lnTo>
                  <a:pt x="13919" y="18080"/>
                </a:lnTo>
                <a:lnTo>
                  <a:pt x="14016" y="18031"/>
                </a:lnTo>
                <a:lnTo>
                  <a:pt x="14089" y="18080"/>
                </a:lnTo>
                <a:lnTo>
                  <a:pt x="14235" y="18080"/>
                </a:lnTo>
                <a:lnTo>
                  <a:pt x="14284" y="18055"/>
                </a:lnTo>
                <a:lnTo>
                  <a:pt x="14333" y="18007"/>
                </a:lnTo>
                <a:lnTo>
                  <a:pt x="14381" y="17958"/>
                </a:lnTo>
                <a:lnTo>
                  <a:pt x="14406" y="17885"/>
                </a:lnTo>
                <a:lnTo>
                  <a:pt x="14381" y="17812"/>
                </a:lnTo>
                <a:lnTo>
                  <a:pt x="14308" y="17569"/>
                </a:lnTo>
                <a:lnTo>
                  <a:pt x="14211" y="17374"/>
                </a:lnTo>
                <a:lnTo>
                  <a:pt x="14065" y="17179"/>
                </a:lnTo>
                <a:lnTo>
                  <a:pt x="13895" y="17033"/>
                </a:lnTo>
                <a:lnTo>
                  <a:pt x="13700" y="16912"/>
                </a:lnTo>
                <a:lnTo>
                  <a:pt x="13505" y="16814"/>
                </a:lnTo>
                <a:lnTo>
                  <a:pt x="13262" y="16741"/>
                </a:lnTo>
                <a:lnTo>
                  <a:pt x="13043" y="16693"/>
                </a:lnTo>
                <a:lnTo>
                  <a:pt x="12581" y="16693"/>
                </a:lnTo>
                <a:lnTo>
                  <a:pt x="12118" y="16766"/>
                </a:lnTo>
                <a:lnTo>
                  <a:pt x="11802" y="16790"/>
                </a:lnTo>
                <a:lnTo>
                  <a:pt x="11486" y="16814"/>
                </a:lnTo>
                <a:lnTo>
                  <a:pt x="11461" y="16620"/>
                </a:lnTo>
                <a:lnTo>
                  <a:pt x="11510" y="16571"/>
                </a:lnTo>
                <a:lnTo>
                  <a:pt x="11534" y="16498"/>
                </a:lnTo>
                <a:lnTo>
                  <a:pt x="11534" y="16449"/>
                </a:lnTo>
                <a:lnTo>
                  <a:pt x="11486" y="16425"/>
                </a:lnTo>
                <a:lnTo>
                  <a:pt x="11437" y="16401"/>
                </a:lnTo>
                <a:lnTo>
                  <a:pt x="11437" y="15939"/>
                </a:lnTo>
                <a:lnTo>
                  <a:pt x="11461" y="15501"/>
                </a:lnTo>
                <a:lnTo>
                  <a:pt x="11534" y="14746"/>
                </a:lnTo>
                <a:lnTo>
                  <a:pt x="11534" y="14381"/>
                </a:lnTo>
                <a:lnTo>
                  <a:pt x="11510" y="14187"/>
                </a:lnTo>
                <a:lnTo>
                  <a:pt x="11461" y="14016"/>
                </a:lnTo>
                <a:lnTo>
                  <a:pt x="14576" y="14016"/>
                </a:lnTo>
                <a:lnTo>
                  <a:pt x="15136" y="14041"/>
                </a:lnTo>
                <a:lnTo>
                  <a:pt x="15720" y="14089"/>
                </a:lnTo>
                <a:lnTo>
                  <a:pt x="16839" y="14211"/>
                </a:lnTo>
                <a:lnTo>
                  <a:pt x="17423" y="14260"/>
                </a:lnTo>
                <a:lnTo>
                  <a:pt x="17982" y="14260"/>
                </a:lnTo>
                <a:lnTo>
                  <a:pt x="18542" y="14235"/>
                </a:lnTo>
                <a:lnTo>
                  <a:pt x="18834" y="14211"/>
                </a:lnTo>
                <a:lnTo>
                  <a:pt x="19102" y="14138"/>
                </a:lnTo>
                <a:lnTo>
                  <a:pt x="19199" y="14114"/>
                </a:lnTo>
                <a:lnTo>
                  <a:pt x="19272" y="14041"/>
                </a:lnTo>
                <a:lnTo>
                  <a:pt x="19296" y="13968"/>
                </a:lnTo>
                <a:lnTo>
                  <a:pt x="19272" y="13870"/>
                </a:lnTo>
                <a:lnTo>
                  <a:pt x="19272" y="13773"/>
                </a:lnTo>
                <a:lnTo>
                  <a:pt x="19150" y="13043"/>
                </a:lnTo>
                <a:lnTo>
                  <a:pt x="19248" y="12921"/>
                </a:lnTo>
                <a:lnTo>
                  <a:pt x="19248" y="12873"/>
                </a:lnTo>
                <a:lnTo>
                  <a:pt x="19248" y="12824"/>
                </a:lnTo>
                <a:lnTo>
                  <a:pt x="19223" y="12800"/>
                </a:lnTo>
                <a:lnTo>
                  <a:pt x="19102" y="12800"/>
                </a:lnTo>
                <a:lnTo>
                  <a:pt x="19053" y="12337"/>
                </a:lnTo>
                <a:lnTo>
                  <a:pt x="19029" y="11875"/>
                </a:lnTo>
                <a:lnTo>
                  <a:pt x="18980" y="10926"/>
                </a:lnTo>
                <a:lnTo>
                  <a:pt x="18980" y="10001"/>
                </a:lnTo>
                <a:lnTo>
                  <a:pt x="19004" y="9052"/>
                </a:lnTo>
                <a:lnTo>
                  <a:pt x="19004" y="8955"/>
                </a:lnTo>
                <a:lnTo>
                  <a:pt x="19077" y="7203"/>
                </a:lnTo>
                <a:lnTo>
                  <a:pt x="19150" y="5549"/>
                </a:lnTo>
                <a:lnTo>
                  <a:pt x="19175" y="3894"/>
                </a:lnTo>
                <a:lnTo>
                  <a:pt x="19223" y="2385"/>
                </a:lnTo>
                <a:lnTo>
                  <a:pt x="19248" y="1607"/>
                </a:lnTo>
                <a:lnTo>
                  <a:pt x="19223" y="1242"/>
                </a:lnTo>
                <a:lnTo>
                  <a:pt x="19199" y="852"/>
                </a:lnTo>
                <a:lnTo>
                  <a:pt x="19248" y="804"/>
                </a:lnTo>
                <a:lnTo>
                  <a:pt x="19272" y="755"/>
                </a:lnTo>
                <a:lnTo>
                  <a:pt x="19296" y="682"/>
                </a:lnTo>
                <a:lnTo>
                  <a:pt x="19296" y="609"/>
                </a:lnTo>
                <a:lnTo>
                  <a:pt x="19272" y="560"/>
                </a:lnTo>
                <a:lnTo>
                  <a:pt x="19223" y="512"/>
                </a:lnTo>
                <a:lnTo>
                  <a:pt x="19175" y="463"/>
                </a:lnTo>
                <a:lnTo>
                  <a:pt x="19102" y="439"/>
                </a:lnTo>
                <a:lnTo>
                  <a:pt x="18493" y="317"/>
                </a:lnTo>
                <a:lnTo>
                  <a:pt x="17885" y="268"/>
                </a:lnTo>
                <a:lnTo>
                  <a:pt x="17277" y="244"/>
                </a:lnTo>
                <a:lnTo>
                  <a:pt x="16644" y="244"/>
                </a:lnTo>
                <a:lnTo>
                  <a:pt x="15403" y="293"/>
                </a:lnTo>
                <a:lnTo>
                  <a:pt x="14187" y="293"/>
                </a:lnTo>
                <a:lnTo>
                  <a:pt x="12629" y="220"/>
                </a:lnTo>
                <a:lnTo>
                  <a:pt x="11072" y="122"/>
                </a:lnTo>
                <a:lnTo>
                  <a:pt x="9515" y="49"/>
                </a:lnTo>
                <a:lnTo>
                  <a:pt x="79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4" name="Google Shape;83;p14"/>
          <p:cNvSpPr/>
          <p:nvPr/>
        </p:nvSpPr>
        <p:spPr>
          <a:xfrm>
            <a:off x="1957435" y="1084832"/>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83;p14"/>
          <p:cNvSpPr/>
          <p:nvPr/>
        </p:nvSpPr>
        <p:spPr>
          <a:xfrm>
            <a:off x="3757635" y="1084832"/>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83;p14"/>
          <p:cNvSpPr/>
          <p:nvPr/>
        </p:nvSpPr>
        <p:spPr>
          <a:xfrm>
            <a:off x="5701851" y="1084832"/>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3;p14"/>
          <p:cNvSpPr/>
          <p:nvPr/>
        </p:nvSpPr>
        <p:spPr>
          <a:xfrm>
            <a:off x="7533548" y="1084832"/>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 name="Google Shape;330;p37"/>
          <p:cNvGrpSpPr/>
          <p:nvPr/>
        </p:nvGrpSpPr>
        <p:grpSpPr>
          <a:xfrm>
            <a:off x="2683871" y="1404978"/>
            <a:ext cx="1073763" cy="292500"/>
            <a:chOff x="271125" y="812725"/>
            <a:chExt cx="766525" cy="221725"/>
          </a:xfrm>
        </p:grpSpPr>
        <p:sp>
          <p:nvSpPr>
            <p:cNvPr id="9"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330;p37"/>
          <p:cNvGrpSpPr/>
          <p:nvPr/>
        </p:nvGrpSpPr>
        <p:grpSpPr>
          <a:xfrm>
            <a:off x="4549723" y="1361445"/>
            <a:ext cx="1152128" cy="292500"/>
            <a:chOff x="271125" y="812725"/>
            <a:chExt cx="766525" cy="221725"/>
          </a:xfrm>
        </p:grpSpPr>
        <p:sp>
          <p:nvSpPr>
            <p:cNvPr id="12"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330;p37"/>
          <p:cNvGrpSpPr/>
          <p:nvPr/>
        </p:nvGrpSpPr>
        <p:grpSpPr>
          <a:xfrm>
            <a:off x="6493939" y="1317912"/>
            <a:ext cx="1039609" cy="292500"/>
            <a:chOff x="271125" y="812725"/>
            <a:chExt cx="766525" cy="221725"/>
          </a:xfrm>
        </p:grpSpPr>
        <p:sp>
          <p:nvSpPr>
            <p:cNvPr id="15"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TextBox 16"/>
          <p:cNvSpPr txBox="1"/>
          <p:nvPr/>
        </p:nvSpPr>
        <p:spPr>
          <a:xfrm>
            <a:off x="2209461" y="1370396"/>
            <a:ext cx="288032" cy="307777"/>
          </a:xfrm>
          <a:prstGeom prst="rect">
            <a:avLst/>
          </a:prstGeom>
          <a:noFill/>
        </p:spPr>
        <p:txBody>
          <a:bodyPr wrap="square" rtlCol="0">
            <a:spAutoFit/>
          </a:bodyPr>
          <a:lstStyle/>
          <a:p>
            <a:r>
              <a:rPr lang="en-US" dirty="0" smtClean="0">
                <a:solidFill>
                  <a:schemeClr val="bg1"/>
                </a:solidFill>
              </a:rPr>
              <a:t>S</a:t>
            </a:r>
            <a:endParaRPr lang="en-US" dirty="0">
              <a:solidFill>
                <a:schemeClr val="bg1"/>
              </a:solidFill>
            </a:endParaRPr>
          </a:p>
        </p:txBody>
      </p:sp>
      <p:sp>
        <p:nvSpPr>
          <p:cNvPr id="18" name="TextBox 17"/>
          <p:cNvSpPr txBox="1"/>
          <p:nvPr/>
        </p:nvSpPr>
        <p:spPr>
          <a:xfrm>
            <a:off x="4028992" y="1353806"/>
            <a:ext cx="288032" cy="307777"/>
          </a:xfrm>
          <a:prstGeom prst="rect">
            <a:avLst/>
          </a:prstGeom>
          <a:noFill/>
        </p:spPr>
        <p:txBody>
          <a:bodyPr wrap="square" rtlCol="0">
            <a:spAutoFit/>
          </a:bodyPr>
          <a:lstStyle/>
          <a:p>
            <a:r>
              <a:rPr lang="en-US" dirty="0">
                <a:solidFill>
                  <a:schemeClr val="bg1"/>
                </a:solidFill>
              </a:rPr>
              <a:t>A</a:t>
            </a:r>
          </a:p>
        </p:txBody>
      </p:sp>
      <p:sp>
        <p:nvSpPr>
          <p:cNvPr id="19" name="TextBox 18"/>
          <p:cNvSpPr txBox="1"/>
          <p:nvPr/>
        </p:nvSpPr>
        <p:spPr>
          <a:xfrm>
            <a:off x="5953879" y="1361445"/>
            <a:ext cx="288032" cy="307777"/>
          </a:xfrm>
          <a:prstGeom prst="rect">
            <a:avLst/>
          </a:prstGeom>
          <a:noFill/>
        </p:spPr>
        <p:txBody>
          <a:bodyPr wrap="square" rtlCol="0">
            <a:spAutoFit/>
          </a:bodyPr>
          <a:lstStyle/>
          <a:p>
            <a:r>
              <a:rPr lang="en-US" dirty="0">
                <a:solidFill>
                  <a:schemeClr val="bg1"/>
                </a:solidFill>
              </a:rPr>
              <a:t>B</a:t>
            </a:r>
          </a:p>
        </p:txBody>
      </p:sp>
      <p:sp>
        <p:nvSpPr>
          <p:cNvPr id="20" name="TextBox 19"/>
          <p:cNvSpPr txBox="1"/>
          <p:nvPr/>
        </p:nvSpPr>
        <p:spPr>
          <a:xfrm>
            <a:off x="7785576" y="1361445"/>
            <a:ext cx="288032" cy="307777"/>
          </a:xfrm>
          <a:prstGeom prst="rect">
            <a:avLst/>
          </a:prstGeom>
          <a:noFill/>
        </p:spPr>
        <p:txBody>
          <a:bodyPr wrap="square" rtlCol="0">
            <a:spAutoFit/>
          </a:bodyPr>
          <a:lstStyle/>
          <a:p>
            <a:r>
              <a:rPr lang="en-US" dirty="0">
                <a:solidFill>
                  <a:schemeClr val="bg1"/>
                </a:solidFill>
              </a:rPr>
              <a:t>T</a:t>
            </a:r>
          </a:p>
        </p:txBody>
      </p:sp>
      <p:sp>
        <p:nvSpPr>
          <p:cNvPr id="57" name="TextBox 56"/>
          <p:cNvSpPr txBox="1"/>
          <p:nvPr/>
        </p:nvSpPr>
        <p:spPr>
          <a:xfrm>
            <a:off x="2982314" y="1251170"/>
            <a:ext cx="453768" cy="307777"/>
          </a:xfrm>
          <a:prstGeom prst="rect">
            <a:avLst/>
          </a:prstGeom>
          <a:noFill/>
        </p:spPr>
        <p:txBody>
          <a:bodyPr wrap="square" rtlCol="0">
            <a:spAutoFit/>
          </a:bodyPr>
          <a:lstStyle/>
          <a:p>
            <a:r>
              <a:rPr lang="en-US" dirty="0">
                <a:solidFill>
                  <a:schemeClr val="bg1"/>
                </a:solidFill>
              </a:rPr>
              <a:t>1</a:t>
            </a:r>
          </a:p>
        </p:txBody>
      </p:sp>
      <p:sp>
        <p:nvSpPr>
          <p:cNvPr id="61" name="TextBox 60"/>
          <p:cNvSpPr txBox="1"/>
          <p:nvPr/>
        </p:nvSpPr>
        <p:spPr>
          <a:xfrm>
            <a:off x="6774038" y="1548078"/>
            <a:ext cx="383454" cy="307777"/>
          </a:xfrm>
          <a:prstGeom prst="rect">
            <a:avLst/>
          </a:prstGeom>
          <a:noFill/>
        </p:spPr>
        <p:txBody>
          <a:bodyPr wrap="square" rtlCol="0">
            <a:spAutoFit/>
          </a:bodyPr>
          <a:lstStyle/>
          <a:p>
            <a:r>
              <a:rPr lang="en-US" dirty="0">
                <a:solidFill>
                  <a:schemeClr val="bg1"/>
                </a:solidFill>
              </a:rPr>
              <a:t>5</a:t>
            </a:r>
          </a:p>
        </p:txBody>
      </p:sp>
      <p:sp>
        <p:nvSpPr>
          <p:cNvPr id="64" name="TextBox 63"/>
          <p:cNvSpPr txBox="1"/>
          <p:nvPr/>
        </p:nvSpPr>
        <p:spPr>
          <a:xfrm>
            <a:off x="4896450" y="1241789"/>
            <a:ext cx="352332" cy="307777"/>
          </a:xfrm>
          <a:prstGeom prst="rect">
            <a:avLst/>
          </a:prstGeom>
          <a:noFill/>
        </p:spPr>
        <p:txBody>
          <a:bodyPr wrap="square" rtlCol="0">
            <a:spAutoFit/>
          </a:bodyPr>
          <a:lstStyle/>
          <a:p>
            <a:r>
              <a:rPr lang="en-US" dirty="0">
                <a:solidFill>
                  <a:schemeClr val="bg1"/>
                </a:solidFill>
              </a:rPr>
              <a:t>4</a:t>
            </a:r>
          </a:p>
        </p:txBody>
      </p:sp>
      <p:grpSp>
        <p:nvGrpSpPr>
          <p:cNvPr id="66" name="Google Shape;327;p37"/>
          <p:cNvGrpSpPr/>
          <p:nvPr/>
        </p:nvGrpSpPr>
        <p:grpSpPr>
          <a:xfrm rot="8662406" flipH="1">
            <a:off x="2680296" y="627983"/>
            <a:ext cx="1057805" cy="936479"/>
            <a:chOff x="1113100" y="2199475"/>
            <a:chExt cx="801900" cy="709925"/>
          </a:xfrm>
        </p:grpSpPr>
        <p:sp>
          <p:nvSpPr>
            <p:cNvPr id="67" name="Google Shape;328;p37"/>
            <p:cNvSpPr/>
            <p:nvPr/>
          </p:nvSpPr>
          <p:spPr>
            <a:xfrm>
              <a:off x="1113100" y="2291450"/>
              <a:ext cx="735850" cy="617950"/>
            </a:xfrm>
            <a:custGeom>
              <a:avLst/>
              <a:gdLst/>
              <a:ahLst/>
              <a:cxnLst/>
              <a:rect l="l" t="t" r="r" b="b"/>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329;p37"/>
            <p:cNvSpPr/>
            <p:nvPr/>
          </p:nvSpPr>
          <p:spPr>
            <a:xfrm>
              <a:off x="1745175" y="2199475"/>
              <a:ext cx="169825" cy="162775"/>
            </a:xfrm>
            <a:custGeom>
              <a:avLst/>
              <a:gdLst/>
              <a:ahLst/>
              <a:cxnLst/>
              <a:rect l="l" t="t" r="r" b="b"/>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 name="Google Shape;327;p37"/>
          <p:cNvGrpSpPr/>
          <p:nvPr/>
        </p:nvGrpSpPr>
        <p:grpSpPr>
          <a:xfrm rot="8662406" flipH="1">
            <a:off x="4598193" y="685842"/>
            <a:ext cx="1057805" cy="936479"/>
            <a:chOff x="1113100" y="2199475"/>
            <a:chExt cx="801900" cy="709925"/>
          </a:xfrm>
        </p:grpSpPr>
        <p:sp>
          <p:nvSpPr>
            <p:cNvPr id="70" name="Google Shape;328;p37"/>
            <p:cNvSpPr/>
            <p:nvPr/>
          </p:nvSpPr>
          <p:spPr>
            <a:xfrm>
              <a:off x="1113100" y="2291450"/>
              <a:ext cx="735850" cy="617950"/>
            </a:xfrm>
            <a:custGeom>
              <a:avLst/>
              <a:gdLst/>
              <a:ahLst/>
              <a:cxnLst/>
              <a:rect l="l" t="t" r="r" b="b"/>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29;p37"/>
            <p:cNvSpPr/>
            <p:nvPr/>
          </p:nvSpPr>
          <p:spPr>
            <a:xfrm>
              <a:off x="1745175" y="2199475"/>
              <a:ext cx="169825" cy="162775"/>
            </a:xfrm>
            <a:custGeom>
              <a:avLst/>
              <a:gdLst/>
              <a:ahLst/>
              <a:cxnLst/>
              <a:rect l="l" t="t" r="r" b="b"/>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327;p37"/>
          <p:cNvGrpSpPr/>
          <p:nvPr/>
        </p:nvGrpSpPr>
        <p:grpSpPr>
          <a:xfrm rot="8662406" flipH="1">
            <a:off x="6483271" y="678476"/>
            <a:ext cx="1057805" cy="936479"/>
            <a:chOff x="1113100" y="2199475"/>
            <a:chExt cx="801900" cy="709925"/>
          </a:xfrm>
        </p:grpSpPr>
        <p:sp>
          <p:nvSpPr>
            <p:cNvPr id="73" name="Google Shape;328;p37"/>
            <p:cNvSpPr/>
            <p:nvPr/>
          </p:nvSpPr>
          <p:spPr>
            <a:xfrm>
              <a:off x="1113100" y="2291450"/>
              <a:ext cx="735850" cy="617950"/>
            </a:xfrm>
            <a:custGeom>
              <a:avLst/>
              <a:gdLst/>
              <a:ahLst/>
              <a:cxnLst/>
              <a:rect l="l" t="t" r="r" b="b"/>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29;p37"/>
            <p:cNvSpPr/>
            <p:nvPr/>
          </p:nvSpPr>
          <p:spPr>
            <a:xfrm>
              <a:off x="1745175" y="2199475"/>
              <a:ext cx="169825" cy="162775"/>
            </a:xfrm>
            <a:custGeom>
              <a:avLst/>
              <a:gdLst/>
              <a:ahLst/>
              <a:cxnLst/>
              <a:rect l="l" t="t" r="r" b="b"/>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327;p37"/>
          <p:cNvGrpSpPr/>
          <p:nvPr/>
        </p:nvGrpSpPr>
        <p:grpSpPr>
          <a:xfrm rot="2090725">
            <a:off x="2642295" y="1403301"/>
            <a:ext cx="1057805" cy="936479"/>
            <a:chOff x="1113100" y="2199475"/>
            <a:chExt cx="801900" cy="709925"/>
          </a:xfrm>
        </p:grpSpPr>
        <p:sp>
          <p:nvSpPr>
            <p:cNvPr id="76" name="Google Shape;328;p37"/>
            <p:cNvSpPr/>
            <p:nvPr/>
          </p:nvSpPr>
          <p:spPr>
            <a:xfrm>
              <a:off x="1113100" y="2291450"/>
              <a:ext cx="735850" cy="617950"/>
            </a:xfrm>
            <a:custGeom>
              <a:avLst/>
              <a:gdLst/>
              <a:ahLst/>
              <a:cxnLst/>
              <a:rect l="l" t="t" r="r" b="b"/>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329;p37"/>
            <p:cNvSpPr/>
            <p:nvPr/>
          </p:nvSpPr>
          <p:spPr>
            <a:xfrm>
              <a:off x="1745175" y="2199475"/>
              <a:ext cx="169825" cy="162775"/>
            </a:xfrm>
            <a:custGeom>
              <a:avLst/>
              <a:gdLst/>
              <a:ahLst/>
              <a:cxnLst/>
              <a:rect l="l" t="t" r="r" b="b"/>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 name="Google Shape;327;p37"/>
          <p:cNvGrpSpPr/>
          <p:nvPr/>
        </p:nvGrpSpPr>
        <p:grpSpPr>
          <a:xfrm rot="2090725">
            <a:off x="4543714" y="1353520"/>
            <a:ext cx="1057805" cy="936479"/>
            <a:chOff x="1113100" y="2199475"/>
            <a:chExt cx="801900" cy="709925"/>
          </a:xfrm>
        </p:grpSpPr>
        <p:sp>
          <p:nvSpPr>
            <p:cNvPr id="79" name="Google Shape;328;p37"/>
            <p:cNvSpPr/>
            <p:nvPr/>
          </p:nvSpPr>
          <p:spPr>
            <a:xfrm>
              <a:off x="1113100" y="2291450"/>
              <a:ext cx="735850" cy="617950"/>
            </a:xfrm>
            <a:custGeom>
              <a:avLst/>
              <a:gdLst/>
              <a:ahLst/>
              <a:cxnLst/>
              <a:rect l="l" t="t" r="r" b="b"/>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329;p37"/>
            <p:cNvSpPr/>
            <p:nvPr/>
          </p:nvSpPr>
          <p:spPr>
            <a:xfrm>
              <a:off x="1745175" y="2199475"/>
              <a:ext cx="169825" cy="162775"/>
            </a:xfrm>
            <a:custGeom>
              <a:avLst/>
              <a:gdLst/>
              <a:ahLst/>
              <a:cxnLst/>
              <a:rect l="l" t="t" r="r" b="b"/>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p:cNvSpPr txBox="1"/>
          <p:nvPr/>
        </p:nvSpPr>
        <p:spPr>
          <a:xfrm>
            <a:off x="2993174" y="2200461"/>
            <a:ext cx="432048" cy="307777"/>
          </a:xfrm>
          <a:prstGeom prst="rect">
            <a:avLst/>
          </a:prstGeom>
          <a:noFill/>
        </p:spPr>
        <p:txBody>
          <a:bodyPr wrap="square" rtlCol="0">
            <a:spAutoFit/>
          </a:bodyPr>
          <a:lstStyle/>
          <a:p>
            <a:r>
              <a:rPr lang="en-US" dirty="0" smtClean="0">
                <a:solidFill>
                  <a:schemeClr val="bg1"/>
                </a:solidFill>
              </a:rPr>
              <a:t>5</a:t>
            </a:r>
            <a:endParaRPr lang="en-US" dirty="0">
              <a:solidFill>
                <a:schemeClr val="bg1"/>
              </a:solidFill>
            </a:endParaRPr>
          </a:p>
        </p:txBody>
      </p:sp>
      <p:sp>
        <p:nvSpPr>
          <p:cNvPr id="81" name="TextBox 80"/>
          <p:cNvSpPr txBox="1"/>
          <p:nvPr/>
        </p:nvSpPr>
        <p:spPr>
          <a:xfrm>
            <a:off x="4896450" y="2200461"/>
            <a:ext cx="352332" cy="307777"/>
          </a:xfrm>
          <a:prstGeom prst="rect">
            <a:avLst/>
          </a:prstGeom>
          <a:noFill/>
        </p:spPr>
        <p:txBody>
          <a:bodyPr wrap="square" rtlCol="0">
            <a:spAutoFit/>
          </a:bodyPr>
          <a:lstStyle/>
          <a:p>
            <a:r>
              <a:rPr lang="en-US" dirty="0" smtClean="0">
                <a:solidFill>
                  <a:schemeClr val="bg1"/>
                </a:solidFill>
              </a:rPr>
              <a:t>6</a:t>
            </a:r>
            <a:endParaRPr lang="en-US" dirty="0">
              <a:solidFill>
                <a:schemeClr val="bg1"/>
              </a:solidFill>
            </a:endParaRPr>
          </a:p>
        </p:txBody>
      </p:sp>
      <p:sp>
        <p:nvSpPr>
          <p:cNvPr id="83" name="TextBox 82"/>
          <p:cNvSpPr txBox="1"/>
          <p:nvPr/>
        </p:nvSpPr>
        <p:spPr>
          <a:xfrm>
            <a:off x="3002070" y="458288"/>
            <a:ext cx="226884" cy="307777"/>
          </a:xfrm>
          <a:prstGeom prst="rect">
            <a:avLst/>
          </a:prstGeom>
          <a:noFill/>
        </p:spPr>
        <p:txBody>
          <a:bodyPr wrap="square" rtlCol="0">
            <a:spAutoFit/>
          </a:bodyPr>
          <a:lstStyle/>
          <a:p>
            <a:r>
              <a:rPr lang="en-US" dirty="0">
                <a:solidFill>
                  <a:schemeClr val="bg1"/>
                </a:solidFill>
              </a:rPr>
              <a:t>3</a:t>
            </a:r>
          </a:p>
        </p:txBody>
      </p:sp>
      <p:sp>
        <p:nvSpPr>
          <p:cNvPr id="84" name="TextBox 83"/>
          <p:cNvSpPr txBox="1"/>
          <p:nvPr/>
        </p:nvSpPr>
        <p:spPr>
          <a:xfrm>
            <a:off x="4896450" y="458289"/>
            <a:ext cx="287059" cy="307777"/>
          </a:xfrm>
          <a:prstGeom prst="rect">
            <a:avLst/>
          </a:prstGeom>
          <a:noFill/>
        </p:spPr>
        <p:txBody>
          <a:bodyPr wrap="square" rtlCol="0">
            <a:spAutoFit/>
          </a:bodyPr>
          <a:lstStyle/>
          <a:p>
            <a:r>
              <a:rPr lang="en-US" dirty="0" smtClean="0">
                <a:solidFill>
                  <a:schemeClr val="bg1"/>
                </a:solidFill>
              </a:rPr>
              <a:t>2</a:t>
            </a:r>
            <a:endParaRPr lang="en-US" dirty="0">
              <a:solidFill>
                <a:schemeClr val="bg1"/>
              </a:solidFill>
            </a:endParaRPr>
          </a:p>
        </p:txBody>
      </p:sp>
      <p:sp>
        <p:nvSpPr>
          <p:cNvPr id="85" name="TextBox 84"/>
          <p:cNvSpPr txBox="1"/>
          <p:nvPr/>
        </p:nvSpPr>
        <p:spPr>
          <a:xfrm>
            <a:off x="6774038" y="458289"/>
            <a:ext cx="191727" cy="307777"/>
          </a:xfrm>
          <a:prstGeom prst="rect">
            <a:avLst/>
          </a:prstGeom>
          <a:noFill/>
        </p:spPr>
        <p:txBody>
          <a:bodyPr wrap="square" rtlCol="0">
            <a:spAutoFit/>
          </a:bodyPr>
          <a:lstStyle/>
          <a:p>
            <a:r>
              <a:rPr lang="en-US" dirty="0" smtClean="0">
                <a:solidFill>
                  <a:schemeClr val="bg1"/>
                </a:solidFill>
              </a:rPr>
              <a:t>7</a:t>
            </a:r>
            <a:endParaRPr lang="en-US" dirty="0">
              <a:solidFill>
                <a:schemeClr val="bg1"/>
              </a:solidFill>
            </a:endParaRPr>
          </a:p>
        </p:txBody>
      </p:sp>
      <p:sp>
        <p:nvSpPr>
          <p:cNvPr id="86" name="TextBox 85"/>
          <p:cNvSpPr txBox="1"/>
          <p:nvPr/>
        </p:nvSpPr>
        <p:spPr>
          <a:xfrm>
            <a:off x="827584" y="442594"/>
            <a:ext cx="864096" cy="584775"/>
          </a:xfrm>
          <a:prstGeom prst="rect">
            <a:avLst/>
          </a:prstGeom>
          <a:noFill/>
        </p:spPr>
        <p:txBody>
          <a:bodyPr wrap="square" rtlCol="0">
            <a:spAutoFit/>
          </a:bodyPr>
          <a:lstStyle/>
          <a:p>
            <a:r>
              <a:rPr lang="en-US" sz="3200" dirty="0" smtClean="0">
                <a:solidFill>
                  <a:schemeClr val="bg1"/>
                </a:solidFill>
                <a:latin typeface="Sniglet" charset="0"/>
              </a:rPr>
              <a:t>EX:</a:t>
            </a:r>
            <a:endParaRPr lang="en-US" sz="3200" dirty="0">
              <a:solidFill>
                <a:schemeClr val="bg1"/>
              </a:solidFill>
              <a:latin typeface="Sniglet" charset="0"/>
            </a:endParaRPr>
          </a:p>
        </p:txBody>
      </p:sp>
      <p:sp>
        <p:nvSpPr>
          <p:cNvPr id="87" name="TextBox 86"/>
          <p:cNvSpPr txBox="1"/>
          <p:nvPr/>
        </p:nvSpPr>
        <p:spPr>
          <a:xfrm>
            <a:off x="1619672" y="2962874"/>
            <a:ext cx="1816410" cy="461665"/>
          </a:xfrm>
          <a:prstGeom prst="rect">
            <a:avLst/>
          </a:prstGeom>
          <a:noFill/>
        </p:spPr>
        <p:txBody>
          <a:bodyPr wrap="square" rtlCol="0">
            <a:spAutoFit/>
          </a:bodyPr>
          <a:lstStyle/>
          <a:p>
            <a:r>
              <a:rPr lang="en-US" sz="2400" dirty="0" err="1" smtClean="0">
                <a:solidFill>
                  <a:schemeClr val="bg1"/>
                </a:solidFill>
                <a:latin typeface="Sniglet" charset="0"/>
              </a:rPr>
              <a:t>d</a:t>
            </a:r>
            <a:r>
              <a:rPr lang="en-US" sz="2400" baseline="-25000" dirty="0" err="1" smtClean="0">
                <a:solidFill>
                  <a:schemeClr val="bg1"/>
                </a:solidFill>
                <a:latin typeface="Sniglet" charset="0"/>
              </a:rPr>
              <a:t>min</a:t>
            </a:r>
            <a:r>
              <a:rPr lang="en-US" sz="2400" baseline="-25000" dirty="0" smtClean="0">
                <a:solidFill>
                  <a:schemeClr val="bg1"/>
                </a:solidFill>
                <a:latin typeface="Sniglet" charset="0"/>
              </a:rPr>
              <a:t> </a:t>
            </a:r>
            <a:r>
              <a:rPr lang="en-US" sz="2400" dirty="0" smtClean="0">
                <a:solidFill>
                  <a:schemeClr val="bg1"/>
                </a:solidFill>
                <a:latin typeface="Sniglet" charset="0"/>
              </a:rPr>
              <a:t>(S, T) = </a:t>
            </a:r>
            <a:endParaRPr lang="en-US" sz="2400" dirty="0">
              <a:solidFill>
                <a:schemeClr val="bg1"/>
              </a:solidFill>
              <a:latin typeface="Sniglet" charset="0"/>
            </a:endParaRPr>
          </a:p>
        </p:txBody>
      </p:sp>
      <p:sp>
        <p:nvSpPr>
          <p:cNvPr id="88" name="TextBox 87"/>
          <p:cNvSpPr txBox="1"/>
          <p:nvPr/>
        </p:nvSpPr>
        <p:spPr>
          <a:xfrm>
            <a:off x="3476914" y="2962873"/>
            <a:ext cx="5241962" cy="461665"/>
          </a:xfrm>
          <a:prstGeom prst="rect">
            <a:avLst/>
          </a:prstGeom>
          <a:noFill/>
        </p:spPr>
        <p:txBody>
          <a:bodyPr wrap="square" rtlCol="0">
            <a:spAutoFit/>
          </a:bodyPr>
          <a:lstStyle/>
          <a:p>
            <a:r>
              <a:rPr lang="en-US" sz="2400" dirty="0" err="1" smtClean="0">
                <a:solidFill>
                  <a:schemeClr val="bg1"/>
                </a:solidFill>
                <a:latin typeface="Sniglet" charset="0"/>
              </a:rPr>
              <a:t>d</a:t>
            </a:r>
            <a:r>
              <a:rPr lang="en-US" sz="2400" baseline="-25000" dirty="0" err="1" smtClean="0">
                <a:solidFill>
                  <a:schemeClr val="bg1"/>
                </a:solidFill>
                <a:latin typeface="Sniglet" charset="0"/>
              </a:rPr>
              <a:t>min</a:t>
            </a:r>
            <a:r>
              <a:rPr lang="en-US" sz="2400" dirty="0" smtClean="0">
                <a:solidFill>
                  <a:schemeClr val="bg1"/>
                </a:solidFill>
                <a:latin typeface="Sniglet" charset="0"/>
              </a:rPr>
              <a:t>(S, A) + </a:t>
            </a:r>
            <a:r>
              <a:rPr lang="en-US" sz="2400" dirty="0" err="1" smtClean="0">
                <a:solidFill>
                  <a:schemeClr val="bg1"/>
                </a:solidFill>
                <a:latin typeface="Sniglet" charset="0"/>
              </a:rPr>
              <a:t>d</a:t>
            </a:r>
            <a:r>
              <a:rPr lang="en-US" sz="2400" baseline="-25000" dirty="0" err="1" smtClean="0">
                <a:solidFill>
                  <a:schemeClr val="bg1"/>
                </a:solidFill>
                <a:latin typeface="Sniglet" charset="0"/>
              </a:rPr>
              <a:t>min</a:t>
            </a:r>
            <a:r>
              <a:rPr lang="en-US" sz="2400" dirty="0" smtClean="0">
                <a:solidFill>
                  <a:schemeClr val="bg1"/>
                </a:solidFill>
                <a:latin typeface="Sniglet" charset="0"/>
              </a:rPr>
              <a:t>(A, B) + </a:t>
            </a:r>
            <a:r>
              <a:rPr lang="en-US" sz="2400" dirty="0" err="1" smtClean="0">
                <a:solidFill>
                  <a:schemeClr val="bg1"/>
                </a:solidFill>
                <a:latin typeface="Sniglet" charset="0"/>
              </a:rPr>
              <a:t>d</a:t>
            </a:r>
            <a:r>
              <a:rPr lang="en-US" sz="2400" baseline="-25000" dirty="0" err="1" smtClean="0">
                <a:solidFill>
                  <a:schemeClr val="bg1"/>
                </a:solidFill>
                <a:latin typeface="Sniglet" charset="0"/>
              </a:rPr>
              <a:t>min</a:t>
            </a:r>
            <a:r>
              <a:rPr lang="en-US" sz="2400" dirty="0" smtClean="0">
                <a:solidFill>
                  <a:schemeClr val="bg1"/>
                </a:solidFill>
                <a:latin typeface="Sniglet" charset="0"/>
              </a:rPr>
              <a:t>(B, T) </a:t>
            </a:r>
            <a:endParaRPr lang="en-US" sz="2400" dirty="0">
              <a:solidFill>
                <a:schemeClr val="bg1"/>
              </a:solidFill>
              <a:latin typeface="Sniglet" charset="0"/>
            </a:endParaRPr>
          </a:p>
        </p:txBody>
      </p:sp>
      <p:sp>
        <p:nvSpPr>
          <p:cNvPr id="89" name="TextBox 88"/>
          <p:cNvSpPr txBox="1"/>
          <p:nvPr/>
        </p:nvSpPr>
        <p:spPr>
          <a:xfrm>
            <a:off x="2914552" y="3424696"/>
            <a:ext cx="4800280" cy="830997"/>
          </a:xfrm>
          <a:prstGeom prst="rect">
            <a:avLst/>
          </a:prstGeom>
          <a:noFill/>
        </p:spPr>
        <p:txBody>
          <a:bodyPr wrap="square" rtlCol="0">
            <a:spAutoFit/>
          </a:bodyPr>
          <a:lstStyle/>
          <a:p>
            <a:r>
              <a:rPr lang="en-US" sz="2400" dirty="0" smtClean="0">
                <a:solidFill>
                  <a:schemeClr val="bg1"/>
                </a:solidFill>
                <a:latin typeface="Sniglet" charset="0"/>
              </a:rPr>
              <a:t>=       1 + 2 + 5</a:t>
            </a:r>
          </a:p>
          <a:p>
            <a:r>
              <a:rPr lang="en-US" sz="2400" dirty="0" smtClean="0">
                <a:solidFill>
                  <a:schemeClr val="bg1"/>
                </a:solidFill>
                <a:latin typeface="Sniglet" charset="0"/>
              </a:rPr>
              <a:t>=       8				</a:t>
            </a:r>
            <a:endParaRPr lang="en-US" sz="2400" dirty="0">
              <a:solidFill>
                <a:schemeClr val="bg1"/>
              </a:solidFill>
              <a:latin typeface="Sniglet" charset="0"/>
            </a:endParaRPr>
          </a:p>
        </p:txBody>
      </p:sp>
      <p:sp>
        <p:nvSpPr>
          <p:cNvPr id="90" name="TextBox 89"/>
          <p:cNvSpPr txBox="1"/>
          <p:nvPr/>
        </p:nvSpPr>
        <p:spPr>
          <a:xfrm>
            <a:off x="5620952" y="3840195"/>
            <a:ext cx="3134734" cy="584775"/>
          </a:xfrm>
          <a:prstGeom prst="rect">
            <a:avLst/>
          </a:prstGeom>
          <a:noFill/>
        </p:spPr>
        <p:txBody>
          <a:bodyPr wrap="square" rtlCol="0">
            <a:spAutoFit/>
          </a:bodyPr>
          <a:lstStyle/>
          <a:p>
            <a:r>
              <a:rPr lang="en-US" sz="3200" dirty="0" err="1" smtClean="0">
                <a:solidFill>
                  <a:srgbClr val="FFCC00"/>
                </a:solidFill>
                <a:latin typeface="Sniglet" charset="0"/>
              </a:rPr>
              <a:t>Dijkstra</a:t>
            </a:r>
            <a:endParaRPr lang="en-US" sz="3200" dirty="0">
              <a:solidFill>
                <a:srgbClr val="FFCC00"/>
              </a:solidFill>
            </a:endParaRPr>
          </a:p>
        </p:txBody>
      </p:sp>
    </p:spTree>
    <p:extLst>
      <p:ext uri="{BB962C8B-B14F-4D97-AF65-F5344CB8AC3E}">
        <p14:creationId xmlns:p14="http://schemas.microsoft.com/office/powerpoint/2010/main" val="1906924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1000"/>
                                        <p:tgtEl>
                                          <p:spTgt spid="88"/>
                                        </p:tgtEl>
                                      </p:cBhvr>
                                    </p:animEffect>
                                    <p:anim calcmode="lin" valueType="num">
                                      <p:cBhvr>
                                        <p:cTn id="8" dur="1000" fill="hold"/>
                                        <p:tgtEl>
                                          <p:spTgt spid="88"/>
                                        </p:tgtEl>
                                        <p:attrNameLst>
                                          <p:attrName>ppt_x</p:attrName>
                                        </p:attrNameLst>
                                      </p:cBhvr>
                                      <p:tavLst>
                                        <p:tav tm="0">
                                          <p:val>
                                            <p:strVal val="#ppt_x"/>
                                          </p:val>
                                        </p:tav>
                                        <p:tav tm="100000">
                                          <p:val>
                                            <p:strVal val="#ppt_x"/>
                                          </p:val>
                                        </p:tav>
                                      </p:tavLst>
                                    </p:anim>
                                    <p:anim calcmode="lin" valueType="num">
                                      <p:cBhvr>
                                        <p:cTn id="9" dur="1000" fill="hold"/>
                                        <p:tgtEl>
                                          <p:spTgt spid="8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9"/>
                                        </p:tgtEl>
                                        <p:attrNameLst>
                                          <p:attrName>style.visibility</p:attrName>
                                        </p:attrNameLst>
                                      </p:cBhvr>
                                      <p:to>
                                        <p:strVal val="visible"/>
                                      </p:to>
                                    </p:set>
                                    <p:animEffect transition="in" filter="fade">
                                      <p:cBhvr>
                                        <p:cTn id="14" dur="1000"/>
                                        <p:tgtEl>
                                          <p:spTgt spid="89"/>
                                        </p:tgtEl>
                                      </p:cBhvr>
                                    </p:animEffect>
                                    <p:anim calcmode="lin" valueType="num">
                                      <p:cBhvr>
                                        <p:cTn id="15" dur="1000" fill="hold"/>
                                        <p:tgtEl>
                                          <p:spTgt spid="89"/>
                                        </p:tgtEl>
                                        <p:attrNameLst>
                                          <p:attrName>ppt_x</p:attrName>
                                        </p:attrNameLst>
                                      </p:cBhvr>
                                      <p:tavLst>
                                        <p:tav tm="0">
                                          <p:val>
                                            <p:strVal val="#ppt_x"/>
                                          </p:val>
                                        </p:tav>
                                        <p:tav tm="100000">
                                          <p:val>
                                            <p:strVal val="#ppt_x"/>
                                          </p:val>
                                        </p:tav>
                                      </p:tavLst>
                                    </p:anim>
                                    <p:anim calcmode="lin" valueType="num">
                                      <p:cBhvr>
                                        <p:cTn id="16" dur="1000" fill="hold"/>
                                        <p:tgtEl>
                                          <p:spTgt spid="8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90"/>
                                        </p:tgtEl>
                                        <p:attrNameLst>
                                          <p:attrName>style.visibility</p:attrName>
                                        </p:attrNameLst>
                                      </p:cBhvr>
                                      <p:to>
                                        <p:strVal val="visible"/>
                                      </p:to>
                                    </p:set>
                                    <p:anim calcmode="lin" valueType="num">
                                      <p:cBhvr>
                                        <p:cTn id="21" dur="500" fill="hold"/>
                                        <p:tgtEl>
                                          <p:spTgt spid="90"/>
                                        </p:tgtEl>
                                        <p:attrNameLst>
                                          <p:attrName>ppt_w</p:attrName>
                                        </p:attrNameLst>
                                      </p:cBhvr>
                                      <p:tavLst>
                                        <p:tav tm="0">
                                          <p:val>
                                            <p:fltVal val="0"/>
                                          </p:val>
                                        </p:tav>
                                        <p:tav tm="100000">
                                          <p:val>
                                            <p:strVal val="#ppt_w"/>
                                          </p:val>
                                        </p:tav>
                                      </p:tavLst>
                                    </p:anim>
                                    <p:anim calcmode="lin" valueType="num">
                                      <p:cBhvr>
                                        <p:cTn id="22" dur="500" fill="hold"/>
                                        <p:tgtEl>
                                          <p:spTgt spid="90"/>
                                        </p:tgtEl>
                                        <p:attrNameLst>
                                          <p:attrName>ppt_h</p:attrName>
                                        </p:attrNameLst>
                                      </p:cBhvr>
                                      <p:tavLst>
                                        <p:tav tm="0">
                                          <p:val>
                                            <p:fltVal val="0"/>
                                          </p:val>
                                        </p:tav>
                                        <p:tav tm="100000">
                                          <p:val>
                                            <p:strVal val="#ppt_h"/>
                                          </p:val>
                                        </p:tav>
                                      </p:tavLst>
                                    </p:anim>
                                    <p:animEffect transition="in" filter="fade">
                                      <p:cBhvr>
                                        <p:cTn id="23"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P spid="89" grpId="0"/>
      <p:bldP spid="9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0" y="-92546"/>
            <a:ext cx="9144000" cy="1159800"/>
          </a:xfrm>
          <a:prstGeom prst="rect">
            <a:avLst/>
          </a:prstGeom>
        </p:spPr>
        <p:txBody>
          <a:bodyPr spcFirstLastPara="1" wrap="square" lIns="91425" tIns="91425" rIns="91425" bIns="91425" anchor="b" anchorCtr="0">
            <a:noAutofit/>
          </a:bodyPr>
          <a:lstStyle/>
          <a:p>
            <a:pPr algn="r"/>
            <a:r>
              <a:rPr lang="en" sz="4000" dirty="0"/>
              <a:t>3</a:t>
            </a:r>
            <a:r>
              <a:rPr lang="en" sz="4000" dirty="0" smtClean="0"/>
              <a:t>.   </a:t>
            </a:r>
            <a:r>
              <a:rPr lang="en-US" sz="4000" b="1" dirty="0" smtClean="0"/>
              <a:t>Dynamic </a:t>
            </a:r>
            <a:r>
              <a:rPr lang="en-US" sz="4000" b="1" dirty="0"/>
              <a:t>Programming Methods</a:t>
            </a:r>
          </a:p>
        </p:txBody>
      </p:sp>
      <p:sp>
        <p:nvSpPr>
          <p:cNvPr id="82" name="Google Shape;82;p14"/>
          <p:cNvSpPr txBox="1">
            <a:spLocks noGrp="1"/>
          </p:cNvSpPr>
          <p:nvPr>
            <p:ph type="subTitle" idx="1"/>
          </p:nvPr>
        </p:nvSpPr>
        <p:spPr>
          <a:xfrm>
            <a:off x="755576" y="1851670"/>
            <a:ext cx="7772400" cy="2232248"/>
          </a:xfrm>
          <a:prstGeom prst="rect">
            <a:avLst/>
          </a:prstGeom>
        </p:spPr>
        <p:txBody>
          <a:bodyPr spcFirstLastPara="1" wrap="square" lIns="91425" tIns="91425" rIns="91425" bIns="91425" anchor="t" anchorCtr="0">
            <a:noAutofit/>
          </a:bodyPr>
          <a:lstStyle/>
          <a:p>
            <a:pPr marL="0" lvl="0" indent="0"/>
            <a:r>
              <a:rPr lang="en-US" sz="2800" dirty="0" smtClean="0"/>
              <a:t>DP </a:t>
            </a:r>
            <a:r>
              <a:rPr lang="en-US" sz="2800" dirty="0"/>
              <a:t>offers two methods to solve a </a:t>
            </a:r>
            <a:r>
              <a:rPr lang="en-US" sz="2800" dirty="0" smtClean="0"/>
              <a:t>problem:</a:t>
            </a:r>
          </a:p>
          <a:p>
            <a:pPr marL="0" lvl="0" indent="0"/>
            <a:endParaRPr lang="en-US" sz="2800" dirty="0" smtClean="0"/>
          </a:p>
          <a:p>
            <a:pPr marL="514350" indent="-514350">
              <a:buFont typeface="Wingdings" pitchFamily="2" charset="2"/>
              <a:buChar char="v"/>
            </a:pPr>
            <a:r>
              <a:rPr lang="en-US" sz="2800" dirty="0"/>
              <a:t>Top-down with </a:t>
            </a:r>
            <a:r>
              <a:rPr lang="en-US" sz="2800" dirty="0" err="1" smtClean="0"/>
              <a:t>Memoization</a:t>
            </a:r>
            <a:endParaRPr lang="en-US" sz="2800" dirty="0"/>
          </a:p>
          <a:p>
            <a:pPr marL="514350" indent="-514350">
              <a:buFont typeface="Wingdings" pitchFamily="2" charset="2"/>
              <a:buChar char="v"/>
            </a:pPr>
            <a:r>
              <a:rPr lang="en-US" sz="2800" dirty="0"/>
              <a:t>Bottom-up with </a:t>
            </a:r>
            <a:r>
              <a:rPr lang="en-US" sz="2800" dirty="0" smtClean="0"/>
              <a:t>Tabulation</a:t>
            </a:r>
            <a:endParaRPr lang="en-US" sz="2800" dirty="0"/>
          </a:p>
        </p:txBody>
      </p:sp>
      <p:sp>
        <p:nvSpPr>
          <p:cNvPr id="83" name="Google Shape;83;p14"/>
          <p:cNvSpPr/>
          <p:nvPr/>
        </p:nvSpPr>
        <p:spPr>
          <a:xfrm>
            <a:off x="64946" y="123478"/>
            <a:ext cx="1080120" cy="1002734"/>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599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2">
                                            <p:txEl>
                                              <p:pRg st="0" end="0"/>
                                            </p:txEl>
                                          </p:spTgt>
                                        </p:tgtEl>
                                        <p:attrNameLst>
                                          <p:attrName>style.visibility</p:attrName>
                                        </p:attrNameLst>
                                      </p:cBhvr>
                                      <p:to>
                                        <p:strVal val="visible"/>
                                      </p:to>
                                    </p:set>
                                    <p:animEffect transition="in" filter="fade">
                                      <p:cBhvr>
                                        <p:cTn id="7" dur="1000"/>
                                        <p:tgtEl>
                                          <p:spTgt spid="82">
                                            <p:txEl>
                                              <p:pRg st="0" end="0"/>
                                            </p:txEl>
                                          </p:spTgt>
                                        </p:tgtEl>
                                      </p:cBhvr>
                                    </p:animEffect>
                                    <p:anim calcmode="lin" valueType="num">
                                      <p:cBhvr>
                                        <p:cTn id="8" dur="1000" fill="hold"/>
                                        <p:tgtEl>
                                          <p:spTgt spid="8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2">
                                            <p:txEl>
                                              <p:pRg st="2" end="2"/>
                                            </p:txEl>
                                          </p:spTgt>
                                        </p:tgtEl>
                                        <p:attrNameLst>
                                          <p:attrName>style.visibility</p:attrName>
                                        </p:attrNameLst>
                                      </p:cBhvr>
                                      <p:to>
                                        <p:strVal val="visible"/>
                                      </p:to>
                                    </p:set>
                                    <p:animEffect transition="in" filter="fade">
                                      <p:cBhvr>
                                        <p:cTn id="14" dur="1000"/>
                                        <p:tgtEl>
                                          <p:spTgt spid="82">
                                            <p:txEl>
                                              <p:pRg st="2" end="2"/>
                                            </p:txEl>
                                          </p:spTgt>
                                        </p:tgtEl>
                                      </p:cBhvr>
                                    </p:animEffect>
                                    <p:anim calcmode="lin" valueType="num">
                                      <p:cBhvr>
                                        <p:cTn id="15" dur="1000" fill="hold"/>
                                        <p:tgtEl>
                                          <p:spTgt spid="8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8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2">
                                            <p:txEl>
                                              <p:pRg st="3" end="3"/>
                                            </p:txEl>
                                          </p:spTgt>
                                        </p:tgtEl>
                                        <p:attrNameLst>
                                          <p:attrName>style.visibility</p:attrName>
                                        </p:attrNameLst>
                                      </p:cBhvr>
                                      <p:to>
                                        <p:strVal val="visible"/>
                                      </p:to>
                                    </p:set>
                                    <p:animEffect transition="in" filter="fade">
                                      <p:cBhvr>
                                        <p:cTn id="21" dur="1000"/>
                                        <p:tgtEl>
                                          <p:spTgt spid="82">
                                            <p:txEl>
                                              <p:pRg st="3" end="3"/>
                                            </p:txEl>
                                          </p:spTgt>
                                        </p:tgtEl>
                                      </p:cBhvr>
                                    </p:animEffect>
                                    <p:anim calcmode="lin" valueType="num">
                                      <p:cBhvr>
                                        <p:cTn id="22" dur="1000" fill="hold"/>
                                        <p:tgtEl>
                                          <p:spTgt spid="82">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8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0" y="-92546"/>
            <a:ext cx="9144000" cy="1159800"/>
          </a:xfrm>
          <a:prstGeom prst="rect">
            <a:avLst/>
          </a:prstGeom>
        </p:spPr>
        <p:txBody>
          <a:bodyPr spcFirstLastPara="1" wrap="square" lIns="91425" tIns="91425" rIns="91425" bIns="91425" anchor="b" anchorCtr="0">
            <a:noAutofit/>
          </a:bodyPr>
          <a:lstStyle/>
          <a:p>
            <a:pPr algn="r"/>
            <a:r>
              <a:rPr lang="en" sz="4000" dirty="0"/>
              <a:t>3</a:t>
            </a:r>
            <a:r>
              <a:rPr lang="en" sz="4000" dirty="0" smtClean="0"/>
              <a:t>.   </a:t>
            </a:r>
            <a:r>
              <a:rPr lang="en-US" sz="4000" b="1" dirty="0" smtClean="0"/>
              <a:t>Dynamic </a:t>
            </a:r>
            <a:r>
              <a:rPr lang="en-US" sz="4000" b="1" dirty="0"/>
              <a:t>Programming Methods</a:t>
            </a:r>
          </a:p>
        </p:txBody>
      </p:sp>
      <p:sp>
        <p:nvSpPr>
          <p:cNvPr id="82" name="Google Shape;82;p14"/>
          <p:cNvSpPr txBox="1">
            <a:spLocks noGrp="1"/>
          </p:cNvSpPr>
          <p:nvPr>
            <p:ph type="subTitle" idx="1"/>
          </p:nvPr>
        </p:nvSpPr>
        <p:spPr>
          <a:xfrm>
            <a:off x="683568" y="1126213"/>
            <a:ext cx="7772400" cy="581442"/>
          </a:xfrm>
          <a:prstGeom prst="rect">
            <a:avLst/>
          </a:prstGeom>
        </p:spPr>
        <p:txBody>
          <a:bodyPr spcFirstLastPara="1" wrap="square" lIns="91425" tIns="91425" rIns="91425" bIns="91425" anchor="t" anchorCtr="0">
            <a:noAutofit/>
          </a:bodyPr>
          <a:lstStyle/>
          <a:p>
            <a:pPr marL="514350" indent="-514350" algn="l">
              <a:buFont typeface="Wingdings" pitchFamily="2" charset="2"/>
              <a:buChar char="v"/>
            </a:pPr>
            <a:r>
              <a:rPr lang="en-US" sz="2800" b="1" dirty="0" smtClean="0"/>
              <a:t>Top-down </a:t>
            </a:r>
            <a:r>
              <a:rPr lang="en-US" sz="2800" b="1" dirty="0"/>
              <a:t>with </a:t>
            </a:r>
            <a:r>
              <a:rPr lang="en-US" sz="2800" b="1" dirty="0" err="1" smtClean="0"/>
              <a:t>Memoization</a:t>
            </a:r>
            <a:endParaRPr lang="en-US" sz="2800" b="1" dirty="0"/>
          </a:p>
        </p:txBody>
      </p:sp>
      <p:sp>
        <p:nvSpPr>
          <p:cNvPr id="83" name="Google Shape;83;p14"/>
          <p:cNvSpPr/>
          <p:nvPr/>
        </p:nvSpPr>
        <p:spPr>
          <a:xfrm>
            <a:off x="64946" y="123478"/>
            <a:ext cx="1080120" cy="1002734"/>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83;p14"/>
          <p:cNvSpPr/>
          <p:nvPr/>
        </p:nvSpPr>
        <p:spPr>
          <a:xfrm>
            <a:off x="1836792" y="1716050"/>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f5</a:t>
            </a:r>
            <a:endParaRPr dirty="0">
              <a:solidFill>
                <a:schemeClr val="bg1"/>
              </a:solidFill>
            </a:endParaRPr>
          </a:p>
        </p:txBody>
      </p:sp>
      <p:sp>
        <p:nvSpPr>
          <p:cNvPr id="14" name="Google Shape;83;p14"/>
          <p:cNvSpPr/>
          <p:nvPr/>
        </p:nvSpPr>
        <p:spPr>
          <a:xfrm>
            <a:off x="3047667" y="2331918"/>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f4</a:t>
            </a:r>
            <a:endParaRPr dirty="0">
              <a:solidFill>
                <a:schemeClr val="bg1"/>
              </a:solidFill>
            </a:endParaRPr>
          </a:p>
        </p:txBody>
      </p:sp>
      <p:sp>
        <p:nvSpPr>
          <p:cNvPr id="15" name="Google Shape;83;p14"/>
          <p:cNvSpPr/>
          <p:nvPr/>
        </p:nvSpPr>
        <p:spPr>
          <a:xfrm>
            <a:off x="774149" y="2267097"/>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f3</a:t>
            </a:r>
            <a:endParaRPr dirty="0">
              <a:solidFill>
                <a:schemeClr val="bg1"/>
              </a:solidFill>
            </a:endParaRPr>
          </a:p>
        </p:txBody>
      </p:sp>
      <p:sp>
        <p:nvSpPr>
          <p:cNvPr id="16" name="Google Shape;83;p14"/>
          <p:cNvSpPr/>
          <p:nvPr/>
        </p:nvSpPr>
        <p:spPr>
          <a:xfrm>
            <a:off x="3047667" y="4436943"/>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f0</a:t>
            </a:r>
            <a:endParaRPr dirty="0">
              <a:solidFill>
                <a:schemeClr val="bg1"/>
              </a:solidFill>
            </a:endParaRPr>
          </a:p>
        </p:txBody>
      </p:sp>
      <p:sp>
        <p:nvSpPr>
          <p:cNvPr id="17" name="Google Shape;83;p14"/>
          <p:cNvSpPr/>
          <p:nvPr/>
        </p:nvSpPr>
        <p:spPr>
          <a:xfrm>
            <a:off x="378105" y="3075071"/>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f1</a:t>
            </a:r>
            <a:endParaRPr dirty="0">
              <a:solidFill>
                <a:schemeClr val="bg1"/>
              </a:solidFill>
            </a:endParaRPr>
          </a:p>
        </p:txBody>
      </p:sp>
      <p:sp>
        <p:nvSpPr>
          <p:cNvPr id="18" name="Google Shape;83;p14"/>
          <p:cNvSpPr/>
          <p:nvPr/>
        </p:nvSpPr>
        <p:spPr>
          <a:xfrm>
            <a:off x="2568412" y="3075071"/>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f2</a:t>
            </a:r>
            <a:endParaRPr dirty="0">
              <a:solidFill>
                <a:schemeClr val="bg1"/>
              </a:solidFill>
            </a:endParaRPr>
          </a:p>
        </p:txBody>
      </p:sp>
      <p:sp>
        <p:nvSpPr>
          <p:cNvPr id="19" name="Google Shape;83;p14"/>
          <p:cNvSpPr/>
          <p:nvPr/>
        </p:nvSpPr>
        <p:spPr>
          <a:xfrm>
            <a:off x="3669953" y="3075071"/>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f3</a:t>
            </a:r>
            <a:endParaRPr dirty="0">
              <a:solidFill>
                <a:schemeClr val="bg1"/>
              </a:solidFill>
            </a:endParaRPr>
          </a:p>
        </p:txBody>
      </p:sp>
      <p:sp>
        <p:nvSpPr>
          <p:cNvPr id="20" name="Google Shape;83;p14"/>
          <p:cNvSpPr/>
          <p:nvPr/>
        </p:nvSpPr>
        <p:spPr>
          <a:xfrm>
            <a:off x="3368816" y="3766739"/>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f2</a:t>
            </a:r>
            <a:endParaRPr dirty="0">
              <a:solidFill>
                <a:schemeClr val="bg1"/>
              </a:solidFill>
            </a:endParaRPr>
          </a:p>
        </p:txBody>
      </p:sp>
      <p:sp>
        <p:nvSpPr>
          <p:cNvPr id="21" name="Google Shape;83;p14"/>
          <p:cNvSpPr/>
          <p:nvPr/>
        </p:nvSpPr>
        <p:spPr>
          <a:xfrm>
            <a:off x="4065997" y="3766739"/>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f1</a:t>
            </a:r>
            <a:endParaRPr dirty="0">
              <a:solidFill>
                <a:schemeClr val="bg1"/>
              </a:solidFill>
            </a:endParaRPr>
          </a:p>
        </p:txBody>
      </p:sp>
      <p:cxnSp>
        <p:nvCxnSpPr>
          <p:cNvPr id="3" name="Straight Connector 2"/>
          <p:cNvCxnSpPr/>
          <p:nvPr/>
        </p:nvCxnSpPr>
        <p:spPr>
          <a:xfrm flipH="1">
            <a:off x="1139896" y="1981165"/>
            <a:ext cx="696896" cy="38182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605006" y="2687160"/>
            <a:ext cx="269024" cy="40967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2232836" y="1981165"/>
            <a:ext cx="937960" cy="37502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1038111" y="2668749"/>
            <a:ext cx="191795" cy="4280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2849391" y="2731231"/>
            <a:ext cx="288032" cy="3544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flipV="1">
            <a:off x="3343984" y="2692803"/>
            <a:ext cx="420876" cy="40402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3603140" y="3478338"/>
            <a:ext cx="161720" cy="30665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flipV="1">
            <a:off x="3977512" y="3424093"/>
            <a:ext cx="185784" cy="36089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56" name="Google Shape;321;p37"/>
          <p:cNvGrpSpPr/>
          <p:nvPr/>
        </p:nvGrpSpPr>
        <p:grpSpPr>
          <a:xfrm rot="5690322">
            <a:off x="3258742" y="3087428"/>
            <a:ext cx="3138547" cy="420033"/>
            <a:chOff x="242825" y="1204225"/>
            <a:chExt cx="2136775" cy="318400"/>
          </a:xfrm>
        </p:grpSpPr>
        <p:sp>
          <p:nvSpPr>
            <p:cNvPr id="57" name="Google Shape;322;p37"/>
            <p:cNvSpPr/>
            <p:nvPr/>
          </p:nvSpPr>
          <p:spPr>
            <a:xfrm>
              <a:off x="242825" y="1298550"/>
              <a:ext cx="2054250" cy="224075"/>
            </a:xfrm>
            <a:custGeom>
              <a:avLst/>
              <a:gdLst/>
              <a:ahLst/>
              <a:cxnLst/>
              <a:rect l="l" t="t" r="r" b="b"/>
              <a:pathLst>
                <a:path w="82170" h="8963" extrusionOk="0">
                  <a:moveTo>
                    <a:pt x="60471" y="1"/>
                  </a:moveTo>
                  <a:lnTo>
                    <a:pt x="60547" y="39"/>
                  </a:lnTo>
                  <a:lnTo>
                    <a:pt x="60660" y="1"/>
                  </a:lnTo>
                  <a:close/>
                  <a:moveTo>
                    <a:pt x="63019" y="95"/>
                  </a:moveTo>
                  <a:lnTo>
                    <a:pt x="62924" y="190"/>
                  </a:lnTo>
                  <a:lnTo>
                    <a:pt x="63019" y="190"/>
                  </a:lnTo>
                  <a:lnTo>
                    <a:pt x="63019" y="95"/>
                  </a:lnTo>
                  <a:close/>
                  <a:moveTo>
                    <a:pt x="82075" y="944"/>
                  </a:moveTo>
                  <a:lnTo>
                    <a:pt x="82075" y="1039"/>
                  </a:lnTo>
                  <a:lnTo>
                    <a:pt x="81980" y="1133"/>
                  </a:lnTo>
                  <a:lnTo>
                    <a:pt x="81792" y="1133"/>
                  </a:lnTo>
                  <a:lnTo>
                    <a:pt x="81697" y="1039"/>
                  </a:lnTo>
                  <a:lnTo>
                    <a:pt x="81509" y="1227"/>
                  </a:lnTo>
                  <a:lnTo>
                    <a:pt x="81886" y="1227"/>
                  </a:lnTo>
                  <a:lnTo>
                    <a:pt x="82169" y="1039"/>
                  </a:lnTo>
                  <a:lnTo>
                    <a:pt x="82075" y="944"/>
                  </a:lnTo>
                  <a:close/>
                  <a:moveTo>
                    <a:pt x="44151" y="1510"/>
                  </a:moveTo>
                  <a:lnTo>
                    <a:pt x="43962" y="1605"/>
                  </a:lnTo>
                  <a:lnTo>
                    <a:pt x="44245" y="1605"/>
                  </a:lnTo>
                  <a:lnTo>
                    <a:pt x="44151" y="1510"/>
                  </a:lnTo>
                  <a:close/>
                  <a:moveTo>
                    <a:pt x="43019" y="1699"/>
                  </a:moveTo>
                  <a:lnTo>
                    <a:pt x="42830" y="1793"/>
                  </a:lnTo>
                  <a:lnTo>
                    <a:pt x="42956" y="1762"/>
                  </a:lnTo>
                  <a:lnTo>
                    <a:pt x="43019" y="1699"/>
                  </a:lnTo>
                  <a:close/>
                  <a:moveTo>
                    <a:pt x="13585" y="5472"/>
                  </a:moveTo>
                  <a:lnTo>
                    <a:pt x="13585" y="5504"/>
                  </a:lnTo>
                  <a:lnTo>
                    <a:pt x="13585" y="5504"/>
                  </a:lnTo>
                  <a:lnTo>
                    <a:pt x="13680" y="5472"/>
                  </a:lnTo>
                  <a:close/>
                  <a:moveTo>
                    <a:pt x="15095" y="6321"/>
                  </a:moveTo>
                  <a:lnTo>
                    <a:pt x="14812" y="6416"/>
                  </a:lnTo>
                  <a:lnTo>
                    <a:pt x="14812" y="6321"/>
                  </a:lnTo>
                  <a:close/>
                  <a:moveTo>
                    <a:pt x="60547" y="39"/>
                  </a:moveTo>
                  <a:lnTo>
                    <a:pt x="60377" y="95"/>
                  </a:lnTo>
                  <a:lnTo>
                    <a:pt x="60471" y="190"/>
                  </a:lnTo>
                  <a:lnTo>
                    <a:pt x="60094" y="378"/>
                  </a:lnTo>
                  <a:lnTo>
                    <a:pt x="59811" y="473"/>
                  </a:lnTo>
                  <a:lnTo>
                    <a:pt x="59717" y="473"/>
                  </a:lnTo>
                  <a:lnTo>
                    <a:pt x="59622" y="378"/>
                  </a:lnTo>
                  <a:lnTo>
                    <a:pt x="59811" y="378"/>
                  </a:lnTo>
                  <a:lnTo>
                    <a:pt x="59811" y="284"/>
                  </a:lnTo>
                  <a:lnTo>
                    <a:pt x="59811" y="190"/>
                  </a:lnTo>
                  <a:lnTo>
                    <a:pt x="58962" y="190"/>
                  </a:lnTo>
                  <a:lnTo>
                    <a:pt x="58773" y="284"/>
                  </a:lnTo>
                  <a:lnTo>
                    <a:pt x="58396" y="473"/>
                  </a:lnTo>
                  <a:lnTo>
                    <a:pt x="58585" y="473"/>
                  </a:lnTo>
                  <a:lnTo>
                    <a:pt x="58396" y="661"/>
                  </a:lnTo>
                  <a:lnTo>
                    <a:pt x="58207" y="661"/>
                  </a:lnTo>
                  <a:lnTo>
                    <a:pt x="58302" y="567"/>
                  </a:lnTo>
                  <a:lnTo>
                    <a:pt x="58113" y="661"/>
                  </a:lnTo>
                  <a:lnTo>
                    <a:pt x="57924" y="661"/>
                  </a:lnTo>
                  <a:lnTo>
                    <a:pt x="57453" y="473"/>
                  </a:lnTo>
                  <a:lnTo>
                    <a:pt x="56981" y="284"/>
                  </a:lnTo>
                  <a:lnTo>
                    <a:pt x="56604" y="284"/>
                  </a:lnTo>
                  <a:lnTo>
                    <a:pt x="56604" y="473"/>
                  </a:lnTo>
                  <a:lnTo>
                    <a:pt x="56415" y="567"/>
                  </a:lnTo>
                  <a:lnTo>
                    <a:pt x="57075" y="473"/>
                  </a:lnTo>
                  <a:lnTo>
                    <a:pt x="56698" y="661"/>
                  </a:lnTo>
                  <a:lnTo>
                    <a:pt x="57170" y="567"/>
                  </a:lnTo>
                  <a:lnTo>
                    <a:pt x="57075" y="661"/>
                  </a:lnTo>
                  <a:lnTo>
                    <a:pt x="57075" y="756"/>
                  </a:lnTo>
                  <a:lnTo>
                    <a:pt x="56321" y="756"/>
                  </a:lnTo>
                  <a:lnTo>
                    <a:pt x="56226" y="567"/>
                  </a:lnTo>
                  <a:lnTo>
                    <a:pt x="56132" y="473"/>
                  </a:lnTo>
                  <a:lnTo>
                    <a:pt x="55849" y="473"/>
                  </a:lnTo>
                  <a:lnTo>
                    <a:pt x="55471" y="567"/>
                  </a:lnTo>
                  <a:lnTo>
                    <a:pt x="55000" y="661"/>
                  </a:lnTo>
                  <a:lnTo>
                    <a:pt x="55094" y="661"/>
                  </a:lnTo>
                  <a:lnTo>
                    <a:pt x="53868" y="850"/>
                  </a:lnTo>
                  <a:lnTo>
                    <a:pt x="52830" y="1039"/>
                  </a:lnTo>
                  <a:lnTo>
                    <a:pt x="52830" y="1039"/>
                  </a:lnTo>
                  <a:lnTo>
                    <a:pt x="52924" y="850"/>
                  </a:lnTo>
                  <a:lnTo>
                    <a:pt x="53019" y="756"/>
                  </a:lnTo>
                  <a:lnTo>
                    <a:pt x="53019" y="756"/>
                  </a:lnTo>
                  <a:lnTo>
                    <a:pt x="52358" y="944"/>
                  </a:lnTo>
                  <a:lnTo>
                    <a:pt x="51981" y="1039"/>
                  </a:lnTo>
                  <a:lnTo>
                    <a:pt x="51887" y="1133"/>
                  </a:lnTo>
                  <a:lnTo>
                    <a:pt x="51887" y="1227"/>
                  </a:lnTo>
                  <a:lnTo>
                    <a:pt x="51604" y="1039"/>
                  </a:lnTo>
                  <a:lnTo>
                    <a:pt x="50755" y="1039"/>
                  </a:lnTo>
                  <a:lnTo>
                    <a:pt x="50755" y="944"/>
                  </a:lnTo>
                  <a:lnTo>
                    <a:pt x="50755" y="850"/>
                  </a:lnTo>
                  <a:lnTo>
                    <a:pt x="50660" y="850"/>
                  </a:lnTo>
                  <a:lnTo>
                    <a:pt x="50660" y="1039"/>
                  </a:lnTo>
                  <a:lnTo>
                    <a:pt x="49623" y="1322"/>
                  </a:lnTo>
                  <a:lnTo>
                    <a:pt x="49151" y="1416"/>
                  </a:lnTo>
                  <a:lnTo>
                    <a:pt x="48679" y="1416"/>
                  </a:lnTo>
                  <a:lnTo>
                    <a:pt x="48679" y="1322"/>
                  </a:lnTo>
                  <a:lnTo>
                    <a:pt x="48773" y="1322"/>
                  </a:lnTo>
                  <a:lnTo>
                    <a:pt x="48585" y="1133"/>
                  </a:lnTo>
                  <a:lnTo>
                    <a:pt x="47547" y="1133"/>
                  </a:lnTo>
                  <a:lnTo>
                    <a:pt x="46981" y="1322"/>
                  </a:lnTo>
                  <a:lnTo>
                    <a:pt x="46038" y="1699"/>
                  </a:lnTo>
                  <a:lnTo>
                    <a:pt x="46038" y="1699"/>
                  </a:lnTo>
                  <a:lnTo>
                    <a:pt x="46132" y="1605"/>
                  </a:lnTo>
                  <a:lnTo>
                    <a:pt x="46038" y="1510"/>
                  </a:lnTo>
                  <a:lnTo>
                    <a:pt x="45755" y="1699"/>
                  </a:lnTo>
                  <a:lnTo>
                    <a:pt x="45660" y="1793"/>
                  </a:lnTo>
                  <a:lnTo>
                    <a:pt x="45566" y="1793"/>
                  </a:lnTo>
                  <a:lnTo>
                    <a:pt x="45472" y="1699"/>
                  </a:lnTo>
                  <a:lnTo>
                    <a:pt x="45472" y="1510"/>
                  </a:lnTo>
                  <a:lnTo>
                    <a:pt x="45755" y="1510"/>
                  </a:lnTo>
                  <a:lnTo>
                    <a:pt x="45566" y="1416"/>
                  </a:lnTo>
                  <a:lnTo>
                    <a:pt x="45189" y="1416"/>
                  </a:lnTo>
                  <a:lnTo>
                    <a:pt x="44245" y="1605"/>
                  </a:lnTo>
                  <a:lnTo>
                    <a:pt x="42736" y="2076"/>
                  </a:lnTo>
                  <a:lnTo>
                    <a:pt x="42736" y="2076"/>
                  </a:lnTo>
                  <a:lnTo>
                    <a:pt x="43113" y="1793"/>
                  </a:lnTo>
                  <a:lnTo>
                    <a:pt x="43491" y="1605"/>
                  </a:lnTo>
                  <a:lnTo>
                    <a:pt x="43208" y="1699"/>
                  </a:lnTo>
                  <a:lnTo>
                    <a:pt x="42956" y="1762"/>
                  </a:lnTo>
                  <a:lnTo>
                    <a:pt x="42924" y="1793"/>
                  </a:lnTo>
                  <a:lnTo>
                    <a:pt x="42453" y="1982"/>
                  </a:lnTo>
                  <a:lnTo>
                    <a:pt x="42075" y="1982"/>
                  </a:lnTo>
                  <a:lnTo>
                    <a:pt x="41981" y="1888"/>
                  </a:lnTo>
                  <a:lnTo>
                    <a:pt x="40377" y="1888"/>
                  </a:lnTo>
                  <a:lnTo>
                    <a:pt x="38962" y="1982"/>
                  </a:lnTo>
                  <a:lnTo>
                    <a:pt x="39057" y="2076"/>
                  </a:lnTo>
                  <a:lnTo>
                    <a:pt x="38962" y="2171"/>
                  </a:lnTo>
                  <a:lnTo>
                    <a:pt x="38679" y="2265"/>
                  </a:lnTo>
                  <a:lnTo>
                    <a:pt x="38774" y="2076"/>
                  </a:lnTo>
                  <a:lnTo>
                    <a:pt x="38679" y="2076"/>
                  </a:lnTo>
                  <a:lnTo>
                    <a:pt x="38585" y="2171"/>
                  </a:lnTo>
                  <a:lnTo>
                    <a:pt x="38491" y="2265"/>
                  </a:lnTo>
                  <a:lnTo>
                    <a:pt x="38302" y="2171"/>
                  </a:lnTo>
                  <a:lnTo>
                    <a:pt x="38208" y="1982"/>
                  </a:lnTo>
                  <a:lnTo>
                    <a:pt x="37453" y="1982"/>
                  </a:lnTo>
                  <a:lnTo>
                    <a:pt x="37736" y="2171"/>
                  </a:lnTo>
                  <a:lnTo>
                    <a:pt x="37264" y="2171"/>
                  </a:lnTo>
                  <a:lnTo>
                    <a:pt x="37076" y="2076"/>
                  </a:lnTo>
                  <a:lnTo>
                    <a:pt x="36793" y="2171"/>
                  </a:lnTo>
                  <a:lnTo>
                    <a:pt x="36887" y="1982"/>
                  </a:lnTo>
                  <a:lnTo>
                    <a:pt x="35943" y="2359"/>
                  </a:lnTo>
                  <a:lnTo>
                    <a:pt x="34906" y="2548"/>
                  </a:lnTo>
                  <a:lnTo>
                    <a:pt x="33868" y="2737"/>
                  </a:lnTo>
                  <a:lnTo>
                    <a:pt x="32925" y="2737"/>
                  </a:lnTo>
                  <a:lnTo>
                    <a:pt x="33113" y="2642"/>
                  </a:lnTo>
                  <a:lnTo>
                    <a:pt x="32830" y="2642"/>
                  </a:lnTo>
                  <a:lnTo>
                    <a:pt x="32547" y="2737"/>
                  </a:lnTo>
                  <a:lnTo>
                    <a:pt x="32076" y="2925"/>
                  </a:lnTo>
                  <a:lnTo>
                    <a:pt x="31321" y="2925"/>
                  </a:lnTo>
                  <a:lnTo>
                    <a:pt x="30472" y="3020"/>
                  </a:lnTo>
                  <a:lnTo>
                    <a:pt x="29623" y="3114"/>
                  </a:lnTo>
                  <a:lnTo>
                    <a:pt x="27736" y="3397"/>
                  </a:lnTo>
                  <a:lnTo>
                    <a:pt x="26698" y="3491"/>
                  </a:lnTo>
                  <a:lnTo>
                    <a:pt x="26415" y="3586"/>
                  </a:lnTo>
                  <a:lnTo>
                    <a:pt x="26321" y="3680"/>
                  </a:lnTo>
                  <a:lnTo>
                    <a:pt x="26132" y="3586"/>
                  </a:lnTo>
                  <a:lnTo>
                    <a:pt x="25944" y="3491"/>
                  </a:lnTo>
                  <a:lnTo>
                    <a:pt x="25755" y="3586"/>
                  </a:lnTo>
                  <a:lnTo>
                    <a:pt x="25661" y="3869"/>
                  </a:lnTo>
                  <a:lnTo>
                    <a:pt x="25189" y="3774"/>
                  </a:lnTo>
                  <a:lnTo>
                    <a:pt x="24623" y="3774"/>
                  </a:lnTo>
                  <a:lnTo>
                    <a:pt x="23491" y="3963"/>
                  </a:lnTo>
                  <a:lnTo>
                    <a:pt x="22642" y="4057"/>
                  </a:lnTo>
                  <a:lnTo>
                    <a:pt x="21793" y="4152"/>
                  </a:lnTo>
                  <a:lnTo>
                    <a:pt x="21887" y="4057"/>
                  </a:lnTo>
                  <a:lnTo>
                    <a:pt x="21698" y="4152"/>
                  </a:lnTo>
                  <a:lnTo>
                    <a:pt x="21510" y="4340"/>
                  </a:lnTo>
                  <a:lnTo>
                    <a:pt x="21415" y="4529"/>
                  </a:lnTo>
                  <a:lnTo>
                    <a:pt x="21227" y="4623"/>
                  </a:lnTo>
                  <a:lnTo>
                    <a:pt x="21132" y="4529"/>
                  </a:lnTo>
                  <a:lnTo>
                    <a:pt x="20944" y="4435"/>
                  </a:lnTo>
                  <a:lnTo>
                    <a:pt x="20378" y="4340"/>
                  </a:lnTo>
                  <a:lnTo>
                    <a:pt x="19906" y="4435"/>
                  </a:lnTo>
                  <a:lnTo>
                    <a:pt x="19529" y="4623"/>
                  </a:lnTo>
                  <a:lnTo>
                    <a:pt x="19434" y="4529"/>
                  </a:lnTo>
                  <a:lnTo>
                    <a:pt x="19340" y="4529"/>
                  </a:lnTo>
                  <a:lnTo>
                    <a:pt x="18868" y="4623"/>
                  </a:lnTo>
                  <a:lnTo>
                    <a:pt x="17925" y="5001"/>
                  </a:lnTo>
                  <a:lnTo>
                    <a:pt x="17925" y="4812"/>
                  </a:lnTo>
                  <a:lnTo>
                    <a:pt x="17736" y="5001"/>
                  </a:lnTo>
                  <a:lnTo>
                    <a:pt x="17548" y="5095"/>
                  </a:lnTo>
                  <a:lnTo>
                    <a:pt x="17359" y="5189"/>
                  </a:lnTo>
                  <a:lnTo>
                    <a:pt x="16887" y="5284"/>
                  </a:lnTo>
                  <a:lnTo>
                    <a:pt x="16982" y="5189"/>
                  </a:lnTo>
                  <a:lnTo>
                    <a:pt x="16982" y="5189"/>
                  </a:lnTo>
                  <a:lnTo>
                    <a:pt x="16321" y="5284"/>
                  </a:lnTo>
                  <a:lnTo>
                    <a:pt x="15755" y="5472"/>
                  </a:lnTo>
                  <a:lnTo>
                    <a:pt x="15189" y="5567"/>
                  </a:lnTo>
                  <a:lnTo>
                    <a:pt x="14623" y="5567"/>
                  </a:lnTo>
                  <a:lnTo>
                    <a:pt x="15283" y="5472"/>
                  </a:lnTo>
                  <a:lnTo>
                    <a:pt x="15189" y="5378"/>
                  </a:lnTo>
                  <a:lnTo>
                    <a:pt x="15095" y="5284"/>
                  </a:lnTo>
                  <a:lnTo>
                    <a:pt x="15095" y="5189"/>
                  </a:lnTo>
                  <a:lnTo>
                    <a:pt x="15095" y="5095"/>
                  </a:lnTo>
                  <a:lnTo>
                    <a:pt x="14906" y="5189"/>
                  </a:lnTo>
                  <a:lnTo>
                    <a:pt x="14529" y="5284"/>
                  </a:lnTo>
                  <a:lnTo>
                    <a:pt x="13680" y="5472"/>
                  </a:lnTo>
                  <a:lnTo>
                    <a:pt x="13680" y="5567"/>
                  </a:lnTo>
                  <a:lnTo>
                    <a:pt x="13585" y="5567"/>
                  </a:lnTo>
                  <a:lnTo>
                    <a:pt x="13585" y="5504"/>
                  </a:lnTo>
                  <a:lnTo>
                    <a:pt x="13585" y="5504"/>
                  </a:lnTo>
                  <a:lnTo>
                    <a:pt x="13397" y="5567"/>
                  </a:lnTo>
                  <a:lnTo>
                    <a:pt x="13208" y="5661"/>
                  </a:lnTo>
                  <a:lnTo>
                    <a:pt x="13302" y="5755"/>
                  </a:lnTo>
                  <a:lnTo>
                    <a:pt x="13585" y="5661"/>
                  </a:lnTo>
                  <a:lnTo>
                    <a:pt x="13868" y="5661"/>
                  </a:lnTo>
                  <a:lnTo>
                    <a:pt x="13585" y="5850"/>
                  </a:lnTo>
                  <a:lnTo>
                    <a:pt x="13302" y="5850"/>
                  </a:lnTo>
                  <a:lnTo>
                    <a:pt x="13019" y="5755"/>
                  </a:lnTo>
                  <a:lnTo>
                    <a:pt x="12736" y="5755"/>
                  </a:lnTo>
                  <a:lnTo>
                    <a:pt x="11133" y="6227"/>
                  </a:lnTo>
                  <a:lnTo>
                    <a:pt x="11038" y="6133"/>
                  </a:lnTo>
                  <a:lnTo>
                    <a:pt x="10472" y="6321"/>
                  </a:lnTo>
                  <a:lnTo>
                    <a:pt x="10001" y="6416"/>
                  </a:lnTo>
                  <a:lnTo>
                    <a:pt x="9434" y="6510"/>
                  </a:lnTo>
                  <a:lnTo>
                    <a:pt x="8680" y="6699"/>
                  </a:lnTo>
                  <a:lnTo>
                    <a:pt x="7642" y="6888"/>
                  </a:lnTo>
                  <a:lnTo>
                    <a:pt x="6416" y="7076"/>
                  </a:lnTo>
                  <a:lnTo>
                    <a:pt x="3963" y="7454"/>
                  </a:lnTo>
                  <a:lnTo>
                    <a:pt x="1604" y="7831"/>
                  </a:lnTo>
                  <a:lnTo>
                    <a:pt x="944" y="8020"/>
                  </a:lnTo>
                  <a:lnTo>
                    <a:pt x="567" y="7925"/>
                  </a:lnTo>
                  <a:lnTo>
                    <a:pt x="284" y="7831"/>
                  </a:lnTo>
                  <a:lnTo>
                    <a:pt x="189" y="7831"/>
                  </a:lnTo>
                  <a:lnTo>
                    <a:pt x="189" y="7925"/>
                  </a:lnTo>
                  <a:lnTo>
                    <a:pt x="189" y="8208"/>
                  </a:lnTo>
                  <a:lnTo>
                    <a:pt x="1" y="8397"/>
                  </a:lnTo>
                  <a:lnTo>
                    <a:pt x="1" y="8586"/>
                  </a:lnTo>
                  <a:lnTo>
                    <a:pt x="1" y="8680"/>
                  </a:lnTo>
                  <a:lnTo>
                    <a:pt x="95" y="8774"/>
                  </a:lnTo>
                  <a:lnTo>
                    <a:pt x="472" y="8869"/>
                  </a:lnTo>
                  <a:lnTo>
                    <a:pt x="755" y="8869"/>
                  </a:lnTo>
                  <a:lnTo>
                    <a:pt x="567" y="8963"/>
                  </a:lnTo>
                  <a:lnTo>
                    <a:pt x="755" y="8963"/>
                  </a:lnTo>
                  <a:lnTo>
                    <a:pt x="1038" y="8869"/>
                  </a:lnTo>
                  <a:lnTo>
                    <a:pt x="1416" y="8586"/>
                  </a:lnTo>
                  <a:lnTo>
                    <a:pt x="1416" y="8774"/>
                  </a:lnTo>
                  <a:lnTo>
                    <a:pt x="1510" y="8869"/>
                  </a:lnTo>
                  <a:lnTo>
                    <a:pt x="1699" y="8774"/>
                  </a:lnTo>
                  <a:lnTo>
                    <a:pt x="1793" y="8774"/>
                  </a:lnTo>
                  <a:lnTo>
                    <a:pt x="2265" y="8586"/>
                  </a:lnTo>
                  <a:lnTo>
                    <a:pt x="2642" y="8491"/>
                  </a:lnTo>
                  <a:lnTo>
                    <a:pt x="3397" y="8491"/>
                  </a:lnTo>
                  <a:lnTo>
                    <a:pt x="4152" y="8397"/>
                  </a:lnTo>
                  <a:lnTo>
                    <a:pt x="4623" y="8397"/>
                  </a:lnTo>
                  <a:lnTo>
                    <a:pt x="5001" y="8114"/>
                  </a:lnTo>
                  <a:lnTo>
                    <a:pt x="5001" y="8208"/>
                  </a:lnTo>
                  <a:lnTo>
                    <a:pt x="5284" y="8114"/>
                  </a:lnTo>
                  <a:lnTo>
                    <a:pt x="5850" y="7831"/>
                  </a:lnTo>
                  <a:lnTo>
                    <a:pt x="5944" y="7925"/>
                  </a:lnTo>
                  <a:lnTo>
                    <a:pt x="5850" y="8020"/>
                  </a:lnTo>
                  <a:lnTo>
                    <a:pt x="5850" y="8114"/>
                  </a:lnTo>
                  <a:lnTo>
                    <a:pt x="5944" y="8020"/>
                  </a:lnTo>
                  <a:lnTo>
                    <a:pt x="6416" y="7925"/>
                  </a:lnTo>
                  <a:lnTo>
                    <a:pt x="7170" y="7925"/>
                  </a:lnTo>
                  <a:lnTo>
                    <a:pt x="7170" y="8020"/>
                  </a:lnTo>
                  <a:lnTo>
                    <a:pt x="7076" y="8114"/>
                  </a:lnTo>
                  <a:lnTo>
                    <a:pt x="7265" y="8020"/>
                  </a:lnTo>
                  <a:lnTo>
                    <a:pt x="7359" y="7925"/>
                  </a:lnTo>
                  <a:lnTo>
                    <a:pt x="7359" y="7831"/>
                  </a:lnTo>
                  <a:lnTo>
                    <a:pt x="7548" y="8020"/>
                  </a:lnTo>
                  <a:lnTo>
                    <a:pt x="8397" y="7642"/>
                  </a:lnTo>
                  <a:lnTo>
                    <a:pt x="8963" y="7454"/>
                  </a:lnTo>
                  <a:lnTo>
                    <a:pt x="9151" y="7359"/>
                  </a:lnTo>
                  <a:lnTo>
                    <a:pt x="9246" y="7359"/>
                  </a:lnTo>
                  <a:lnTo>
                    <a:pt x="9151" y="7171"/>
                  </a:lnTo>
                  <a:lnTo>
                    <a:pt x="9246" y="7076"/>
                  </a:lnTo>
                  <a:lnTo>
                    <a:pt x="9340" y="7076"/>
                  </a:lnTo>
                  <a:lnTo>
                    <a:pt x="9340" y="7171"/>
                  </a:lnTo>
                  <a:lnTo>
                    <a:pt x="9434" y="7076"/>
                  </a:lnTo>
                  <a:lnTo>
                    <a:pt x="9529" y="7171"/>
                  </a:lnTo>
                  <a:lnTo>
                    <a:pt x="9434" y="7265"/>
                  </a:lnTo>
                  <a:lnTo>
                    <a:pt x="9340" y="7265"/>
                  </a:lnTo>
                  <a:lnTo>
                    <a:pt x="9340" y="7359"/>
                  </a:lnTo>
                  <a:lnTo>
                    <a:pt x="9717" y="7171"/>
                  </a:lnTo>
                  <a:lnTo>
                    <a:pt x="10095" y="7076"/>
                  </a:lnTo>
                  <a:lnTo>
                    <a:pt x="10095" y="7171"/>
                  </a:lnTo>
                  <a:lnTo>
                    <a:pt x="10001" y="7171"/>
                  </a:lnTo>
                  <a:lnTo>
                    <a:pt x="9906" y="7265"/>
                  </a:lnTo>
                  <a:lnTo>
                    <a:pt x="9906" y="7359"/>
                  </a:lnTo>
                  <a:lnTo>
                    <a:pt x="9623" y="7265"/>
                  </a:lnTo>
                  <a:lnTo>
                    <a:pt x="9717" y="7454"/>
                  </a:lnTo>
                  <a:lnTo>
                    <a:pt x="10850" y="7076"/>
                  </a:lnTo>
                  <a:lnTo>
                    <a:pt x="11038" y="7076"/>
                  </a:lnTo>
                  <a:lnTo>
                    <a:pt x="11133" y="7171"/>
                  </a:lnTo>
                  <a:lnTo>
                    <a:pt x="11321" y="7265"/>
                  </a:lnTo>
                  <a:lnTo>
                    <a:pt x="11416" y="7265"/>
                  </a:lnTo>
                  <a:lnTo>
                    <a:pt x="11604" y="7171"/>
                  </a:lnTo>
                  <a:lnTo>
                    <a:pt x="11793" y="6982"/>
                  </a:lnTo>
                  <a:lnTo>
                    <a:pt x="11887" y="6888"/>
                  </a:lnTo>
                  <a:lnTo>
                    <a:pt x="12170" y="6888"/>
                  </a:lnTo>
                  <a:lnTo>
                    <a:pt x="12076" y="7076"/>
                  </a:lnTo>
                  <a:lnTo>
                    <a:pt x="12265" y="7076"/>
                  </a:lnTo>
                  <a:lnTo>
                    <a:pt x="12359" y="6888"/>
                  </a:lnTo>
                  <a:lnTo>
                    <a:pt x="12548" y="6793"/>
                  </a:lnTo>
                  <a:lnTo>
                    <a:pt x="12736" y="6793"/>
                  </a:lnTo>
                  <a:lnTo>
                    <a:pt x="12453" y="6982"/>
                  </a:lnTo>
                  <a:lnTo>
                    <a:pt x="12925" y="6982"/>
                  </a:lnTo>
                  <a:lnTo>
                    <a:pt x="13491" y="6888"/>
                  </a:lnTo>
                  <a:lnTo>
                    <a:pt x="14434" y="6605"/>
                  </a:lnTo>
                  <a:lnTo>
                    <a:pt x="15849" y="6510"/>
                  </a:lnTo>
                  <a:lnTo>
                    <a:pt x="16510" y="6416"/>
                  </a:lnTo>
                  <a:lnTo>
                    <a:pt x="16982" y="6227"/>
                  </a:lnTo>
                  <a:lnTo>
                    <a:pt x="17831" y="6038"/>
                  </a:lnTo>
                  <a:lnTo>
                    <a:pt x="18680" y="6038"/>
                  </a:lnTo>
                  <a:lnTo>
                    <a:pt x="19057" y="5850"/>
                  </a:lnTo>
                  <a:lnTo>
                    <a:pt x="19340" y="5755"/>
                  </a:lnTo>
                  <a:lnTo>
                    <a:pt x="20472" y="5661"/>
                  </a:lnTo>
                  <a:lnTo>
                    <a:pt x="21604" y="5567"/>
                  </a:lnTo>
                  <a:lnTo>
                    <a:pt x="22736" y="5378"/>
                  </a:lnTo>
                  <a:lnTo>
                    <a:pt x="23774" y="5095"/>
                  </a:lnTo>
                  <a:lnTo>
                    <a:pt x="23774" y="5284"/>
                  </a:lnTo>
                  <a:lnTo>
                    <a:pt x="24151" y="5189"/>
                  </a:lnTo>
                  <a:lnTo>
                    <a:pt x="24246" y="5189"/>
                  </a:lnTo>
                  <a:lnTo>
                    <a:pt x="24246" y="5095"/>
                  </a:lnTo>
                  <a:lnTo>
                    <a:pt x="24623" y="5001"/>
                  </a:lnTo>
                  <a:lnTo>
                    <a:pt x="25000" y="5095"/>
                  </a:lnTo>
                  <a:lnTo>
                    <a:pt x="25378" y="5095"/>
                  </a:lnTo>
                  <a:lnTo>
                    <a:pt x="25755" y="4906"/>
                  </a:lnTo>
                  <a:lnTo>
                    <a:pt x="25755" y="5095"/>
                  </a:lnTo>
                  <a:lnTo>
                    <a:pt x="25849" y="5001"/>
                  </a:lnTo>
                  <a:lnTo>
                    <a:pt x="26132" y="4906"/>
                  </a:lnTo>
                  <a:lnTo>
                    <a:pt x="27264" y="4906"/>
                  </a:lnTo>
                  <a:lnTo>
                    <a:pt x="28491" y="4718"/>
                  </a:lnTo>
                  <a:lnTo>
                    <a:pt x="28302" y="4529"/>
                  </a:lnTo>
                  <a:lnTo>
                    <a:pt x="28491" y="4435"/>
                  </a:lnTo>
                  <a:lnTo>
                    <a:pt x="28585" y="4340"/>
                  </a:lnTo>
                  <a:lnTo>
                    <a:pt x="28774" y="4529"/>
                  </a:lnTo>
                  <a:lnTo>
                    <a:pt x="28679" y="4623"/>
                  </a:lnTo>
                  <a:lnTo>
                    <a:pt x="29717" y="4623"/>
                  </a:lnTo>
                  <a:lnTo>
                    <a:pt x="30189" y="4529"/>
                  </a:lnTo>
                  <a:lnTo>
                    <a:pt x="31510" y="4246"/>
                  </a:lnTo>
                  <a:lnTo>
                    <a:pt x="32076" y="4057"/>
                  </a:lnTo>
                  <a:lnTo>
                    <a:pt x="32547" y="3869"/>
                  </a:lnTo>
                  <a:lnTo>
                    <a:pt x="32642" y="3963"/>
                  </a:lnTo>
                  <a:lnTo>
                    <a:pt x="32830" y="4057"/>
                  </a:lnTo>
                  <a:lnTo>
                    <a:pt x="33019" y="4057"/>
                  </a:lnTo>
                  <a:lnTo>
                    <a:pt x="33679" y="3869"/>
                  </a:lnTo>
                  <a:lnTo>
                    <a:pt x="33962" y="3586"/>
                  </a:lnTo>
                  <a:lnTo>
                    <a:pt x="34623" y="3586"/>
                  </a:lnTo>
                  <a:lnTo>
                    <a:pt x="35660" y="3491"/>
                  </a:lnTo>
                  <a:lnTo>
                    <a:pt x="37170" y="3586"/>
                  </a:lnTo>
                  <a:lnTo>
                    <a:pt x="37547" y="3397"/>
                  </a:lnTo>
                  <a:lnTo>
                    <a:pt x="38019" y="3303"/>
                  </a:lnTo>
                  <a:lnTo>
                    <a:pt x="39151" y="3208"/>
                  </a:lnTo>
                  <a:lnTo>
                    <a:pt x="41038" y="3208"/>
                  </a:lnTo>
                  <a:lnTo>
                    <a:pt x="41038" y="3114"/>
                  </a:lnTo>
                  <a:lnTo>
                    <a:pt x="41226" y="3020"/>
                  </a:lnTo>
                  <a:lnTo>
                    <a:pt x="41981" y="2925"/>
                  </a:lnTo>
                  <a:lnTo>
                    <a:pt x="44811" y="2925"/>
                  </a:lnTo>
                  <a:lnTo>
                    <a:pt x="45000" y="2831"/>
                  </a:lnTo>
                  <a:lnTo>
                    <a:pt x="45189" y="2642"/>
                  </a:lnTo>
                  <a:lnTo>
                    <a:pt x="45283" y="2548"/>
                  </a:lnTo>
                  <a:lnTo>
                    <a:pt x="45566" y="2548"/>
                  </a:lnTo>
                  <a:lnTo>
                    <a:pt x="45472" y="2737"/>
                  </a:lnTo>
                  <a:lnTo>
                    <a:pt x="45472" y="2737"/>
                  </a:lnTo>
                  <a:lnTo>
                    <a:pt x="46132" y="2548"/>
                  </a:lnTo>
                  <a:lnTo>
                    <a:pt x="46887" y="2548"/>
                  </a:lnTo>
                  <a:lnTo>
                    <a:pt x="47547" y="2454"/>
                  </a:lnTo>
                  <a:lnTo>
                    <a:pt x="48207" y="2265"/>
                  </a:lnTo>
                  <a:lnTo>
                    <a:pt x="48302" y="2359"/>
                  </a:lnTo>
                  <a:lnTo>
                    <a:pt x="49434" y="2359"/>
                  </a:lnTo>
                  <a:lnTo>
                    <a:pt x="49717" y="2265"/>
                  </a:lnTo>
                  <a:lnTo>
                    <a:pt x="50094" y="2171"/>
                  </a:lnTo>
                  <a:lnTo>
                    <a:pt x="50755" y="2076"/>
                  </a:lnTo>
                  <a:lnTo>
                    <a:pt x="52170" y="1982"/>
                  </a:lnTo>
                  <a:lnTo>
                    <a:pt x="54056" y="1793"/>
                  </a:lnTo>
                  <a:lnTo>
                    <a:pt x="56132" y="1510"/>
                  </a:lnTo>
                  <a:lnTo>
                    <a:pt x="56037" y="1605"/>
                  </a:lnTo>
                  <a:lnTo>
                    <a:pt x="55943" y="1699"/>
                  </a:lnTo>
                  <a:lnTo>
                    <a:pt x="55754" y="1699"/>
                  </a:lnTo>
                  <a:lnTo>
                    <a:pt x="55471" y="1793"/>
                  </a:lnTo>
                  <a:lnTo>
                    <a:pt x="55377" y="1888"/>
                  </a:lnTo>
                  <a:lnTo>
                    <a:pt x="56415" y="1605"/>
                  </a:lnTo>
                  <a:lnTo>
                    <a:pt x="56887" y="1510"/>
                  </a:lnTo>
                  <a:lnTo>
                    <a:pt x="56981" y="1605"/>
                  </a:lnTo>
                  <a:lnTo>
                    <a:pt x="56887" y="1699"/>
                  </a:lnTo>
                  <a:lnTo>
                    <a:pt x="57358" y="1605"/>
                  </a:lnTo>
                  <a:lnTo>
                    <a:pt x="57736" y="1605"/>
                  </a:lnTo>
                  <a:lnTo>
                    <a:pt x="58207" y="1510"/>
                  </a:lnTo>
                  <a:lnTo>
                    <a:pt x="58679" y="1510"/>
                  </a:lnTo>
                  <a:lnTo>
                    <a:pt x="58773" y="1416"/>
                  </a:lnTo>
                  <a:lnTo>
                    <a:pt x="58868" y="1322"/>
                  </a:lnTo>
                  <a:lnTo>
                    <a:pt x="59056" y="1133"/>
                  </a:lnTo>
                  <a:lnTo>
                    <a:pt x="59151" y="1227"/>
                  </a:lnTo>
                  <a:lnTo>
                    <a:pt x="59339" y="1227"/>
                  </a:lnTo>
                  <a:lnTo>
                    <a:pt x="59434" y="1322"/>
                  </a:lnTo>
                  <a:lnTo>
                    <a:pt x="59339" y="1510"/>
                  </a:lnTo>
                  <a:lnTo>
                    <a:pt x="59811" y="1416"/>
                  </a:lnTo>
                  <a:lnTo>
                    <a:pt x="60000" y="1322"/>
                  </a:lnTo>
                  <a:lnTo>
                    <a:pt x="60094" y="1416"/>
                  </a:lnTo>
                  <a:lnTo>
                    <a:pt x="60377" y="1322"/>
                  </a:lnTo>
                  <a:lnTo>
                    <a:pt x="60660" y="1227"/>
                  </a:lnTo>
                  <a:lnTo>
                    <a:pt x="61320" y="1133"/>
                  </a:lnTo>
                  <a:lnTo>
                    <a:pt x="61981" y="1227"/>
                  </a:lnTo>
                  <a:lnTo>
                    <a:pt x="62641" y="1227"/>
                  </a:lnTo>
                  <a:lnTo>
                    <a:pt x="62547" y="1133"/>
                  </a:lnTo>
                  <a:lnTo>
                    <a:pt x="63207" y="1039"/>
                  </a:lnTo>
                  <a:lnTo>
                    <a:pt x="63019" y="1133"/>
                  </a:lnTo>
                  <a:lnTo>
                    <a:pt x="63585" y="1133"/>
                  </a:lnTo>
                  <a:lnTo>
                    <a:pt x="63302" y="1039"/>
                  </a:lnTo>
                  <a:lnTo>
                    <a:pt x="63773" y="850"/>
                  </a:lnTo>
                  <a:lnTo>
                    <a:pt x="64151" y="756"/>
                  </a:lnTo>
                  <a:lnTo>
                    <a:pt x="64434" y="850"/>
                  </a:lnTo>
                  <a:lnTo>
                    <a:pt x="64434" y="1133"/>
                  </a:lnTo>
                  <a:lnTo>
                    <a:pt x="65283" y="850"/>
                  </a:lnTo>
                  <a:lnTo>
                    <a:pt x="65283" y="944"/>
                  </a:lnTo>
                  <a:lnTo>
                    <a:pt x="65471" y="944"/>
                  </a:lnTo>
                  <a:lnTo>
                    <a:pt x="65566" y="850"/>
                  </a:lnTo>
                  <a:lnTo>
                    <a:pt x="65754" y="944"/>
                  </a:lnTo>
                  <a:lnTo>
                    <a:pt x="66132" y="850"/>
                  </a:lnTo>
                  <a:lnTo>
                    <a:pt x="66981" y="850"/>
                  </a:lnTo>
                  <a:lnTo>
                    <a:pt x="66981" y="944"/>
                  </a:lnTo>
                  <a:lnTo>
                    <a:pt x="66886" y="1039"/>
                  </a:lnTo>
                  <a:lnTo>
                    <a:pt x="66792" y="1039"/>
                  </a:lnTo>
                  <a:lnTo>
                    <a:pt x="66792" y="1133"/>
                  </a:lnTo>
                  <a:lnTo>
                    <a:pt x="67641" y="944"/>
                  </a:lnTo>
                  <a:lnTo>
                    <a:pt x="68113" y="850"/>
                  </a:lnTo>
                  <a:lnTo>
                    <a:pt x="68584" y="850"/>
                  </a:lnTo>
                  <a:lnTo>
                    <a:pt x="68773" y="944"/>
                  </a:lnTo>
                  <a:lnTo>
                    <a:pt x="68962" y="944"/>
                  </a:lnTo>
                  <a:lnTo>
                    <a:pt x="69150" y="850"/>
                  </a:lnTo>
                  <a:lnTo>
                    <a:pt x="70849" y="944"/>
                  </a:lnTo>
                  <a:lnTo>
                    <a:pt x="71509" y="850"/>
                  </a:lnTo>
                  <a:lnTo>
                    <a:pt x="72169" y="756"/>
                  </a:lnTo>
                  <a:lnTo>
                    <a:pt x="73207" y="756"/>
                  </a:lnTo>
                  <a:lnTo>
                    <a:pt x="73584" y="944"/>
                  </a:lnTo>
                  <a:lnTo>
                    <a:pt x="73962" y="944"/>
                  </a:lnTo>
                  <a:lnTo>
                    <a:pt x="73773" y="756"/>
                  </a:lnTo>
                  <a:lnTo>
                    <a:pt x="74056" y="567"/>
                  </a:lnTo>
                  <a:lnTo>
                    <a:pt x="74150" y="567"/>
                  </a:lnTo>
                  <a:lnTo>
                    <a:pt x="74150" y="756"/>
                  </a:lnTo>
                  <a:lnTo>
                    <a:pt x="74339" y="850"/>
                  </a:lnTo>
                  <a:lnTo>
                    <a:pt x="74433" y="756"/>
                  </a:lnTo>
                  <a:lnTo>
                    <a:pt x="74716" y="661"/>
                  </a:lnTo>
                  <a:lnTo>
                    <a:pt x="75188" y="661"/>
                  </a:lnTo>
                  <a:lnTo>
                    <a:pt x="75188" y="756"/>
                  </a:lnTo>
                  <a:lnTo>
                    <a:pt x="74999" y="850"/>
                  </a:lnTo>
                  <a:lnTo>
                    <a:pt x="75377" y="756"/>
                  </a:lnTo>
                  <a:lnTo>
                    <a:pt x="75754" y="756"/>
                  </a:lnTo>
                  <a:lnTo>
                    <a:pt x="75471" y="850"/>
                  </a:lnTo>
                  <a:lnTo>
                    <a:pt x="75565" y="944"/>
                  </a:lnTo>
                  <a:lnTo>
                    <a:pt x="76226" y="1039"/>
                  </a:lnTo>
                  <a:lnTo>
                    <a:pt x="76320" y="850"/>
                  </a:lnTo>
                  <a:lnTo>
                    <a:pt x="76509" y="850"/>
                  </a:lnTo>
                  <a:lnTo>
                    <a:pt x="76792" y="756"/>
                  </a:lnTo>
                  <a:lnTo>
                    <a:pt x="77075" y="661"/>
                  </a:lnTo>
                  <a:lnTo>
                    <a:pt x="76886" y="850"/>
                  </a:lnTo>
                  <a:lnTo>
                    <a:pt x="76981" y="944"/>
                  </a:lnTo>
                  <a:lnTo>
                    <a:pt x="77264" y="1039"/>
                  </a:lnTo>
                  <a:lnTo>
                    <a:pt x="77547" y="1133"/>
                  </a:lnTo>
                  <a:lnTo>
                    <a:pt x="77924" y="1227"/>
                  </a:lnTo>
                  <a:lnTo>
                    <a:pt x="78018" y="1133"/>
                  </a:lnTo>
                  <a:lnTo>
                    <a:pt x="77924" y="1039"/>
                  </a:lnTo>
                  <a:lnTo>
                    <a:pt x="78207" y="944"/>
                  </a:lnTo>
                  <a:lnTo>
                    <a:pt x="78490" y="1039"/>
                  </a:lnTo>
                  <a:lnTo>
                    <a:pt x="78773" y="1039"/>
                  </a:lnTo>
                  <a:lnTo>
                    <a:pt x="79056" y="1133"/>
                  </a:lnTo>
                  <a:lnTo>
                    <a:pt x="79716" y="944"/>
                  </a:lnTo>
                  <a:lnTo>
                    <a:pt x="80282" y="756"/>
                  </a:lnTo>
                  <a:lnTo>
                    <a:pt x="80282" y="850"/>
                  </a:lnTo>
                  <a:lnTo>
                    <a:pt x="80188" y="944"/>
                  </a:lnTo>
                  <a:lnTo>
                    <a:pt x="80848" y="1039"/>
                  </a:lnTo>
                  <a:lnTo>
                    <a:pt x="81131" y="1039"/>
                  </a:lnTo>
                  <a:lnTo>
                    <a:pt x="81131" y="1133"/>
                  </a:lnTo>
                  <a:lnTo>
                    <a:pt x="81037" y="1227"/>
                  </a:lnTo>
                  <a:lnTo>
                    <a:pt x="81697" y="1039"/>
                  </a:lnTo>
                  <a:lnTo>
                    <a:pt x="81886" y="944"/>
                  </a:lnTo>
                  <a:lnTo>
                    <a:pt x="81792" y="850"/>
                  </a:lnTo>
                  <a:lnTo>
                    <a:pt x="81414" y="850"/>
                  </a:lnTo>
                  <a:lnTo>
                    <a:pt x="80943" y="944"/>
                  </a:lnTo>
                  <a:lnTo>
                    <a:pt x="81037" y="756"/>
                  </a:lnTo>
                  <a:lnTo>
                    <a:pt x="80754" y="944"/>
                  </a:lnTo>
                  <a:lnTo>
                    <a:pt x="80660" y="756"/>
                  </a:lnTo>
                  <a:lnTo>
                    <a:pt x="80754" y="661"/>
                  </a:lnTo>
                  <a:lnTo>
                    <a:pt x="80188" y="661"/>
                  </a:lnTo>
                  <a:lnTo>
                    <a:pt x="80188" y="567"/>
                  </a:lnTo>
                  <a:lnTo>
                    <a:pt x="80282" y="567"/>
                  </a:lnTo>
                  <a:lnTo>
                    <a:pt x="79528" y="473"/>
                  </a:lnTo>
                  <a:lnTo>
                    <a:pt x="79339" y="567"/>
                  </a:lnTo>
                  <a:lnTo>
                    <a:pt x="79245" y="567"/>
                  </a:lnTo>
                  <a:lnTo>
                    <a:pt x="79245" y="661"/>
                  </a:lnTo>
                  <a:lnTo>
                    <a:pt x="79056" y="850"/>
                  </a:lnTo>
                  <a:lnTo>
                    <a:pt x="78867" y="378"/>
                  </a:lnTo>
                  <a:lnTo>
                    <a:pt x="78679" y="473"/>
                  </a:lnTo>
                  <a:lnTo>
                    <a:pt x="78396" y="567"/>
                  </a:lnTo>
                  <a:lnTo>
                    <a:pt x="78018" y="661"/>
                  </a:lnTo>
                  <a:lnTo>
                    <a:pt x="77924" y="661"/>
                  </a:lnTo>
                  <a:lnTo>
                    <a:pt x="77830" y="567"/>
                  </a:lnTo>
                  <a:lnTo>
                    <a:pt x="77075" y="567"/>
                  </a:lnTo>
                  <a:lnTo>
                    <a:pt x="77264" y="473"/>
                  </a:lnTo>
                  <a:lnTo>
                    <a:pt x="77169" y="284"/>
                  </a:lnTo>
                  <a:lnTo>
                    <a:pt x="76981" y="378"/>
                  </a:lnTo>
                  <a:lnTo>
                    <a:pt x="76792" y="473"/>
                  </a:lnTo>
                  <a:lnTo>
                    <a:pt x="76037" y="473"/>
                  </a:lnTo>
                  <a:lnTo>
                    <a:pt x="74716" y="190"/>
                  </a:lnTo>
                  <a:lnTo>
                    <a:pt x="74433" y="378"/>
                  </a:lnTo>
                  <a:lnTo>
                    <a:pt x="74056" y="378"/>
                  </a:lnTo>
                  <a:lnTo>
                    <a:pt x="74150" y="190"/>
                  </a:lnTo>
                  <a:lnTo>
                    <a:pt x="74056" y="190"/>
                  </a:lnTo>
                  <a:lnTo>
                    <a:pt x="73773" y="284"/>
                  </a:lnTo>
                  <a:lnTo>
                    <a:pt x="73773" y="95"/>
                  </a:lnTo>
                  <a:lnTo>
                    <a:pt x="73301" y="190"/>
                  </a:lnTo>
                  <a:lnTo>
                    <a:pt x="72830" y="190"/>
                  </a:lnTo>
                  <a:lnTo>
                    <a:pt x="72830" y="378"/>
                  </a:lnTo>
                  <a:lnTo>
                    <a:pt x="72924" y="473"/>
                  </a:lnTo>
                  <a:lnTo>
                    <a:pt x="72924" y="567"/>
                  </a:lnTo>
                  <a:lnTo>
                    <a:pt x="72735" y="661"/>
                  </a:lnTo>
                  <a:lnTo>
                    <a:pt x="72735" y="567"/>
                  </a:lnTo>
                  <a:lnTo>
                    <a:pt x="72547" y="473"/>
                  </a:lnTo>
                  <a:lnTo>
                    <a:pt x="72452" y="378"/>
                  </a:lnTo>
                  <a:lnTo>
                    <a:pt x="72641" y="284"/>
                  </a:lnTo>
                  <a:lnTo>
                    <a:pt x="71603" y="284"/>
                  </a:lnTo>
                  <a:lnTo>
                    <a:pt x="70849" y="190"/>
                  </a:lnTo>
                  <a:lnTo>
                    <a:pt x="70660" y="284"/>
                  </a:lnTo>
                  <a:lnTo>
                    <a:pt x="69905" y="473"/>
                  </a:lnTo>
                  <a:lnTo>
                    <a:pt x="69056" y="473"/>
                  </a:lnTo>
                  <a:lnTo>
                    <a:pt x="68207" y="378"/>
                  </a:lnTo>
                  <a:lnTo>
                    <a:pt x="67547" y="284"/>
                  </a:lnTo>
                  <a:lnTo>
                    <a:pt x="67641" y="190"/>
                  </a:lnTo>
                  <a:lnTo>
                    <a:pt x="67735" y="190"/>
                  </a:lnTo>
                  <a:lnTo>
                    <a:pt x="67169" y="95"/>
                  </a:lnTo>
                  <a:lnTo>
                    <a:pt x="66698" y="95"/>
                  </a:lnTo>
                  <a:lnTo>
                    <a:pt x="66886" y="190"/>
                  </a:lnTo>
                  <a:lnTo>
                    <a:pt x="65283" y="190"/>
                  </a:lnTo>
                  <a:lnTo>
                    <a:pt x="64905" y="95"/>
                  </a:lnTo>
                  <a:lnTo>
                    <a:pt x="64905" y="190"/>
                  </a:lnTo>
                  <a:lnTo>
                    <a:pt x="65000" y="190"/>
                  </a:lnTo>
                  <a:lnTo>
                    <a:pt x="65094" y="284"/>
                  </a:lnTo>
                  <a:lnTo>
                    <a:pt x="65094" y="378"/>
                  </a:lnTo>
                  <a:lnTo>
                    <a:pt x="64528" y="284"/>
                  </a:lnTo>
                  <a:lnTo>
                    <a:pt x="63962" y="190"/>
                  </a:lnTo>
                  <a:lnTo>
                    <a:pt x="63773" y="284"/>
                  </a:lnTo>
                  <a:lnTo>
                    <a:pt x="63585" y="473"/>
                  </a:lnTo>
                  <a:lnTo>
                    <a:pt x="63396" y="567"/>
                  </a:lnTo>
                  <a:lnTo>
                    <a:pt x="63302" y="567"/>
                  </a:lnTo>
                  <a:lnTo>
                    <a:pt x="63207" y="473"/>
                  </a:lnTo>
                  <a:lnTo>
                    <a:pt x="63207" y="284"/>
                  </a:lnTo>
                  <a:lnTo>
                    <a:pt x="63396" y="284"/>
                  </a:lnTo>
                  <a:lnTo>
                    <a:pt x="63490" y="190"/>
                  </a:lnTo>
                  <a:lnTo>
                    <a:pt x="63113" y="190"/>
                  </a:lnTo>
                  <a:lnTo>
                    <a:pt x="61981" y="284"/>
                  </a:lnTo>
                  <a:lnTo>
                    <a:pt x="61320" y="284"/>
                  </a:lnTo>
                  <a:lnTo>
                    <a:pt x="61226" y="190"/>
                  </a:lnTo>
                  <a:lnTo>
                    <a:pt x="61320" y="95"/>
                  </a:lnTo>
                  <a:lnTo>
                    <a:pt x="60849" y="190"/>
                  </a:lnTo>
                  <a:lnTo>
                    <a:pt x="60547" y="39"/>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23;p37"/>
            <p:cNvSpPr/>
            <p:nvPr/>
          </p:nvSpPr>
          <p:spPr>
            <a:xfrm>
              <a:off x="2202700" y="1204225"/>
              <a:ext cx="176900" cy="176900"/>
            </a:xfrm>
            <a:custGeom>
              <a:avLst/>
              <a:gdLst/>
              <a:ahLst/>
              <a:cxnLst/>
              <a:rect l="l" t="t" r="r" b="b"/>
              <a:pathLst>
                <a:path w="7076" h="7076" extrusionOk="0">
                  <a:moveTo>
                    <a:pt x="2548" y="1132"/>
                  </a:moveTo>
                  <a:lnTo>
                    <a:pt x="2548" y="1132"/>
                  </a:lnTo>
                  <a:lnTo>
                    <a:pt x="2548" y="1132"/>
                  </a:lnTo>
                  <a:close/>
                  <a:moveTo>
                    <a:pt x="2170" y="1132"/>
                  </a:moveTo>
                  <a:lnTo>
                    <a:pt x="2170" y="1227"/>
                  </a:lnTo>
                  <a:lnTo>
                    <a:pt x="2265" y="1132"/>
                  </a:lnTo>
                  <a:close/>
                  <a:moveTo>
                    <a:pt x="2076" y="1227"/>
                  </a:moveTo>
                  <a:lnTo>
                    <a:pt x="2076" y="1227"/>
                  </a:lnTo>
                  <a:lnTo>
                    <a:pt x="2076" y="1227"/>
                  </a:lnTo>
                  <a:close/>
                  <a:moveTo>
                    <a:pt x="472" y="1604"/>
                  </a:moveTo>
                  <a:lnTo>
                    <a:pt x="378" y="1698"/>
                  </a:lnTo>
                  <a:lnTo>
                    <a:pt x="472" y="1651"/>
                  </a:lnTo>
                  <a:lnTo>
                    <a:pt x="472" y="1651"/>
                  </a:lnTo>
                  <a:lnTo>
                    <a:pt x="472" y="1604"/>
                  </a:lnTo>
                  <a:close/>
                  <a:moveTo>
                    <a:pt x="567" y="1604"/>
                  </a:moveTo>
                  <a:lnTo>
                    <a:pt x="472" y="1651"/>
                  </a:lnTo>
                  <a:lnTo>
                    <a:pt x="472" y="1651"/>
                  </a:lnTo>
                  <a:lnTo>
                    <a:pt x="472" y="1698"/>
                  </a:lnTo>
                  <a:lnTo>
                    <a:pt x="567" y="1604"/>
                  </a:lnTo>
                  <a:close/>
                  <a:moveTo>
                    <a:pt x="6038" y="3680"/>
                  </a:moveTo>
                  <a:lnTo>
                    <a:pt x="6015" y="3703"/>
                  </a:lnTo>
                  <a:lnTo>
                    <a:pt x="6015" y="3703"/>
                  </a:lnTo>
                  <a:lnTo>
                    <a:pt x="6227" y="3774"/>
                  </a:lnTo>
                  <a:lnTo>
                    <a:pt x="6038" y="3680"/>
                  </a:lnTo>
                  <a:close/>
                  <a:moveTo>
                    <a:pt x="850" y="0"/>
                  </a:moveTo>
                  <a:lnTo>
                    <a:pt x="378" y="378"/>
                  </a:lnTo>
                  <a:lnTo>
                    <a:pt x="1" y="755"/>
                  </a:lnTo>
                  <a:lnTo>
                    <a:pt x="95" y="849"/>
                  </a:lnTo>
                  <a:lnTo>
                    <a:pt x="189" y="1038"/>
                  </a:lnTo>
                  <a:lnTo>
                    <a:pt x="284" y="1132"/>
                  </a:lnTo>
                  <a:lnTo>
                    <a:pt x="378" y="1227"/>
                  </a:lnTo>
                  <a:lnTo>
                    <a:pt x="472" y="1227"/>
                  </a:lnTo>
                  <a:lnTo>
                    <a:pt x="755" y="1132"/>
                  </a:lnTo>
                  <a:lnTo>
                    <a:pt x="755" y="1132"/>
                  </a:lnTo>
                  <a:lnTo>
                    <a:pt x="472" y="1415"/>
                  </a:lnTo>
                  <a:lnTo>
                    <a:pt x="661" y="1415"/>
                  </a:lnTo>
                  <a:lnTo>
                    <a:pt x="567" y="1604"/>
                  </a:lnTo>
                  <a:lnTo>
                    <a:pt x="567" y="1604"/>
                  </a:lnTo>
                  <a:lnTo>
                    <a:pt x="1227" y="1415"/>
                  </a:lnTo>
                  <a:lnTo>
                    <a:pt x="1038" y="1604"/>
                  </a:lnTo>
                  <a:lnTo>
                    <a:pt x="850" y="1887"/>
                  </a:lnTo>
                  <a:lnTo>
                    <a:pt x="1321" y="2264"/>
                  </a:lnTo>
                  <a:lnTo>
                    <a:pt x="2548" y="3114"/>
                  </a:lnTo>
                  <a:lnTo>
                    <a:pt x="3963" y="4057"/>
                  </a:lnTo>
                  <a:lnTo>
                    <a:pt x="4529" y="4340"/>
                  </a:lnTo>
                  <a:lnTo>
                    <a:pt x="4812" y="4340"/>
                  </a:lnTo>
                  <a:lnTo>
                    <a:pt x="4718" y="4434"/>
                  </a:lnTo>
                  <a:lnTo>
                    <a:pt x="4718" y="4529"/>
                  </a:lnTo>
                  <a:lnTo>
                    <a:pt x="5001" y="4717"/>
                  </a:lnTo>
                  <a:lnTo>
                    <a:pt x="5001" y="4717"/>
                  </a:lnTo>
                  <a:lnTo>
                    <a:pt x="4812" y="4623"/>
                  </a:lnTo>
                  <a:lnTo>
                    <a:pt x="4906" y="4812"/>
                  </a:lnTo>
                  <a:lnTo>
                    <a:pt x="5189" y="5000"/>
                  </a:lnTo>
                  <a:lnTo>
                    <a:pt x="5189" y="5000"/>
                  </a:lnTo>
                  <a:lnTo>
                    <a:pt x="5001" y="4906"/>
                  </a:lnTo>
                  <a:lnTo>
                    <a:pt x="4718" y="4812"/>
                  </a:lnTo>
                  <a:lnTo>
                    <a:pt x="4812" y="4812"/>
                  </a:lnTo>
                  <a:lnTo>
                    <a:pt x="4623" y="4717"/>
                  </a:lnTo>
                  <a:lnTo>
                    <a:pt x="4246" y="4717"/>
                  </a:lnTo>
                  <a:lnTo>
                    <a:pt x="4246" y="4623"/>
                  </a:lnTo>
                  <a:lnTo>
                    <a:pt x="4057" y="4812"/>
                  </a:lnTo>
                  <a:lnTo>
                    <a:pt x="3963" y="5095"/>
                  </a:lnTo>
                  <a:lnTo>
                    <a:pt x="4151" y="4906"/>
                  </a:lnTo>
                  <a:lnTo>
                    <a:pt x="4623" y="4906"/>
                  </a:lnTo>
                  <a:lnTo>
                    <a:pt x="4529" y="5000"/>
                  </a:lnTo>
                  <a:lnTo>
                    <a:pt x="4529" y="5189"/>
                  </a:lnTo>
                  <a:lnTo>
                    <a:pt x="4623" y="5378"/>
                  </a:lnTo>
                  <a:lnTo>
                    <a:pt x="4340" y="5472"/>
                  </a:lnTo>
                  <a:lnTo>
                    <a:pt x="3963" y="5755"/>
                  </a:lnTo>
                  <a:lnTo>
                    <a:pt x="3585" y="6132"/>
                  </a:lnTo>
                  <a:lnTo>
                    <a:pt x="3491" y="6321"/>
                  </a:lnTo>
                  <a:lnTo>
                    <a:pt x="3491" y="6510"/>
                  </a:lnTo>
                  <a:lnTo>
                    <a:pt x="3302" y="6415"/>
                  </a:lnTo>
                  <a:lnTo>
                    <a:pt x="3208" y="6321"/>
                  </a:lnTo>
                  <a:lnTo>
                    <a:pt x="3114" y="6415"/>
                  </a:lnTo>
                  <a:lnTo>
                    <a:pt x="3019" y="6604"/>
                  </a:lnTo>
                  <a:lnTo>
                    <a:pt x="3019" y="6793"/>
                  </a:lnTo>
                  <a:lnTo>
                    <a:pt x="3302" y="6981"/>
                  </a:lnTo>
                  <a:lnTo>
                    <a:pt x="3397" y="6981"/>
                  </a:lnTo>
                  <a:lnTo>
                    <a:pt x="3585" y="6887"/>
                  </a:lnTo>
                  <a:lnTo>
                    <a:pt x="3680" y="6604"/>
                  </a:lnTo>
                  <a:lnTo>
                    <a:pt x="3680" y="6227"/>
                  </a:lnTo>
                  <a:lnTo>
                    <a:pt x="3868" y="6415"/>
                  </a:lnTo>
                  <a:lnTo>
                    <a:pt x="4151" y="6604"/>
                  </a:lnTo>
                  <a:lnTo>
                    <a:pt x="4246" y="6510"/>
                  </a:lnTo>
                  <a:lnTo>
                    <a:pt x="4529" y="6227"/>
                  </a:lnTo>
                  <a:lnTo>
                    <a:pt x="4718" y="5849"/>
                  </a:lnTo>
                  <a:lnTo>
                    <a:pt x="4812" y="5566"/>
                  </a:lnTo>
                  <a:lnTo>
                    <a:pt x="5284" y="5661"/>
                  </a:lnTo>
                  <a:lnTo>
                    <a:pt x="5661" y="5849"/>
                  </a:lnTo>
                  <a:lnTo>
                    <a:pt x="5661" y="5661"/>
                  </a:lnTo>
                  <a:lnTo>
                    <a:pt x="5755" y="5566"/>
                  </a:lnTo>
                  <a:lnTo>
                    <a:pt x="5944" y="5283"/>
                  </a:lnTo>
                  <a:lnTo>
                    <a:pt x="5944" y="5095"/>
                  </a:lnTo>
                  <a:lnTo>
                    <a:pt x="5755" y="5000"/>
                  </a:lnTo>
                  <a:lnTo>
                    <a:pt x="6133" y="5000"/>
                  </a:lnTo>
                  <a:lnTo>
                    <a:pt x="6416" y="4906"/>
                  </a:lnTo>
                  <a:lnTo>
                    <a:pt x="6793" y="4529"/>
                  </a:lnTo>
                  <a:lnTo>
                    <a:pt x="6699" y="4529"/>
                  </a:lnTo>
                  <a:lnTo>
                    <a:pt x="6416" y="4434"/>
                  </a:lnTo>
                  <a:lnTo>
                    <a:pt x="6227" y="4434"/>
                  </a:lnTo>
                  <a:lnTo>
                    <a:pt x="6887" y="4340"/>
                  </a:lnTo>
                  <a:lnTo>
                    <a:pt x="7076" y="4246"/>
                  </a:lnTo>
                  <a:lnTo>
                    <a:pt x="6982" y="4246"/>
                  </a:lnTo>
                  <a:lnTo>
                    <a:pt x="6604" y="4151"/>
                  </a:lnTo>
                  <a:lnTo>
                    <a:pt x="6321" y="4151"/>
                  </a:lnTo>
                  <a:lnTo>
                    <a:pt x="6699" y="4057"/>
                  </a:lnTo>
                  <a:lnTo>
                    <a:pt x="6793" y="3963"/>
                  </a:lnTo>
                  <a:lnTo>
                    <a:pt x="5850" y="3963"/>
                  </a:lnTo>
                  <a:lnTo>
                    <a:pt x="5944" y="3868"/>
                  </a:lnTo>
                  <a:lnTo>
                    <a:pt x="5944" y="3774"/>
                  </a:lnTo>
                  <a:lnTo>
                    <a:pt x="6015" y="3703"/>
                  </a:lnTo>
                  <a:lnTo>
                    <a:pt x="6015" y="3703"/>
                  </a:lnTo>
                  <a:lnTo>
                    <a:pt x="5944" y="3680"/>
                  </a:lnTo>
                  <a:lnTo>
                    <a:pt x="5472" y="3680"/>
                  </a:lnTo>
                  <a:lnTo>
                    <a:pt x="5284" y="3585"/>
                  </a:lnTo>
                  <a:lnTo>
                    <a:pt x="5095" y="3397"/>
                  </a:lnTo>
                  <a:lnTo>
                    <a:pt x="5001" y="3019"/>
                  </a:lnTo>
                  <a:lnTo>
                    <a:pt x="5001" y="2736"/>
                  </a:lnTo>
                  <a:lnTo>
                    <a:pt x="4529" y="2642"/>
                  </a:lnTo>
                  <a:lnTo>
                    <a:pt x="3491" y="2264"/>
                  </a:lnTo>
                  <a:lnTo>
                    <a:pt x="2925" y="1981"/>
                  </a:lnTo>
                  <a:lnTo>
                    <a:pt x="2548" y="1698"/>
                  </a:lnTo>
                  <a:lnTo>
                    <a:pt x="2359" y="1415"/>
                  </a:lnTo>
                  <a:lnTo>
                    <a:pt x="2359" y="1321"/>
                  </a:lnTo>
                  <a:lnTo>
                    <a:pt x="2548" y="1132"/>
                  </a:lnTo>
                  <a:lnTo>
                    <a:pt x="2265" y="1321"/>
                  </a:lnTo>
                  <a:lnTo>
                    <a:pt x="2170" y="1321"/>
                  </a:lnTo>
                  <a:lnTo>
                    <a:pt x="2170" y="1227"/>
                  </a:lnTo>
                  <a:lnTo>
                    <a:pt x="2076" y="1321"/>
                  </a:lnTo>
                  <a:lnTo>
                    <a:pt x="2076" y="1227"/>
                  </a:lnTo>
                  <a:lnTo>
                    <a:pt x="1887" y="1510"/>
                  </a:lnTo>
                  <a:lnTo>
                    <a:pt x="1887" y="1321"/>
                  </a:lnTo>
                  <a:lnTo>
                    <a:pt x="1793" y="1132"/>
                  </a:lnTo>
                  <a:lnTo>
                    <a:pt x="1321" y="849"/>
                  </a:lnTo>
                  <a:lnTo>
                    <a:pt x="1133" y="661"/>
                  </a:lnTo>
                  <a:lnTo>
                    <a:pt x="944" y="472"/>
                  </a:lnTo>
                  <a:lnTo>
                    <a:pt x="850" y="283"/>
                  </a:lnTo>
                  <a:lnTo>
                    <a:pt x="850" y="0"/>
                  </a:lnTo>
                  <a:close/>
                  <a:moveTo>
                    <a:pt x="2642" y="6793"/>
                  </a:moveTo>
                  <a:lnTo>
                    <a:pt x="2642" y="6981"/>
                  </a:lnTo>
                  <a:lnTo>
                    <a:pt x="3019" y="7076"/>
                  </a:lnTo>
                  <a:lnTo>
                    <a:pt x="2736" y="6887"/>
                  </a:lnTo>
                  <a:lnTo>
                    <a:pt x="2642" y="6793"/>
                  </a:lnTo>
                  <a:close/>
                  <a:moveTo>
                    <a:pt x="3019" y="6793"/>
                  </a:moveTo>
                  <a:lnTo>
                    <a:pt x="3019" y="7076"/>
                  </a:lnTo>
                  <a:lnTo>
                    <a:pt x="3114" y="7076"/>
                  </a:lnTo>
                  <a:lnTo>
                    <a:pt x="3019" y="6793"/>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p:cNvSpPr txBox="1"/>
          <p:nvPr/>
        </p:nvSpPr>
        <p:spPr>
          <a:xfrm>
            <a:off x="5436096" y="1902190"/>
            <a:ext cx="3312368" cy="3046988"/>
          </a:xfrm>
          <a:prstGeom prst="rect">
            <a:avLst/>
          </a:prstGeom>
          <a:noFill/>
        </p:spPr>
        <p:txBody>
          <a:bodyPr wrap="square" rtlCol="0">
            <a:spAutoFit/>
          </a:bodyPr>
          <a:lstStyle/>
          <a:p>
            <a:pPr algn="just"/>
            <a:r>
              <a:rPr lang="en-US" dirty="0" smtClean="0">
                <a:solidFill>
                  <a:schemeClr val="bg1"/>
                </a:solidFill>
                <a:latin typeface="Sniglet" charset="0"/>
              </a:rPr>
              <a:t>	</a:t>
            </a:r>
            <a:r>
              <a:rPr lang="en-US" sz="1600" dirty="0" smtClean="0">
                <a:solidFill>
                  <a:schemeClr val="bg1"/>
                </a:solidFill>
                <a:latin typeface="Sniglet" charset="0"/>
              </a:rPr>
              <a:t>In </a:t>
            </a:r>
            <a:r>
              <a:rPr lang="en-US" sz="1600" dirty="0">
                <a:solidFill>
                  <a:schemeClr val="bg1"/>
                </a:solidFill>
                <a:latin typeface="Sniglet" charset="0"/>
              </a:rPr>
              <a:t>this approach, we try to solve the bigger problem by recursively finding the solution to smaller sub-problems. Whenever we solve a sub-problem, we cache its result so that we don’t end up solving it repeatedly if it’s called multiple times. Instead, we can just return the saved result. This technique of storing the results of already solved </a:t>
            </a:r>
            <a:r>
              <a:rPr lang="en-US" sz="1600" dirty="0" err="1">
                <a:solidFill>
                  <a:schemeClr val="bg1"/>
                </a:solidFill>
                <a:latin typeface="Sniglet" charset="0"/>
              </a:rPr>
              <a:t>subproblems</a:t>
            </a:r>
            <a:r>
              <a:rPr lang="en-US" sz="1600" dirty="0">
                <a:solidFill>
                  <a:schemeClr val="bg1"/>
                </a:solidFill>
                <a:latin typeface="Sniglet" charset="0"/>
              </a:rPr>
              <a:t> is called </a:t>
            </a:r>
            <a:r>
              <a:rPr lang="en-US" sz="1600" b="1" dirty="0" err="1">
                <a:solidFill>
                  <a:srgbClr val="FF0000"/>
                </a:solidFill>
                <a:latin typeface="Sniglet" charset="0"/>
              </a:rPr>
              <a:t>Memoization</a:t>
            </a:r>
            <a:r>
              <a:rPr lang="en-US" sz="1600" dirty="0">
                <a:solidFill>
                  <a:srgbClr val="FF0000"/>
                </a:solidFill>
                <a:latin typeface="Sniglet" charset="0"/>
              </a:rPr>
              <a:t>.</a:t>
            </a:r>
          </a:p>
        </p:txBody>
      </p:sp>
      <p:sp>
        <p:nvSpPr>
          <p:cNvPr id="4" name="TextBox 3"/>
          <p:cNvSpPr txBox="1"/>
          <p:nvPr/>
        </p:nvSpPr>
        <p:spPr>
          <a:xfrm>
            <a:off x="6228184" y="1130418"/>
            <a:ext cx="2520280" cy="523220"/>
          </a:xfrm>
          <a:prstGeom prst="rect">
            <a:avLst/>
          </a:prstGeom>
          <a:noFill/>
        </p:spPr>
        <p:txBody>
          <a:bodyPr wrap="square" rtlCol="0">
            <a:spAutoFit/>
          </a:bodyPr>
          <a:lstStyle/>
          <a:p>
            <a:r>
              <a:rPr lang="en-US" sz="2800" dirty="0" err="1" smtClean="0">
                <a:solidFill>
                  <a:srgbClr val="FF0000"/>
                </a:solidFill>
                <a:latin typeface="Sniglet" charset="0"/>
                <a:hlinkClick r:id="rId3"/>
              </a:rPr>
              <a:t>MemoRization</a:t>
            </a:r>
            <a:endParaRPr lang="en-US" sz="2800" dirty="0">
              <a:solidFill>
                <a:srgbClr val="FF0000"/>
              </a:solidFill>
              <a:latin typeface="Sniglet" charset="0"/>
            </a:endParaRPr>
          </a:p>
        </p:txBody>
      </p:sp>
      <p:sp>
        <p:nvSpPr>
          <p:cNvPr id="31" name="Google Shape;83;p14"/>
          <p:cNvSpPr/>
          <p:nvPr/>
        </p:nvSpPr>
        <p:spPr>
          <a:xfrm>
            <a:off x="605006" y="3783860"/>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f0</a:t>
            </a:r>
            <a:endParaRPr dirty="0">
              <a:solidFill>
                <a:schemeClr val="bg1"/>
              </a:solidFill>
            </a:endParaRPr>
          </a:p>
        </p:txBody>
      </p:sp>
      <p:sp>
        <p:nvSpPr>
          <p:cNvPr id="32" name="Google Shape;83;p14"/>
          <p:cNvSpPr/>
          <p:nvPr/>
        </p:nvSpPr>
        <p:spPr>
          <a:xfrm>
            <a:off x="1302174" y="3783860"/>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f1</a:t>
            </a:r>
            <a:endParaRPr dirty="0">
              <a:solidFill>
                <a:schemeClr val="bg1"/>
              </a:solidFill>
            </a:endParaRPr>
          </a:p>
        </p:txBody>
      </p:sp>
      <p:sp>
        <p:nvSpPr>
          <p:cNvPr id="33" name="Google Shape;83;p14"/>
          <p:cNvSpPr/>
          <p:nvPr/>
        </p:nvSpPr>
        <p:spPr>
          <a:xfrm>
            <a:off x="1031884" y="3085704"/>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f2</a:t>
            </a:r>
            <a:endParaRPr dirty="0">
              <a:solidFill>
                <a:schemeClr val="bg1"/>
              </a:solidFill>
            </a:endParaRPr>
          </a:p>
        </p:txBody>
      </p:sp>
      <p:sp>
        <p:nvSpPr>
          <p:cNvPr id="34" name="Google Shape;83;p14"/>
          <p:cNvSpPr/>
          <p:nvPr/>
        </p:nvSpPr>
        <p:spPr>
          <a:xfrm>
            <a:off x="3692256" y="4436943"/>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f1</a:t>
            </a:r>
            <a:endParaRPr dirty="0">
              <a:solidFill>
                <a:schemeClr val="bg1"/>
              </a:solidFill>
            </a:endParaRPr>
          </a:p>
        </p:txBody>
      </p:sp>
      <p:sp>
        <p:nvSpPr>
          <p:cNvPr id="39" name="Google Shape;83;p14"/>
          <p:cNvSpPr/>
          <p:nvPr/>
        </p:nvSpPr>
        <p:spPr>
          <a:xfrm>
            <a:off x="2162070" y="3783860"/>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f0</a:t>
            </a:r>
            <a:endParaRPr dirty="0">
              <a:solidFill>
                <a:schemeClr val="bg1"/>
              </a:solidFill>
            </a:endParaRPr>
          </a:p>
        </p:txBody>
      </p:sp>
      <p:sp>
        <p:nvSpPr>
          <p:cNvPr id="40" name="Google Shape;83;p14"/>
          <p:cNvSpPr/>
          <p:nvPr/>
        </p:nvSpPr>
        <p:spPr>
          <a:xfrm>
            <a:off x="2795385" y="3797195"/>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f1</a:t>
            </a:r>
            <a:endParaRPr dirty="0">
              <a:solidFill>
                <a:schemeClr val="bg1"/>
              </a:solidFill>
            </a:endParaRPr>
          </a:p>
        </p:txBody>
      </p:sp>
      <p:cxnSp>
        <p:nvCxnSpPr>
          <p:cNvPr id="55" name="Straight Connector 54"/>
          <p:cNvCxnSpPr/>
          <p:nvPr/>
        </p:nvCxnSpPr>
        <p:spPr>
          <a:xfrm flipH="1">
            <a:off x="951024" y="3500915"/>
            <a:ext cx="161720" cy="30665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1302174" y="3478338"/>
            <a:ext cx="198022" cy="32923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2431399" y="3424093"/>
            <a:ext cx="161720" cy="3866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2883596" y="3424093"/>
            <a:ext cx="164071" cy="37528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263124" y="4123939"/>
            <a:ext cx="161720" cy="30665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3714456" y="4123939"/>
            <a:ext cx="153519" cy="31300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382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1000"/>
                                        <p:tgtEl>
                                          <p:spTgt spid="15"/>
                                        </p:tgtEl>
                                      </p:cBhvr>
                                    </p:animEffect>
                                    <p:anim calcmode="lin" valueType="num">
                                      <p:cBhvr>
                                        <p:cTn id="18" dur="1000" fill="hold"/>
                                        <p:tgtEl>
                                          <p:spTgt spid="15"/>
                                        </p:tgtEl>
                                        <p:attrNameLst>
                                          <p:attrName>ppt_x</p:attrName>
                                        </p:attrNameLst>
                                      </p:cBhvr>
                                      <p:tavLst>
                                        <p:tav tm="0">
                                          <p:val>
                                            <p:strVal val="#ppt_x"/>
                                          </p:val>
                                        </p:tav>
                                        <p:tav tm="100000">
                                          <p:val>
                                            <p:strVal val="#ppt_x"/>
                                          </p:val>
                                        </p:tav>
                                      </p:tavLst>
                                    </p:anim>
                                    <p:anim calcmode="lin" valueType="num">
                                      <p:cBhvr>
                                        <p:cTn id="19" dur="1000" fill="hold"/>
                                        <p:tgtEl>
                                          <p:spTgt spid="1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anim calcmode="lin" valueType="num">
                                      <p:cBhvr>
                                        <p:cTn id="23" dur="1000" fill="hold"/>
                                        <p:tgtEl>
                                          <p:spTgt spid="16"/>
                                        </p:tgtEl>
                                        <p:attrNameLst>
                                          <p:attrName>ppt_x</p:attrName>
                                        </p:attrNameLst>
                                      </p:cBhvr>
                                      <p:tavLst>
                                        <p:tav tm="0">
                                          <p:val>
                                            <p:strVal val="#ppt_x"/>
                                          </p:val>
                                        </p:tav>
                                        <p:tav tm="100000">
                                          <p:val>
                                            <p:strVal val="#ppt_x"/>
                                          </p:val>
                                        </p:tav>
                                      </p:tavLst>
                                    </p:anim>
                                    <p:anim calcmode="lin" valueType="num">
                                      <p:cBhvr>
                                        <p:cTn id="24" dur="1000" fill="hold"/>
                                        <p:tgtEl>
                                          <p:spTgt spid="1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1000"/>
                                        <p:tgtEl>
                                          <p:spTgt spid="17"/>
                                        </p:tgtEl>
                                      </p:cBhvr>
                                    </p:animEffect>
                                    <p:anim calcmode="lin" valueType="num">
                                      <p:cBhvr>
                                        <p:cTn id="28" dur="1000" fill="hold"/>
                                        <p:tgtEl>
                                          <p:spTgt spid="17"/>
                                        </p:tgtEl>
                                        <p:attrNameLst>
                                          <p:attrName>ppt_x</p:attrName>
                                        </p:attrNameLst>
                                      </p:cBhvr>
                                      <p:tavLst>
                                        <p:tav tm="0">
                                          <p:val>
                                            <p:strVal val="#ppt_x"/>
                                          </p:val>
                                        </p:tav>
                                        <p:tav tm="100000">
                                          <p:val>
                                            <p:strVal val="#ppt_x"/>
                                          </p:val>
                                        </p:tav>
                                      </p:tavLst>
                                    </p:anim>
                                    <p:anim calcmode="lin" valueType="num">
                                      <p:cBhvr>
                                        <p:cTn id="29" dur="1000" fill="hold"/>
                                        <p:tgtEl>
                                          <p:spTgt spid="1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1000"/>
                                        <p:tgtEl>
                                          <p:spTgt spid="18"/>
                                        </p:tgtEl>
                                      </p:cBhvr>
                                    </p:animEffect>
                                    <p:anim calcmode="lin" valueType="num">
                                      <p:cBhvr>
                                        <p:cTn id="33" dur="1000" fill="hold"/>
                                        <p:tgtEl>
                                          <p:spTgt spid="18"/>
                                        </p:tgtEl>
                                        <p:attrNameLst>
                                          <p:attrName>ppt_x</p:attrName>
                                        </p:attrNameLst>
                                      </p:cBhvr>
                                      <p:tavLst>
                                        <p:tav tm="0">
                                          <p:val>
                                            <p:strVal val="#ppt_x"/>
                                          </p:val>
                                        </p:tav>
                                        <p:tav tm="100000">
                                          <p:val>
                                            <p:strVal val="#ppt_x"/>
                                          </p:val>
                                        </p:tav>
                                      </p:tavLst>
                                    </p:anim>
                                    <p:anim calcmode="lin" valueType="num">
                                      <p:cBhvr>
                                        <p:cTn id="34" dur="1000" fill="hold"/>
                                        <p:tgtEl>
                                          <p:spTgt spid="18"/>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1000"/>
                                        <p:tgtEl>
                                          <p:spTgt spid="19"/>
                                        </p:tgtEl>
                                      </p:cBhvr>
                                    </p:animEffect>
                                    <p:anim calcmode="lin" valueType="num">
                                      <p:cBhvr>
                                        <p:cTn id="38" dur="1000" fill="hold"/>
                                        <p:tgtEl>
                                          <p:spTgt spid="19"/>
                                        </p:tgtEl>
                                        <p:attrNameLst>
                                          <p:attrName>ppt_x</p:attrName>
                                        </p:attrNameLst>
                                      </p:cBhvr>
                                      <p:tavLst>
                                        <p:tav tm="0">
                                          <p:val>
                                            <p:strVal val="#ppt_x"/>
                                          </p:val>
                                        </p:tav>
                                        <p:tav tm="100000">
                                          <p:val>
                                            <p:strVal val="#ppt_x"/>
                                          </p:val>
                                        </p:tav>
                                      </p:tavLst>
                                    </p:anim>
                                    <p:anim calcmode="lin" valueType="num">
                                      <p:cBhvr>
                                        <p:cTn id="39" dur="1000" fill="hold"/>
                                        <p:tgtEl>
                                          <p:spTgt spid="19"/>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1000"/>
                                        <p:tgtEl>
                                          <p:spTgt spid="20"/>
                                        </p:tgtEl>
                                      </p:cBhvr>
                                    </p:animEffect>
                                    <p:anim calcmode="lin" valueType="num">
                                      <p:cBhvr>
                                        <p:cTn id="43" dur="1000" fill="hold"/>
                                        <p:tgtEl>
                                          <p:spTgt spid="20"/>
                                        </p:tgtEl>
                                        <p:attrNameLst>
                                          <p:attrName>ppt_x</p:attrName>
                                        </p:attrNameLst>
                                      </p:cBhvr>
                                      <p:tavLst>
                                        <p:tav tm="0">
                                          <p:val>
                                            <p:strVal val="#ppt_x"/>
                                          </p:val>
                                        </p:tav>
                                        <p:tav tm="100000">
                                          <p:val>
                                            <p:strVal val="#ppt_x"/>
                                          </p:val>
                                        </p:tav>
                                      </p:tavLst>
                                    </p:anim>
                                    <p:anim calcmode="lin" valueType="num">
                                      <p:cBhvr>
                                        <p:cTn id="44" dur="1000" fill="hold"/>
                                        <p:tgtEl>
                                          <p:spTgt spid="20"/>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1000"/>
                                        <p:tgtEl>
                                          <p:spTgt spid="21"/>
                                        </p:tgtEl>
                                      </p:cBhvr>
                                    </p:animEffect>
                                    <p:anim calcmode="lin" valueType="num">
                                      <p:cBhvr>
                                        <p:cTn id="48" dur="1000" fill="hold"/>
                                        <p:tgtEl>
                                          <p:spTgt spid="21"/>
                                        </p:tgtEl>
                                        <p:attrNameLst>
                                          <p:attrName>ppt_x</p:attrName>
                                        </p:attrNameLst>
                                      </p:cBhvr>
                                      <p:tavLst>
                                        <p:tav tm="0">
                                          <p:val>
                                            <p:strVal val="#ppt_x"/>
                                          </p:val>
                                        </p:tav>
                                        <p:tav tm="100000">
                                          <p:val>
                                            <p:strVal val="#ppt_x"/>
                                          </p:val>
                                        </p:tav>
                                      </p:tavLst>
                                    </p:anim>
                                    <p:anim calcmode="lin" valueType="num">
                                      <p:cBhvr>
                                        <p:cTn id="49" dur="1000" fill="hold"/>
                                        <p:tgtEl>
                                          <p:spTgt spid="21"/>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fade">
                                      <p:cBhvr>
                                        <p:cTn id="52" dur="1000"/>
                                        <p:tgtEl>
                                          <p:spTgt spid="3"/>
                                        </p:tgtEl>
                                      </p:cBhvr>
                                    </p:animEffect>
                                    <p:anim calcmode="lin" valueType="num">
                                      <p:cBhvr>
                                        <p:cTn id="53" dur="1000" fill="hold"/>
                                        <p:tgtEl>
                                          <p:spTgt spid="3"/>
                                        </p:tgtEl>
                                        <p:attrNameLst>
                                          <p:attrName>ppt_x</p:attrName>
                                        </p:attrNameLst>
                                      </p:cBhvr>
                                      <p:tavLst>
                                        <p:tav tm="0">
                                          <p:val>
                                            <p:strVal val="#ppt_x"/>
                                          </p:val>
                                        </p:tav>
                                        <p:tav tm="100000">
                                          <p:val>
                                            <p:strVal val="#ppt_x"/>
                                          </p:val>
                                        </p:tav>
                                      </p:tavLst>
                                    </p:anim>
                                    <p:anim calcmode="lin" valueType="num">
                                      <p:cBhvr>
                                        <p:cTn id="54" dur="1000" fill="hold"/>
                                        <p:tgtEl>
                                          <p:spTgt spid="3"/>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fade">
                                      <p:cBhvr>
                                        <p:cTn id="57" dur="1000"/>
                                        <p:tgtEl>
                                          <p:spTgt spid="25"/>
                                        </p:tgtEl>
                                      </p:cBhvr>
                                    </p:animEffect>
                                    <p:anim calcmode="lin" valueType="num">
                                      <p:cBhvr>
                                        <p:cTn id="58" dur="1000" fill="hold"/>
                                        <p:tgtEl>
                                          <p:spTgt spid="25"/>
                                        </p:tgtEl>
                                        <p:attrNameLst>
                                          <p:attrName>ppt_x</p:attrName>
                                        </p:attrNameLst>
                                      </p:cBhvr>
                                      <p:tavLst>
                                        <p:tav tm="0">
                                          <p:val>
                                            <p:strVal val="#ppt_x"/>
                                          </p:val>
                                        </p:tav>
                                        <p:tav tm="100000">
                                          <p:val>
                                            <p:strVal val="#ppt_x"/>
                                          </p:val>
                                        </p:tav>
                                      </p:tavLst>
                                    </p:anim>
                                    <p:anim calcmode="lin" valueType="num">
                                      <p:cBhvr>
                                        <p:cTn id="59" dur="1000" fill="hold"/>
                                        <p:tgtEl>
                                          <p:spTgt spid="25"/>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30"/>
                                        </p:tgtEl>
                                        <p:attrNameLst>
                                          <p:attrName>style.visibility</p:attrName>
                                        </p:attrNameLst>
                                      </p:cBhvr>
                                      <p:to>
                                        <p:strVal val="visible"/>
                                      </p:to>
                                    </p:set>
                                    <p:animEffect transition="in" filter="fade">
                                      <p:cBhvr>
                                        <p:cTn id="62" dur="1000"/>
                                        <p:tgtEl>
                                          <p:spTgt spid="30"/>
                                        </p:tgtEl>
                                      </p:cBhvr>
                                    </p:animEffect>
                                    <p:anim calcmode="lin" valueType="num">
                                      <p:cBhvr>
                                        <p:cTn id="63" dur="1000" fill="hold"/>
                                        <p:tgtEl>
                                          <p:spTgt spid="30"/>
                                        </p:tgtEl>
                                        <p:attrNameLst>
                                          <p:attrName>ppt_x</p:attrName>
                                        </p:attrNameLst>
                                      </p:cBhvr>
                                      <p:tavLst>
                                        <p:tav tm="0">
                                          <p:val>
                                            <p:strVal val="#ppt_x"/>
                                          </p:val>
                                        </p:tav>
                                        <p:tav tm="100000">
                                          <p:val>
                                            <p:strVal val="#ppt_x"/>
                                          </p:val>
                                        </p:tav>
                                      </p:tavLst>
                                    </p:anim>
                                    <p:anim calcmode="lin" valueType="num">
                                      <p:cBhvr>
                                        <p:cTn id="64" dur="1000" fill="hold"/>
                                        <p:tgtEl>
                                          <p:spTgt spid="30"/>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38"/>
                                        </p:tgtEl>
                                        <p:attrNameLst>
                                          <p:attrName>style.visibility</p:attrName>
                                        </p:attrNameLst>
                                      </p:cBhvr>
                                      <p:to>
                                        <p:strVal val="visible"/>
                                      </p:to>
                                    </p:set>
                                    <p:animEffect transition="in" filter="fade">
                                      <p:cBhvr>
                                        <p:cTn id="67" dur="1000"/>
                                        <p:tgtEl>
                                          <p:spTgt spid="38"/>
                                        </p:tgtEl>
                                      </p:cBhvr>
                                    </p:animEffect>
                                    <p:anim calcmode="lin" valueType="num">
                                      <p:cBhvr>
                                        <p:cTn id="68" dur="1000" fill="hold"/>
                                        <p:tgtEl>
                                          <p:spTgt spid="38"/>
                                        </p:tgtEl>
                                        <p:attrNameLst>
                                          <p:attrName>ppt_x</p:attrName>
                                        </p:attrNameLst>
                                      </p:cBhvr>
                                      <p:tavLst>
                                        <p:tav tm="0">
                                          <p:val>
                                            <p:strVal val="#ppt_x"/>
                                          </p:val>
                                        </p:tav>
                                        <p:tav tm="100000">
                                          <p:val>
                                            <p:strVal val="#ppt_x"/>
                                          </p:val>
                                        </p:tav>
                                      </p:tavLst>
                                    </p:anim>
                                    <p:anim calcmode="lin" valueType="num">
                                      <p:cBhvr>
                                        <p:cTn id="69" dur="1000" fill="hold"/>
                                        <p:tgtEl>
                                          <p:spTgt spid="38"/>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42"/>
                                        </p:tgtEl>
                                        <p:attrNameLst>
                                          <p:attrName>style.visibility</p:attrName>
                                        </p:attrNameLst>
                                      </p:cBhvr>
                                      <p:to>
                                        <p:strVal val="visible"/>
                                      </p:to>
                                    </p:set>
                                    <p:animEffect transition="in" filter="fade">
                                      <p:cBhvr>
                                        <p:cTn id="72" dur="1000"/>
                                        <p:tgtEl>
                                          <p:spTgt spid="42"/>
                                        </p:tgtEl>
                                      </p:cBhvr>
                                    </p:animEffect>
                                    <p:anim calcmode="lin" valueType="num">
                                      <p:cBhvr>
                                        <p:cTn id="73" dur="1000" fill="hold"/>
                                        <p:tgtEl>
                                          <p:spTgt spid="42"/>
                                        </p:tgtEl>
                                        <p:attrNameLst>
                                          <p:attrName>ppt_x</p:attrName>
                                        </p:attrNameLst>
                                      </p:cBhvr>
                                      <p:tavLst>
                                        <p:tav tm="0">
                                          <p:val>
                                            <p:strVal val="#ppt_x"/>
                                          </p:val>
                                        </p:tav>
                                        <p:tav tm="100000">
                                          <p:val>
                                            <p:strVal val="#ppt_x"/>
                                          </p:val>
                                        </p:tav>
                                      </p:tavLst>
                                    </p:anim>
                                    <p:anim calcmode="lin" valueType="num">
                                      <p:cBhvr>
                                        <p:cTn id="74" dur="1000" fill="hold"/>
                                        <p:tgtEl>
                                          <p:spTgt spid="42"/>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45"/>
                                        </p:tgtEl>
                                        <p:attrNameLst>
                                          <p:attrName>style.visibility</p:attrName>
                                        </p:attrNameLst>
                                      </p:cBhvr>
                                      <p:to>
                                        <p:strVal val="visible"/>
                                      </p:to>
                                    </p:set>
                                    <p:animEffect transition="in" filter="fade">
                                      <p:cBhvr>
                                        <p:cTn id="77" dur="1000"/>
                                        <p:tgtEl>
                                          <p:spTgt spid="45"/>
                                        </p:tgtEl>
                                      </p:cBhvr>
                                    </p:animEffect>
                                    <p:anim calcmode="lin" valueType="num">
                                      <p:cBhvr>
                                        <p:cTn id="78" dur="1000" fill="hold"/>
                                        <p:tgtEl>
                                          <p:spTgt spid="45"/>
                                        </p:tgtEl>
                                        <p:attrNameLst>
                                          <p:attrName>ppt_x</p:attrName>
                                        </p:attrNameLst>
                                      </p:cBhvr>
                                      <p:tavLst>
                                        <p:tav tm="0">
                                          <p:val>
                                            <p:strVal val="#ppt_x"/>
                                          </p:val>
                                        </p:tav>
                                        <p:tav tm="100000">
                                          <p:val>
                                            <p:strVal val="#ppt_x"/>
                                          </p:val>
                                        </p:tav>
                                      </p:tavLst>
                                    </p:anim>
                                    <p:anim calcmode="lin" valueType="num">
                                      <p:cBhvr>
                                        <p:cTn id="79" dur="1000" fill="hold"/>
                                        <p:tgtEl>
                                          <p:spTgt spid="45"/>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49"/>
                                        </p:tgtEl>
                                        <p:attrNameLst>
                                          <p:attrName>style.visibility</p:attrName>
                                        </p:attrNameLst>
                                      </p:cBhvr>
                                      <p:to>
                                        <p:strVal val="visible"/>
                                      </p:to>
                                    </p:set>
                                    <p:animEffect transition="in" filter="fade">
                                      <p:cBhvr>
                                        <p:cTn id="82" dur="1000"/>
                                        <p:tgtEl>
                                          <p:spTgt spid="49"/>
                                        </p:tgtEl>
                                      </p:cBhvr>
                                    </p:animEffect>
                                    <p:anim calcmode="lin" valueType="num">
                                      <p:cBhvr>
                                        <p:cTn id="83" dur="1000" fill="hold"/>
                                        <p:tgtEl>
                                          <p:spTgt spid="49"/>
                                        </p:tgtEl>
                                        <p:attrNameLst>
                                          <p:attrName>ppt_x</p:attrName>
                                        </p:attrNameLst>
                                      </p:cBhvr>
                                      <p:tavLst>
                                        <p:tav tm="0">
                                          <p:val>
                                            <p:strVal val="#ppt_x"/>
                                          </p:val>
                                        </p:tav>
                                        <p:tav tm="100000">
                                          <p:val>
                                            <p:strVal val="#ppt_x"/>
                                          </p:val>
                                        </p:tav>
                                      </p:tavLst>
                                    </p:anim>
                                    <p:anim calcmode="lin" valueType="num">
                                      <p:cBhvr>
                                        <p:cTn id="84" dur="1000" fill="hold"/>
                                        <p:tgtEl>
                                          <p:spTgt spid="49"/>
                                        </p:tgtEl>
                                        <p:attrNameLst>
                                          <p:attrName>ppt_y</p:attrName>
                                        </p:attrNameLst>
                                      </p:cBhvr>
                                      <p:tavLst>
                                        <p:tav tm="0">
                                          <p:val>
                                            <p:strVal val="#ppt_y+.1"/>
                                          </p:val>
                                        </p:tav>
                                        <p:tav tm="100000">
                                          <p:val>
                                            <p:strVal val="#ppt_y"/>
                                          </p:val>
                                        </p:tav>
                                      </p:tavLst>
                                    </p:anim>
                                  </p:childTnLst>
                                </p:cTn>
                              </p:par>
                              <p:par>
                                <p:cTn id="85" presetID="42" presetClass="entr" presetSubtype="0" fill="hold" nodeType="withEffect">
                                  <p:stCondLst>
                                    <p:cond delay="0"/>
                                  </p:stCondLst>
                                  <p:childTnLst>
                                    <p:set>
                                      <p:cBhvr>
                                        <p:cTn id="86" dur="1" fill="hold">
                                          <p:stCondLst>
                                            <p:cond delay="0"/>
                                          </p:stCondLst>
                                        </p:cTn>
                                        <p:tgtEl>
                                          <p:spTgt spid="51"/>
                                        </p:tgtEl>
                                        <p:attrNameLst>
                                          <p:attrName>style.visibility</p:attrName>
                                        </p:attrNameLst>
                                      </p:cBhvr>
                                      <p:to>
                                        <p:strVal val="visible"/>
                                      </p:to>
                                    </p:set>
                                    <p:animEffect transition="in" filter="fade">
                                      <p:cBhvr>
                                        <p:cTn id="87" dur="1000"/>
                                        <p:tgtEl>
                                          <p:spTgt spid="51"/>
                                        </p:tgtEl>
                                      </p:cBhvr>
                                    </p:animEffect>
                                    <p:anim calcmode="lin" valueType="num">
                                      <p:cBhvr>
                                        <p:cTn id="88" dur="1000" fill="hold"/>
                                        <p:tgtEl>
                                          <p:spTgt spid="51"/>
                                        </p:tgtEl>
                                        <p:attrNameLst>
                                          <p:attrName>ppt_x</p:attrName>
                                        </p:attrNameLst>
                                      </p:cBhvr>
                                      <p:tavLst>
                                        <p:tav tm="0">
                                          <p:val>
                                            <p:strVal val="#ppt_x"/>
                                          </p:val>
                                        </p:tav>
                                        <p:tav tm="100000">
                                          <p:val>
                                            <p:strVal val="#ppt_x"/>
                                          </p:val>
                                        </p:tav>
                                      </p:tavLst>
                                    </p:anim>
                                    <p:anim calcmode="lin" valueType="num">
                                      <p:cBhvr>
                                        <p:cTn id="89" dur="1000" fill="hold"/>
                                        <p:tgtEl>
                                          <p:spTgt spid="51"/>
                                        </p:tgtEl>
                                        <p:attrNameLst>
                                          <p:attrName>ppt_y</p:attrName>
                                        </p:attrNameLst>
                                      </p:cBhvr>
                                      <p:tavLst>
                                        <p:tav tm="0">
                                          <p:val>
                                            <p:strVal val="#ppt_y+.1"/>
                                          </p:val>
                                        </p:tav>
                                        <p:tav tm="100000">
                                          <p:val>
                                            <p:strVal val="#ppt_y"/>
                                          </p:val>
                                        </p:tav>
                                      </p:tavLst>
                                    </p:anim>
                                  </p:childTnLst>
                                </p:cTn>
                              </p:par>
                              <p:par>
                                <p:cTn id="90" presetID="42" presetClass="entr" presetSubtype="0" fill="hold" nodeType="withEffect">
                                  <p:stCondLst>
                                    <p:cond delay="0"/>
                                  </p:stCondLst>
                                  <p:childTnLst>
                                    <p:set>
                                      <p:cBhvr>
                                        <p:cTn id="91" dur="1" fill="hold">
                                          <p:stCondLst>
                                            <p:cond delay="0"/>
                                          </p:stCondLst>
                                        </p:cTn>
                                        <p:tgtEl>
                                          <p:spTgt spid="56"/>
                                        </p:tgtEl>
                                        <p:attrNameLst>
                                          <p:attrName>style.visibility</p:attrName>
                                        </p:attrNameLst>
                                      </p:cBhvr>
                                      <p:to>
                                        <p:strVal val="visible"/>
                                      </p:to>
                                    </p:set>
                                    <p:animEffect transition="in" filter="fade">
                                      <p:cBhvr>
                                        <p:cTn id="92" dur="1000"/>
                                        <p:tgtEl>
                                          <p:spTgt spid="56"/>
                                        </p:tgtEl>
                                      </p:cBhvr>
                                    </p:animEffect>
                                    <p:anim calcmode="lin" valueType="num">
                                      <p:cBhvr>
                                        <p:cTn id="93" dur="1000" fill="hold"/>
                                        <p:tgtEl>
                                          <p:spTgt spid="56"/>
                                        </p:tgtEl>
                                        <p:attrNameLst>
                                          <p:attrName>ppt_x</p:attrName>
                                        </p:attrNameLst>
                                      </p:cBhvr>
                                      <p:tavLst>
                                        <p:tav tm="0">
                                          <p:val>
                                            <p:strVal val="#ppt_x"/>
                                          </p:val>
                                        </p:tav>
                                        <p:tav tm="100000">
                                          <p:val>
                                            <p:strVal val="#ppt_x"/>
                                          </p:val>
                                        </p:tav>
                                      </p:tavLst>
                                    </p:anim>
                                    <p:anim calcmode="lin" valueType="num">
                                      <p:cBhvr>
                                        <p:cTn id="94" dur="1000" fill="hold"/>
                                        <p:tgtEl>
                                          <p:spTgt spid="56"/>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31"/>
                                        </p:tgtEl>
                                        <p:attrNameLst>
                                          <p:attrName>style.visibility</p:attrName>
                                        </p:attrNameLst>
                                      </p:cBhvr>
                                      <p:to>
                                        <p:strVal val="visible"/>
                                      </p:to>
                                    </p:set>
                                    <p:animEffect transition="in" filter="fade">
                                      <p:cBhvr>
                                        <p:cTn id="97" dur="1000"/>
                                        <p:tgtEl>
                                          <p:spTgt spid="31"/>
                                        </p:tgtEl>
                                      </p:cBhvr>
                                    </p:animEffect>
                                    <p:anim calcmode="lin" valueType="num">
                                      <p:cBhvr>
                                        <p:cTn id="98" dur="1000" fill="hold"/>
                                        <p:tgtEl>
                                          <p:spTgt spid="31"/>
                                        </p:tgtEl>
                                        <p:attrNameLst>
                                          <p:attrName>ppt_x</p:attrName>
                                        </p:attrNameLst>
                                      </p:cBhvr>
                                      <p:tavLst>
                                        <p:tav tm="0">
                                          <p:val>
                                            <p:strVal val="#ppt_x"/>
                                          </p:val>
                                        </p:tav>
                                        <p:tav tm="100000">
                                          <p:val>
                                            <p:strVal val="#ppt_x"/>
                                          </p:val>
                                        </p:tav>
                                      </p:tavLst>
                                    </p:anim>
                                    <p:anim calcmode="lin" valueType="num">
                                      <p:cBhvr>
                                        <p:cTn id="99" dur="1000" fill="hold"/>
                                        <p:tgtEl>
                                          <p:spTgt spid="31"/>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32"/>
                                        </p:tgtEl>
                                        <p:attrNameLst>
                                          <p:attrName>style.visibility</p:attrName>
                                        </p:attrNameLst>
                                      </p:cBhvr>
                                      <p:to>
                                        <p:strVal val="visible"/>
                                      </p:to>
                                    </p:set>
                                    <p:animEffect transition="in" filter="fade">
                                      <p:cBhvr>
                                        <p:cTn id="102" dur="1000"/>
                                        <p:tgtEl>
                                          <p:spTgt spid="32"/>
                                        </p:tgtEl>
                                      </p:cBhvr>
                                    </p:animEffect>
                                    <p:anim calcmode="lin" valueType="num">
                                      <p:cBhvr>
                                        <p:cTn id="103" dur="1000" fill="hold"/>
                                        <p:tgtEl>
                                          <p:spTgt spid="32"/>
                                        </p:tgtEl>
                                        <p:attrNameLst>
                                          <p:attrName>ppt_x</p:attrName>
                                        </p:attrNameLst>
                                      </p:cBhvr>
                                      <p:tavLst>
                                        <p:tav tm="0">
                                          <p:val>
                                            <p:strVal val="#ppt_x"/>
                                          </p:val>
                                        </p:tav>
                                        <p:tav tm="100000">
                                          <p:val>
                                            <p:strVal val="#ppt_x"/>
                                          </p:val>
                                        </p:tav>
                                      </p:tavLst>
                                    </p:anim>
                                    <p:anim calcmode="lin" valueType="num">
                                      <p:cBhvr>
                                        <p:cTn id="104" dur="1000" fill="hold"/>
                                        <p:tgtEl>
                                          <p:spTgt spid="32"/>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33"/>
                                        </p:tgtEl>
                                        <p:attrNameLst>
                                          <p:attrName>style.visibility</p:attrName>
                                        </p:attrNameLst>
                                      </p:cBhvr>
                                      <p:to>
                                        <p:strVal val="visible"/>
                                      </p:to>
                                    </p:set>
                                    <p:animEffect transition="in" filter="fade">
                                      <p:cBhvr>
                                        <p:cTn id="107" dur="1000"/>
                                        <p:tgtEl>
                                          <p:spTgt spid="33"/>
                                        </p:tgtEl>
                                      </p:cBhvr>
                                    </p:animEffect>
                                    <p:anim calcmode="lin" valueType="num">
                                      <p:cBhvr>
                                        <p:cTn id="108" dur="1000" fill="hold"/>
                                        <p:tgtEl>
                                          <p:spTgt spid="33"/>
                                        </p:tgtEl>
                                        <p:attrNameLst>
                                          <p:attrName>ppt_x</p:attrName>
                                        </p:attrNameLst>
                                      </p:cBhvr>
                                      <p:tavLst>
                                        <p:tav tm="0">
                                          <p:val>
                                            <p:strVal val="#ppt_x"/>
                                          </p:val>
                                        </p:tav>
                                        <p:tav tm="100000">
                                          <p:val>
                                            <p:strVal val="#ppt_x"/>
                                          </p:val>
                                        </p:tav>
                                      </p:tavLst>
                                    </p:anim>
                                    <p:anim calcmode="lin" valueType="num">
                                      <p:cBhvr>
                                        <p:cTn id="109" dur="1000" fill="hold"/>
                                        <p:tgtEl>
                                          <p:spTgt spid="33"/>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0"/>
                                  </p:stCondLst>
                                  <p:childTnLst>
                                    <p:set>
                                      <p:cBhvr>
                                        <p:cTn id="111" dur="1" fill="hold">
                                          <p:stCondLst>
                                            <p:cond delay="0"/>
                                          </p:stCondLst>
                                        </p:cTn>
                                        <p:tgtEl>
                                          <p:spTgt spid="34"/>
                                        </p:tgtEl>
                                        <p:attrNameLst>
                                          <p:attrName>style.visibility</p:attrName>
                                        </p:attrNameLst>
                                      </p:cBhvr>
                                      <p:to>
                                        <p:strVal val="visible"/>
                                      </p:to>
                                    </p:set>
                                    <p:animEffect transition="in" filter="fade">
                                      <p:cBhvr>
                                        <p:cTn id="112" dur="1000"/>
                                        <p:tgtEl>
                                          <p:spTgt spid="34"/>
                                        </p:tgtEl>
                                      </p:cBhvr>
                                    </p:animEffect>
                                    <p:anim calcmode="lin" valueType="num">
                                      <p:cBhvr>
                                        <p:cTn id="113" dur="1000" fill="hold"/>
                                        <p:tgtEl>
                                          <p:spTgt spid="34"/>
                                        </p:tgtEl>
                                        <p:attrNameLst>
                                          <p:attrName>ppt_x</p:attrName>
                                        </p:attrNameLst>
                                      </p:cBhvr>
                                      <p:tavLst>
                                        <p:tav tm="0">
                                          <p:val>
                                            <p:strVal val="#ppt_x"/>
                                          </p:val>
                                        </p:tav>
                                        <p:tav tm="100000">
                                          <p:val>
                                            <p:strVal val="#ppt_x"/>
                                          </p:val>
                                        </p:tav>
                                      </p:tavLst>
                                    </p:anim>
                                    <p:anim calcmode="lin" valueType="num">
                                      <p:cBhvr>
                                        <p:cTn id="114" dur="1000" fill="hold"/>
                                        <p:tgtEl>
                                          <p:spTgt spid="34"/>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0"/>
                                  </p:stCondLst>
                                  <p:childTnLst>
                                    <p:set>
                                      <p:cBhvr>
                                        <p:cTn id="116" dur="1" fill="hold">
                                          <p:stCondLst>
                                            <p:cond delay="0"/>
                                          </p:stCondLst>
                                        </p:cTn>
                                        <p:tgtEl>
                                          <p:spTgt spid="39"/>
                                        </p:tgtEl>
                                        <p:attrNameLst>
                                          <p:attrName>style.visibility</p:attrName>
                                        </p:attrNameLst>
                                      </p:cBhvr>
                                      <p:to>
                                        <p:strVal val="visible"/>
                                      </p:to>
                                    </p:set>
                                    <p:animEffect transition="in" filter="fade">
                                      <p:cBhvr>
                                        <p:cTn id="117" dur="1000"/>
                                        <p:tgtEl>
                                          <p:spTgt spid="39"/>
                                        </p:tgtEl>
                                      </p:cBhvr>
                                    </p:animEffect>
                                    <p:anim calcmode="lin" valueType="num">
                                      <p:cBhvr>
                                        <p:cTn id="118" dur="1000" fill="hold"/>
                                        <p:tgtEl>
                                          <p:spTgt spid="39"/>
                                        </p:tgtEl>
                                        <p:attrNameLst>
                                          <p:attrName>ppt_x</p:attrName>
                                        </p:attrNameLst>
                                      </p:cBhvr>
                                      <p:tavLst>
                                        <p:tav tm="0">
                                          <p:val>
                                            <p:strVal val="#ppt_x"/>
                                          </p:val>
                                        </p:tav>
                                        <p:tav tm="100000">
                                          <p:val>
                                            <p:strVal val="#ppt_x"/>
                                          </p:val>
                                        </p:tav>
                                      </p:tavLst>
                                    </p:anim>
                                    <p:anim calcmode="lin" valueType="num">
                                      <p:cBhvr>
                                        <p:cTn id="119" dur="1000" fill="hold"/>
                                        <p:tgtEl>
                                          <p:spTgt spid="39"/>
                                        </p:tgtEl>
                                        <p:attrNameLst>
                                          <p:attrName>ppt_y</p:attrName>
                                        </p:attrNameLst>
                                      </p:cBhvr>
                                      <p:tavLst>
                                        <p:tav tm="0">
                                          <p:val>
                                            <p:strVal val="#ppt_y+.1"/>
                                          </p:val>
                                        </p:tav>
                                        <p:tav tm="100000">
                                          <p:val>
                                            <p:strVal val="#ppt_y"/>
                                          </p:val>
                                        </p:tav>
                                      </p:tavLst>
                                    </p:anim>
                                  </p:childTnLst>
                                </p:cTn>
                              </p:par>
                              <p:par>
                                <p:cTn id="120" presetID="42" presetClass="entr" presetSubtype="0" fill="hold" grpId="0" nodeType="withEffect">
                                  <p:stCondLst>
                                    <p:cond delay="0"/>
                                  </p:stCondLst>
                                  <p:childTnLst>
                                    <p:set>
                                      <p:cBhvr>
                                        <p:cTn id="121" dur="1" fill="hold">
                                          <p:stCondLst>
                                            <p:cond delay="0"/>
                                          </p:stCondLst>
                                        </p:cTn>
                                        <p:tgtEl>
                                          <p:spTgt spid="40"/>
                                        </p:tgtEl>
                                        <p:attrNameLst>
                                          <p:attrName>style.visibility</p:attrName>
                                        </p:attrNameLst>
                                      </p:cBhvr>
                                      <p:to>
                                        <p:strVal val="visible"/>
                                      </p:to>
                                    </p:set>
                                    <p:animEffect transition="in" filter="fade">
                                      <p:cBhvr>
                                        <p:cTn id="122" dur="1000"/>
                                        <p:tgtEl>
                                          <p:spTgt spid="40"/>
                                        </p:tgtEl>
                                      </p:cBhvr>
                                    </p:animEffect>
                                    <p:anim calcmode="lin" valueType="num">
                                      <p:cBhvr>
                                        <p:cTn id="123" dur="1000" fill="hold"/>
                                        <p:tgtEl>
                                          <p:spTgt spid="40"/>
                                        </p:tgtEl>
                                        <p:attrNameLst>
                                          <p:attrName>ppt_x</p:attrName>
                                        </p:attrNameLst>
                                      </p:cBhvr>
                                      <p:tavLst>
                                        <p:tav tm="0">
                                          <p:val>
                                            <p:strVal val="#ppt_x"/>
                                          </p:val>
                                        </p:tav>
                                        <p:tav tm="100000">
                                          <p:val>
                                            <p:strVal val="#ppt_x"/>
                                          </p:val>
                                        </p:tav>
                                      </p:tavLst>
                                    </p:anim>
                                    <p:anim calcmode="lin" valueType="num">
                                      <p:cBhvr>
                                        <p:cTn id="124" dur="1000" fill="hold"/>
                                        <p:tgtEl>
                                          <p:spTgt spid="40"/>
                                        </p:tgtEl>
                                        <p:attrNameLst>
                                          <p:attrName>ppt_y</p:attrName>
                                        </p:attrNameLst>
                                      </p:cBhvr>
                                      <p:tavLst>
                                        <p:tav tm="0">
                                          <p:val>
                                            <p:strVal val="#ppt_y+.1"/>
                                          </p:val>
                                        </p:tav>
                                        <p:tav tm="100000">
                                          <p:val>
                                            <p:strVal val="#ppt_y"/>
                                          </p:val>
                                        </p:tav>
                                      </p:tavLst>
                                    </p:anim>
                                  </p:childTnLst>
                                </p:cTn>
                              </p:par>
                              <p:par>
                                <p:cTn id="125" presetID="42" presetClass="entr" presetSubtype="0" fill="hold" nodeType="withEffect">
                                  <p:stCondLst>
                                    <p:cond delay="0"/>
                                  </p:stCondLst>
                                  <p:childTnLst>
                                    <p:set>
                                      <p:cBhvr>
                                        <p:cTn id="126" dur="1" fill="hold">
                                          <p:stCondLst>
                                            <p:cond delay="0"/>
                                          </p:stCondLst>
                                        </p:cTn>
                                        <p:tgtEl>
                                          <p:spTgt spid="55"/>
                                        </p:tgtEl>
                                        <p:attrNameLst>
                                          <p:attrName>style.visibility</p:attrName>
                                        </p:attrNameLst>
                                      </p:cBhvr>
                                      <p:to>
                                        <p:strVal val="visible"/>
                                      </p:to>
                                    </p:set>
                                    <p:animEffect transition="in" filter="fade">
                                      <p:cBhvr>
                                        <p:cTn id="127" dur="1000"/>
                                        <p:tgtEl>
                                          <p:spTgt spid="55"/>
                                        </p:tgtEl>
                                      </p:cBhvr>
                                    </p:animEffect>
                                    <p:anim calcmode="lin" valueType="num">
                                      <p:cBhvr>
                                        <p:cTn id="128" dur="1000" fill="hold"/>
                                        <p:tgtEl>
                                          <p:spTgt spid="55"/>
                                        </p:tgtEl>
                                        <p:attrNameLst>
                                          <p:attrName>ppt_x</p:attrName>
                                        </p:attrNameLst>
                                      </p:cBhvr>
                                      <p:tavLst>
                                        <p:tav tm="0">
                                          <p:val>
                                            <p:strVal val="#ppt_x"/>
                                          </p:val>
                                        </p:tav>
                                        <p:tav tm="100000">
                                          <p:val>
                                            <p:strVal val="#ppt_x"/>
                                          </p:val>
                                        </p:tav>
                                      </p:tavLst>
                                    </p:anim>
                                    <p:anim calcmode="lin" valueType="num">
                                      <p:cBhvr>
                                        <p:cTn id="129" dur="1000" fill="hold"/>
                                        <p:tgtEl>
                                          <p:spTgt spid="55"/>
                                        </p:tgtEl>
                                        <p:attrNameLst>
                                          <p:attrName>ppt_y</p:attrName>
                                        </p:attrNameLst>
                                      </p:cBhvr>
                                      <p:tavLst>
                                        <p:tav tm="0">
                                          <p:val>
                                            <p:strVal val="#ppt_y+.1"/>
                                          </p:val>
                                        </p:tav>
                                        <p:tav tm="100000">
                                          <p:val>
                                            <p:strVal val="#ppt_y"/>
                                          </p:val>
                                        </p:tav>
                                      </p:tavLst>
                                    </p:anim>
                                  </p:childTnLst>
                                </p:cTn>
                              </p:par>
                              <p:par>
                                <p:cTn id="130" presetID="42" presetClass="entr" presetSubtype="0" fill="hold" nodeType="withEffect">
                                  <p:stCondLst>
                                    <p:cond delay="0"/>
                                  </p:stCondLst>
                                  <p:childTnLst>
                                    <p:set>
                                      <p:cBhvr>
                                        <p:cTn id="131" dur="1" fill="hold">
                                          <p:stCondLst>
                                            <p:cond delay="0"/>
                                          </p:stCondLst>
                                        </p:cTn>
                                        <p:tgtEl>
                                          <p:spTgt spid="59"/>
                                        </p:tgtEl>
                                        <p:attrNameLst>
                                          <p:attrName>style.visibility</p:attrName>
                                        </p:attrNameLst>
                                      </p:cBhvr>
                                      <p:to>
                                        <p:strVal val="visible"/>
                                      </p:to>
                                    </p:set>
                                    <p:animEffect transition="in" filter="fade">
                                      <p:cBhvr>
                                        <p:cTn id="132" dur="1000"/>
                                        <p:tgtEl>
                                          <p:spTgt spid="59"/>
                                        </p:tgtEl>
                                      </p:cBhvr>
                                    </p:animEffect>
                                    <p:anim calcmode="lin" valueType="num">
                                      <p:cBhvr>
                                        <p:cTn id="133" dur="1000" fill="hold"/>
                                        <p:tgtEl>
                                          <p:spTgt spid="59"/>
                                        </p:tgtEl>
                                        <p:attrNameLst>
                                          <p:attrName>ppt_x</p:attrName>
                                        </p:attrNameLst>
                                      </p:cBhvr>
                                      <p:tavLst>
                                        <p:tav tm="0">
                                          <p:val>
                                            <p:strVal val="#ppt_x"/>
                                          </p:val>
                                        </p:tav>
                                        <p:tav tm="100000">
                                          <p:val>
                                            <p:strVal val="#ppt_x"/>
                                          </p:val>
                                        </p:tav>
                                      </p:tavLst>
                                    </p:anim>
                                    <p:anim calcmode="lin" valueType="num">
                                      <p:cBhvr>
                                        <p:cTn id="134" dur="1000" fill="hold"/>
                                        <p:tgtEl>
                                          <p:spTgt spid="59"/>
                                        </p:tgtEl>
                                        <p:attrNameLst>
                                          <p:attrName>ppt_y</p:attrName>
                                        </p:attrNameLst>
                                      </p:cBhvr>
                                      <p:tavLst>
                                        <p:tav tm="0">
                                          <p:val>
                                            <p:strVal val="#ppt_y+.1"/>
                                          </p:val>
                                        </p:tav>
                                        <p:tav tm="100000">
                                          <p:val>
                                            <p:strVal val="#ppt_y"/>
                                          </p:val>
                                        </p:tav>
                                      </p:tavLst>
                                    </p:anim>
                                  </p:childTnLst>
                                </p:cTn>
                              </p:par>
                              <p:par>
                                <p:cTn id="135" presetID="42" presetClass="entr" presetSubtype="0" fill="hold" nodeType="withEffect">
                                  <p:stCondLst>
                                    <p:cond delay="0"/>
                                  </p:stCondLst>
                                  <p:childTnLst>
                                    <p:set>
                                      <p:cBhvr>
                                        <p:cTn id="136" dur="1" fill="hold">
                                          <p:stCondLst>
                                            <p:cond delay="0"/>
                                          </p:stCondLst>
                                        </p:cTn>
                                        <p:tgtEl>
                                          <p:spTgt spid="60"/>
                                        </p:tgtEl>
                                        <p:attrNameLst>
                                          <p:attrName>style.visibility</p:attrName>
                                        </p:attrNameLst>
                                      </p:cBhvr>
                                      <p:to>
                                        <p:strVal val="visible"/>
                                      </p:to>
                                    </p:set>
                                    <p:animEffect transition="in" filter="fade">
                                      <p:cBhvr>
                                        <p:cTn id="137" dur="1000"/>
                                        <p:tgtEl>
                                          <p:spTgt spid="60"/>
                                        </p:tgtEl>
                                      </p:cBhvr>
                                    </p:animEffect>
                                    <p:anim calcmode="lin" valueType="num">
                                      <p:cBhvr>
                                        <p:cTn id="138" dur="1000" fill="hold"/>
                                        <p:tgtEl>
                                          <p:spTgt spid="60"/>
                                        </p:tgtEl>
                                        <p:attrNameLst>
                                          <p:attrName>ppt_x</p:attrName>
                                        </p:attrNameLst>
                                      </p:cBhvr>
                                      <p:tavLst>
                                        <p:tav tm="0">
                                          <p:val>
                                            <p:strVal val="#ppt_x"/>
                                          </p:val>
                                        </p:tav>
                                        <p:tav tm="100000">
                                          <p:val>
                                            <p:strVal val="#ppt_x"/>
                                          </p:val>
                                        </p:tav>
                                      </p:tavLst>
                                    </p:anim>
                                    <p:anim calcmode="lin" valueType="num">
                                      <p:cBhvr>
                                        <p:cTn id="139" dur="1000" fill="hold"/>
                                        <p:tgtEl>
                                          <p:spTgt spid="60"/>
                                        </p:tgtEl>
                                        <p:attrNameLst>
                                          <p:attrName>ppt_y</p:attrName>
                                        </p:attrNameLst>
                                      </p:cBhvr>
                                      <p:tavLst>
                                        <p:tav tm="0">
                                          <p:val>
                                            <p:strVal val="#ppt_y+.1"/>
                                          </p:val>
                                        </p:tav>
                                        <p:tav tm="100000">
                                          <p:val>
                                            <p:strVal val="#ppt_y"/>
                                          </p:val>
                                        </p:tav>
                                      </p:tavLst>
                                    </p:anim>
                                  </p:childTnLst>
                                </p:cTn>
                              </p:par>
                              <p:par>
                                <p:cTn id="140" presetID="42" presetClass="entr" presetSubtype="0" fill="hold" nodeType="withEffect">
                                  <p:stCondLst>
                                    <p:cond delay="0"/>
                                  </p:stCondLst>
                                  <p:childTnLst>
                                    <p:set>
                                      <p:cBhvr>
                                        <p:cTn id="141" dur="1" fill="hold">
                                          <p:stCondLst>
                                            <p:cond delay="0"/>
                                          </p:stCondLst>
                                        </p:cTn>
                                        <p:tgtEl>
                                          <p:spTgt spid="61"/>
                                        </p:tgtEl>
                                        <p:attrNameLst>
                                          <p:attrName>style.visibility</p:attrName>
                                        </p:attrNameLst>
                                      </p:cBhvr>
                                      <p:to>
                                        <p:strVal val="visible"/>
                                      </p:to>
                                    </p:set>
                                    <p:animEffect transition="in" filter="fade">
                                      <p:cBhvr>
                                        <p:cTn id="142" dur="1000"/>
                                        <p:tgtEl>
                                          <p:spTgt spid="61"/>
                                        </p:tgtEl>
                                      </p:cBhvr>
                                    </p:animEffect>
                                    <p:anim calcmode="lin" valueType="num">
                                      <p:cBhvr>
                                        <p:cTn id="143" dur="1000" fill="hold"/>
                                        <p:tgtEl>
                                          <p:spTgt spid="61"/>
                                        </p:tgtEl>
                                        <p:attrNameLst>
                                          <p:attrName>ppt_x</p:attrName>
                                        </p:attrNameLst>
                                      </p:cBhvr>
                                      <p:tavLst>
                                        <p:tav tm="0">
                                          <p:val>
                                            <p:strVal val="#ppt_x"/>
                                          </p:val>
                                        </p:tav>
                                        <p:tav tm="100000">
                                          <p:val>
                                            <p:strVal val="#ppt_x"/>
                                          </p:val>
                                        </p:tav>
                                      </p:tavLst>
                                    </p:anim>
                                    <p:anim calcmode="lin" valueType="num">
                                      <p:cBhvr>
                                        <p:cTn id="144" dur="1000" fill="hold"/>
                                        <p:tgtEl>
                                          <p:spTgt spid="61"/>
                                        </p:tgtEl>
                                        <p:attrNameLst>
                                          <p:attrName>ppt_y</p:attrName>
                                        </p:attrNameLst>
                                      </p:cBhvr>
                                      <p:tavLst>
                                        <p:tav tm="0">
                                          <p:val>
                                            <p:strVal val="#ppt_y+.1"/>
                                          </p:val>
                                        </p:tav>
                                        <p:tav tm="100000">
                                          <p:val>
                                            <p:strVal val="#ppt_y"/>
                                          </p:val>
                                        </p:tav>
                                      </p:tavLst>
                                    </p:anim>
                                  </p:childTnLst>
                                </p:cTn>
                              </p:par>
                              <p:par>
                                <p:cTn id="145" presetID="42" presetClass="entr" presetSubtype="0" fill="hold" nodeType="withEffect">
                                  <p:stCondLst>
                                    <p:cond delay="0"/>
                                  </p:stCondLst>
                                  <p:childTnLst>
                                    <p:set>
                                      <p:cBhvr>
                                        <p:cTn id="146" dur="1" fill="hold">
                                          <p:stCondLst>
                                            <p:cond delay="0"/>
                                          </p:stCondLst>
                                        </p:cTn>
                                        <p:tgtEl>
                                          <p:spTgt spid="62"/>
                                        </p:tgtEl>
                                        <p:attrNameLst>
                                          <p:attrName>style.visibility</p:attrName>
                                        </p:attrNameLst>
                                      </p:cBhvr>
                                      <p:to>
                                        <p:strVal val="visible"/>
                                      </p:to>
                                    </p:set>
                                    <p:animEffect transition="in" filter="fade">
                                      <p:cBhvr>
                                        <p:cTn id="147" dur="1000"/>
                                        <p:tgtEl>
                                          <p:spTgt spid="62"/>
                                        </p:tgtEl>
                                      </p:cBhvr>
                                    </p:animEffect>
                                    <p:anim calcmode="lin" valueType="num">
                                      <p:cBhvr>
                                        <p:cTn id="148" dur="1000" fill="hold"/>
                                        <p:tgtEl>
                                          <p:spTgt spid="62"/>
                                        </p:tgtEl>
                                        <p:attrNameLst>
                                          <p:attrName>ppt_x</p:attrName>
                                        </p:attrNameLst>
                                      </p:cBhvr>
                                      <p:tavLst>
                                        <p:tav tm="0">
                                          <p:val>
                                            <p:strVal val="#ppt_x"/>
                                          </p:val>
                                        </p:tav>
                                        <p:tav tm="100000">
                                          <p:val>
                                            <p:strVal val="#ppt_x"/>
                                          </p:val>
                                        </p:tav>
                                      </p:tavLst>
                                    </p:anim>
                                    <p:anim calcmode="lin" valueType="num">
                                      <p:cBhvr>
                                        <p:cTn id="149" dur="1000" fill="hold"/>
                                        <p:tgtEl>
                                          <p:spTgt spid="62"/>
                                        </p:tgtEl>
                                        <p:attrNameLst>
                                          <p:attrName>ppt_y</p:attrName>
                                        </p:attrNameLst>
                                      </p:cBhvr>
                                      <p:tavLst>
                                        <p:tav tm="0">
                                          <p:val>
                                            <p:strVal val="#ppt_y+.1"/>
                                          </p:val>
                                        </p:tav>
                                        <p:tav tm="100000">
                                          <p:val>
                                            <p:strVal val="#ppt_y"/>
                                          </p:val>
                                        </p:tav>
                                      </p:tavLst>
                                    </p:anim>
                                  </p:childTnLst>
                                </p:cTn>
                              </p:par>
                              <p:par>
                                <p:cTn id="150" presetID="42" presetClass="entr" presetSubtype="0" fill="hold" nodeType="withEffect">
                                  <p:stCondLst>
                                    <p:cond delay="0"/>
                                  </p:stCondLst>
                                  <p:childTnLst>
                                    <p:set>
                                      <p:cBhvr>
                                        <p:cTn id="151" dur="1" fill="hold">
                                          <p:stCondLst>
                                            <p:cond delay="0"/>
                                          </p:stCondLst>
                                        </p:cTn>
                                        <p:tgtEl>
                                          <p:spTgt spid="63"/>
                                        </p:tgtEl>
                                        <p:attrNameLst>
                                          <p:attrName>style.visibility</p:attrName>
                                        </p:attrNameLst>
                                      </p:cBhvr>
                                      <p:to>
                                        <p:strVal val="visible"/>
                                      </p:to>
                                    </p:set>
                                    <p:animEffect transition="in" filter="fade">
                                      <p:cBhvr>
                                        <p:cTn id="152" dur="1000"/>
                                        <p:tgtEl>
                                          <p:spTgt spid="63"/>
                                        </p:tgtEl>
                                      </p:cBhvr>
                                    </p:animEffect>
                                    <p:anim calcmode="lin" valueType="num">
                                      <p:cBhvr>
                                        <p:cTn id="153" dur="1000" fill="hold"/>
                                        <p:tgtEl>
                                          <p:spTgt spid="63"/>
                                        </p:tgtEl>
                                        <p:attrNameLst>
                                          <p:attrName>ppt_x</p:attrName>
                                        </p:attrNameLst>
                                      </p:cBhvr>
                                      <p:tavLst>
                                        <p:tav tm="0">
                                          <p:val>
                                            <p:strVal val="#ppt_x"/>
                                          </p:val>
                                        </p:tav>
                                        <p:tav tm="100000">
                                          <p:val>
                                            <p:strVal val="#ppt_x"/>
                                          </p:val>
                                        </p:tav>
                                      </p:tavLst>
                                    </p:anim>
                                    <p:anim calcmode="lin" valueType="num">
                                      <p:cBhvr>
                                        <p:cTn id="154" dur="1000" fill="hold"/>
                                        <p:tgtEl>
                                          <p:spTgt spid="63"/>
                                        </p:tgtEl>
                                        <p:attrNameLst>
                                          <p:attrName>ppt_y</p:attrName>
                                        </p:attrNameLst>
                                      </p:cBhvr>
                                      <p:tavLst>
                                        <p:tav tm="0">
                                          <p:val>
                                            <p:strVal val="#ppt_y+.1"/>
                                          </p:val>
                                        </p:tav>
                                        <p:tav tm="100000">
                                          <p:val>
                                            <p:strVal val="#ppt_y"/>
                                          </p:val>
                                        </p:tav>
                                      </p:tavLst>
                                    </p:anim>
                                  </p:childTnLst>
                                </p:cTn>
                              </p:par>
                            </p:childTnLst>
                          </p:cTn>
                        </p:par>
                      </p:childTnLst>
                    </p:cTn>
                  </p:par>
                  <p:par>
                    <p:cTn id="155" fill="hold">
                      <p:stCondLst>
                        <p:cond delay="indefinite"/>
                      </p:stCondLst>
                      <p:childTnLst>
                        <p:par>
                          <p:cTn id="156" fill="hold">
                            <p:stCondLst>
                              <p:cond delay="0"/>
                            </p:stCondLst>
                            <p:childTnLst>
                              <p:par>
                                <p:cTn id="157" presetID="42" presetClass="entr" presetSubtype="0" fill="hold" grpId="0" nodeType="clickEffect">
                                  <p:stCondLst>
                                    <p:cond delay="0"/>
                                  </p:stCondLst>
                                  <p:childTnLst>
                                    <p:set>
                                      <p:cBhvr>
                                        <p:cTn id="158" dur="1" fill="hold">
                                          <p:stCondLst>
                                            <p:cond delay="0"/>
                                          </p:stCondLst>
                                        </p:cTn>
                                        <p:tgtEl>
                                          <p:spTgt spid="2"/>
                                        </p:tgtEl>
                                        <p:attrNameLst>
                                          <p:attrName>style.visibility</p:attrName>
                                        </p:attrNameLst>
                                      </p:cBhvr>
                                      <p:to>
                                        <p:strVal val="visible"/>
                                      </p:to>
                                    </p:set>
                                    <p:animEffect transition="in" filter="fade">
                                      <p:cBhvr>
                                        <p:cTn id="159" dur="1000"/>
                                        <p:tgtEl>
                                          <p:spTgt spid="2"/>
                                        </p:tgtEl>
                                      </p:cBhvr>
                                    </p:animEffect>
                                    <p:anim calcmode="lin" valueType="num">
                                      <p:cBhvr>
                                        <p:cTn id="160" dur="1000" fill="hold"/>
                                        <p:tgtEl>
                                          <p:spTgt spid="2"/>
                                        </p:tgtEl>
                                        <p:attrNameLst>
                                          <p:attrName>ppt_x</p:attrName>
                                        </p:attrNameLst>
                                      </p:cBhvr>
                                      <p:tavLst>
                                        <p:tav tm="0">
                                          <p:val>
                                            <p:strVal val="#ppt_x"/>
                                          </p:val>
                                        </p:tav>
                                        <p:tav tm="100000">
                                          <p:val>
                                            <p:strVal val="#ppt_x"/>
                                          </p:val>
                                        </p:tav>
                                      </p:tavLst>
                                    </p:anim>
                                    <p:anim calcmode="lin" valueType="num">
                                      <p:cBhvr>
                                        <p:cTn id="16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62" fill="hold">
                      <p:stCondLst>
                        <p:cond delay="indefinite"/>
                      </p:stCondLst>
                      <p:childTnLst>
                        <p:par>
                          <p:cTn id="163" fill="hold">
                            <p:stCondLst>
                              <p:cond delay="0"/>
                            </p:stCondLst>
                            <p:childTnLst>
                              <p:par>
                                <p:cTn id="164" presetID="42" presetClass="entr" presetSubtype="0" fill="hold" grpId="0" nodeType="clickEffect">
                                  <p:stCondLst>
                                    <p:cond delay="0"/>
                                  </p:stCondLst>
                                  <p:childTnLst>
                                    <p:set>
                                      <p:cBhvr>
                                        <p:cTn id="165" dur="1" fill="hold">
                                          <p:stCondLst>
                                            <p:cond delay="0"/>
                                          </p:stCondLst>
                                        </p:cTn>
                                        <p:tgtEl>
                                          <p:spTgt spid="4"/>
                                        </p:tgtEl>
                                        <p:attrNameLst>
                                          <p:attrName>style.visibility</p:attrName>
                                        </p:attrNameLst>
                                      </p:cBhvr>
                                      <p:to>
                                        <p:strVal val="visible"/>
                                      </p:to>
                                    </p:set>
                                    <p:animEffect transition="in" filter="fade">
                                      <p:cBhvr>
                                        <p:cTn id="166" dur="1000"/>
                                        <p:tgtEl>
                                          <p:spTgt spid="4"/>
                                        </p:tgtEl>
                                      </p:cBhvr>
                                    </p:animEffect>
                                    <p:anim calcmode="lin" valueType="num">
                                      <p:cBhvr>
                                        <p:cTn id="167" dur="1000" fill="hold"/>
                                        <p:tgtEl>
                                          <p:spTgt spid="4"/>
                                        </p:tgtEl>
                                        <p:attrNameLst>
                                          <p:attrName>ppt_x</p:attrName>
                                        </p:attrNameLst>
                                      </p:cBhvr>
                                      <p:tavLst>
                                        <p:tav tm="0">
                                          <p:val>
                                            <p:strVal val="#ppt_x"/>
                                          </p:val>
                                        </p:tav>
                                        <p:tav tm="100000">
                                          <p:val>
                                            <p:strVal val="#ppt_x"/>
                                          </p:val>
                                        </p:tav>
                                      </p:tavLst>
                                    </p:anim>
                                    <p:anim calcmode="lin" valueType="num">
                                      <p:cBhvr>
                                        <p:cTn id="16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P spid="15" grpId="0" animBg="1"/>
      <p:bldP spid="16" grpId="0" animBg="1"/>
      <p:bldP spid="17" grpId="0" animBg="1"/>
      <p:bldP spid="18" grpId="0" animBg="1"/>
      <p:bldP spid="19" grpId="0" animBg="1"/>
      <p:bldP spid="20" grpId="0" animBg="1"/>
      <p:bldP spid="21" grpId="0" animBg="1"/>
      <p:bldP spid="2" grpId="0"/>
      <p:bldP spid="4" grpId="0"/>
      <p:bldP spid="31" grpId="0" animBg="1"/>
      <p:bldP spid="32" grpId="0" animBg="1"/>
      <p:bldP spid="33" grpId="0" animBg="1"/>
      <p:bldP spid="34" grpId="0" animBg="1"/>
      <p:bldP spid="39" grpId="0" animBg="1"/>
      <p:bldP spid="4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0" y="-92546"/>
            <a:ext cx="9144000" cy="1159800"/>
          </a:xfrm>
          <a:prstGeom prst="rect">
            <a:avLst/>
          </a:prstGeom>
        </p:spPr>
        <p:txBody>
          <a:bodyPr spcFirstLastPara="1" wrap="square" lIns="91425" tIns="91425" rIns="91425" bIns="91425" anchor="b" anchorCtr="0">
            <a:noAutofit/>
          </a:bodyPr>
          <a:lstStyle/>
          <a:p>
            <a:pPr algn="r"/>
            <a:r>
              <a:rPr lang="en" sz="4000" dirty="0"/>
              <a:t>3</a:t>
            </a:r>
            <a:r>
              <a:rPr lang="en" sz="4000" dirty="0" smtClean="0"/>
              <a:t>.   </a:t>
            </a:r>
            <a:r>
              <a:rPr lang="en-US" sz="4000" b="1" dirty="0" smtClean="0"/>
              <a:t>Dynamic </a:t>
            </a:r>
            <a:r>
              <a:rPr lang="en-US" sz="4000" b="1" dirty="0"/>
              <a:t>Programming Methods</a:t>
            </a:r>
          </a:p>
        </p:txBody>
      </p:sp>
      <p:sp>
        <p:nvSpPr>
          <p:cNvPr id="82" name="Google Shape;82;p14"/>
          <p:cNvSpPr txBox="1">
            <a:spLocks noGrp="1"/>
          </p:cNvSpPr>
          <p:nvPr>
            <p:ph type="subTitle" idx="1"/>
          </p:nvPr>
        </p:nvSpPr>
        <p:spPr>
          <a:xfrm>
            <a:off x="683568" y="1126213"/>
            <a:ext cx="7772400" cy="581442"/>
          </a:xfrm>
          <a:prstGeom prst="rect">
            <a:avLst/>
          </a:prstGeom>
        </p:spPr>
        <p:txBody>
          <a:bodyPr spcFirstLastPara="1" wrap="square" lIns="91425" tIns="91425" rIns="91425" bIns="91425" anchor="t" anchorCtr="0">
            <a:noAutofit/>
          </a:bodyPr>
          <a:lstStyle/>
          <a:p>
            <a:pPr marL="514350" indent="-514350" algn="l">
              <a:buFont typeface="Wingdings" pitchFamily="2" charset="2"/>
              <a:buChar char="v"/>
            </a:pPr>
            <a:r>
              <a:rPr lang="en-US" sz="2800" b="1" dirty="0" smtClean="0"/>
              <a:t>Top-down </a:t>
            </a:r>
            <a:r>
              <a:rPr lang="en-US" sz="2800" b="1" dirty="0"/>
              <a:t>with </a:t>
            </a:r>
            <a:r>
              <a:rPr lang="en-US" sz="2800" b="1" dirty="0" err="1" smtClean="0"/>
              <a:t>Memoization</a:t>
            </a:r>
            <a:endParaRPr lang="en-US" sz="2800" b="1" dirty="0"/>
          </a:p>
        </p:txBody>
      </p:sp>
      <p:sp>
        <p:nvSpPr>
          <p:cNvPr id="83" name="Google Shape;83;p14"/>
          <p:cNvSpPr/>
          <p:nvPr/>
        </p:nvSpPr>
        <p:spPr>
          <a:xfrm>
            <a:off x="64946" y="123478"/>
            <a:ext cx="1080120" cy="1002734"/>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83;p14"/>
          <p:cNvSpPr/>
          <p:nvPr/>
        </p:nvSpPr>
        <p:spPr>
          <a:xfrm>
            <a:off x="1836792" y="1716050"/>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f5</a:t>
            </a:r>
            <a:endParaRPr dirty="0">
              <a:solidFill>
                <a:schemeClr val="bg1"/>
              </a:solidFill>
            </a:endParaRPr>
          </a:p>
        </p:txBody>
      </p:sp>
      <p:sp>
        <p:nvSpPr>
          <p:cNvPr id="14" name="Google Shape;83;p14"/>
          <p:cNvSpPr/>
          <p:nvPr/>
        </p:nvSpPr>
        <p:spPr>
          <a:xfrm>
            <a:off x="3047667" y="2331918"/>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f4</a:t>
            </a:r>
            <a:endParaRPr dirty="0">
              <a:solidFill>
                <a:schemeClr val="bg1"/>
              </a:solidFill>
            </a:endParaRPr>
          </a:p>
        </p:txBody>
      </p:sp>
      <p:sp>
        <p:nvSpPr>
          <p:cNvPr id="15" name="Google Shape;83;p14"/>
          <p:cNvSpPr/>
          <p:nvPr/>
        </p:nvSpPr>
        <p:spPr>
          <a:xfrm>
            <a:off x="774149" y="2267097"/>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f3</a:t>
            </a:r>
            <a:endParaRPr dirty="0">
              <a:solidFill>
                <a:schemeClr val="bg1"/>
              </a:solidFill>
            </a:endParaRPr>
          </a:p>
        </p:txBody>
      </p:sp>
      <p:sp>
        <p:nvSpPr>
          <p:cNvPr id="16" name="Google Shape;83;p14"/>
          <p:cNvSpPr/>
          <p:nvPr/>
        </p:nvSpPr>
        <p:spPr>
          <a:xfrm>
            <a:off x="3047667" y="4436943"/>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f0</a:t>
            </a:r>
            <a:endParaRPr dirty="0">
              <a:solidFill>
                <a:schemeClr val="bg1"/>
              </a:solidFill>
            </a:endParaRPr>
          </a:p>
        </p:txBody>
      </p:sp>
      <p:sp>
        <p:nvSpPr>
          <p:cNvPr id="17" name="Google Shape;83;p14"/>
          <p:cNvSpPr/>
          <p:nvPr/>
        </p:nvSpPr>
        <p:spPr>
          <a:xfrm>
            <a:off x="378105" y="3075071"/>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f1</a:t>
            </a:r>
            <a:endParaRPr dirty="0">
              <a:solidFill>
                <a:schemeClr val="bg1"/>
              </a:solidFill>
            </a:endParaRPr>
          </a:p>
        </p:txBody>
      </p:sp>
      <p:sp>
        <p:nvSpPr>
          <p:cNvPr id="18" name="Google Shape;83;p14"/>
          <p:cNvSpPr/>
          <p:nvPr/>
        </p:nvSpPr>
        <p:spPr>
          <a:xfrm>
            <a:off x="2568412" y="3075071"/>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f2</a:t>
            </a:r>
            <a:endParaRPr dirty="0">
              <a:solidFill>
                <a:schemeClr val="bg1"/>
              </a:solidFill>
            </a:endParaRPr>
          </a:p>
        </p:txBody>
      </p:sp>
      <p:sp>
        <p:nvSpPr>
          <p:cNvPr id="19" name="Google Shape;83;p14"/>
          <p:cNvSpPr/>
          <p:nvPr/>
        </p:nvSpPr>
        <p:spPr>
          <a:xfrm>
            <a:off x="3669953" y="3075071"/>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f3</a:t>
            </a:r>
            <a:endParaRPr dirty="0">
              <a:solidFill>
                <a:schemeClr val="bg1"/>
              </a:solidFill>
            </a:endParaRPr>
          </a:p>
        </p:txBody>
      </p:sp>
      <p:sp>
        <p:nvSpPr>
          <p:cNvPr id="20" name="Google Shape;83;p14"/>
          <p:cNvSpPr/>
          <p:nvPr/>
        </p:nvSpPr>
        <p:spPr>
          <a:xfrm>
            <a:off x="3368816" y="3766739"/>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f2</a:t>
            </a:r>
            <a:endParaRPr dirty="0">
              <a:solidFill>
                <a:schemeClr val="bg1"/>
              </a:solidFill>
            </a:endParaRPr>
          </a:p>
        </p:txBody>
      </p:sp>
      <p:sp>
        <p:nvSpPr>
          <p:cNvPr id="21" name="Google Shape;83;p14"/>
          <p:cNvSpPr/>
          <p:nvPr/>
        </p:nvSpPr>
        <p:spPr>
          <a:xfrm>
            <a:off x="4065997" y="3766739"/>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f1</a:t>
            </a:r>
            <a:endParaRPr dirty="0">
              <a:solidFill>
                <a:schemeClr val="bg1"/>
              </a:solidFill>
            </a:endParaRPr>
          </a:p>
        </p:txBody>
      </p:sp>
      <p:cxnSp>
        <p:nvCxnSpPr>
          <p:cNvPr id="3" name="Straight Connector 2"/>
          <p:cNvCxnSpPr/>
          <p:nvPr/>
        </p:nvCxnSpPr>
        <p:spPr>
          <a:xfrm flipH="1">
            <a:off x="1139896" y="1981165"/>
            <a:ext cx="696896" cy="38182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605006" y="2687160"/>
            <a:ext cx="269024" cy="40967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2232836" y="1981165"/>
            <a:ext cx="937960" cy="37502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1038111" y="2668749"/>
            <a:ext cx="191795" cy="4280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2849391" y="2731231"/>
            <a:ext cx="288032" cy="3544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flipV="1">
            <a:off x="3343984" y="2692803"/>
            <a:ext cx="420876" cy="40402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3603140" y="3478338"/>
            <a:ext cx="161720" cy="30665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flipV="1">
            <a:off x="3977512" y="3424093"/>
            <a:ext cx="185784" cy="36089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56" name="Google Shape;321;p37"/>
          <p:cNvGrpSpPr/>
          <p:nvPr/>
        </p:nvGrpSpPr>
        <p:grpSpPr>
          <a:xfrm rot="5690322">
            <a:off x="3258742" y="3087428"/>
            <a:ext cx="3138547" cy="420033"/>
            <a:chOff x="242825" y="1204225"/>
            <a:chExt cx="2136775" cy="318400"/>
          </a:xfrm>
        </p:grpSpPr>
        <p:sp>
          <p:nvSpPr>
            <p:cNvPr id="57" name="Google Shape;322;p37"/>
            <p:cNvSpPr/>
            <p:nvPr/>
          </p:nvSpPr>
          <p:spPr>
            <a:xfrm>
              <a:off x="242825" y="1298550"/>
              <a:ext cx="2054250" cy="224075"/>
            </a:xfrm>
            <a:custGeom>
              <a:avLst/>
              <a:gdLst/>
              <a:ahLst/>
              <a:cxnLst/>
              <a:rect l="l" t="t" r="r" b="b"/>
              <a:pathLst>
                <a:path w="82170" h="8963" extrusionOk="0">
                  <a:moveTo>
                    <a:pt x="60471" y="1"/>
                  </a:moveTo>
                  <a:lnTo>
                    <a:pt x="60547" y="39"/>
                  </a:lnTo>
                  <a:lnTo>
                    <a:pt x="60660" y="1"/>
                  </a:lnTo>
                  <a:close/>
                  <a:moveTo>
                    <a:pt x="63019" y="95"/>
                  </a:moveTo>
                  <a:lnTo>
                    <a:pt x="62924" y="190"/>
                  </a:lnTo>
                  <a:lnTo>
                    <a:pt x="63019" y="190"/>
                  </a:lnTo>
                  <a:lnTo>
                    <a:pt x="63019" y="95"/>
                  </a:lnTo>
                  <a:close/>
                  <a:moveTo>
                    <a:pt x="82075" y="944"/>
                  </a:moveTo>
                  <a:lnTo>
                    <a:pt x="82075" y="1039"/>
                  </a:lnTo>
                  <a:lnTo>
                    <a:pt x="81980" y="1133"/>
                  </a:lnTo>
                  <a:lnTo>
                    <a:pt x="81792" y="1133"/>
                  </a:lnTo>
                  <a:lnTo>
                    <a:pt x="81697" y="1039"/>
                  </a:lnTo>
                  <a:lnTo>
                    <a:pt x="81509" y="1227"/>
                  </a:lnTo>
                  <a:lnTo>
                    <a:pt x="81886" y="1227"/>
                  </a:lnTo>
                  <a:lnTo>
                    <a:pt x="82169" y="1039"/>
                  </a:lnTo>
                  <a:lnTo>
                    <a:pt x="82075" y="944"/>
                  </a:lnTo>
                  <a:close/>
                  <a:moveTo>
                    <a:pt x="44151" y="1510"/>
                  </a:moveTo>
                  <a:lnTo>
                    <a:pt x="43962" y="1605"/>
                  </a:lnTo>
                  <a:lnTo>
                    <a:pt x="44245" y="1605"/>
                  </a:lnTo>
                  <a:lnTo>
                    <a:pt x="44151" y="1510"/>
                  </a:lnTo>
                  <a:close/>
                  <a:moveTo>
                    <a:pt x="43019" y="1699"/>
                  </a:moveTo>
                  <a:lnTo>
                    <a:pt x="42830" y="1793"/>
                  </a:lnTo>
                  <a:lnTo>
                    <a:pt x="42956" y="1762"/>
                  </a:lnTo>
                  <a:lnTo>
                    <a:pt x="43019" y="1699"/>
                  </a:lnTo>
                  <a:close/>
                  <a:moveTo>
                    <a:pt x="13585" y="5472"/>
                  </a:moveTo>
                  <a:lnTo>
                    <a:pt x="13585" y="5504"/>
                  </a:lnTo>
                  <a:lnTo>
                    <a:pt x="13585" y="5504"/>
                  </a:lnTo>
                  <a:lnTo>
                    <a:pt x="13680" y="5472"/>
                  </a:lnTo>
                  <a:close/>
                  <a:moveTo>
                    <a:pt x="15095" y="6321"/>
                  </a:moveTo>
                  <a:lnTo>
                    <a:pt x="14812" y="6416"/>
                  </a:lnTo>
                  <a:lnTo>
                    <a:pt x="14812" y="6321"/>
                  </a:lnTo>
                  <a:close/>
                  <a:moveTo>
                    <a:pt x="60547" y="39"/>
                  </a:moveTo>
                  <a:lnTo>
                    <a:pt x="60377" y="95"/>
                  </a:lnTo>
                  <a:lnTo>
                    <a:pt x="60471" y="190"/>
                  </a:lnTo>
                  <a:lnTo>
                    <a:pt x="60094" y="378"/>
                  </a:lnTo>
                  <a:lnTo>
                    <a:pt x="59811" y="473"/>
                  </a:lnTo>
                  <a:lnTo>
                    <a:pt x="59717" y="473"/>
                  </a:lnTo>
                  <a:lnTo>
                    <a:pt x="59622" y="378"/>
                  </a:lnTo>
                  <a:lnTo>
                    <a:pt x="59811" y="378"/>
                  </a:lnTo>
                  <a:lnTo>
                    <a:pt x="59811" y="284"/>
                  </a:lnTo>
                  <a:lnTo>
                    <a:pt x="59811" y="190"/>
                  </a:lnTo>
                  <a:lnTo>
                    <a:pt x="58962" y="190"/>
                  </a:lnTo>
                  <a:lnTo>
                    <a:pt x="58773" y="284"/>
                  </a:lnTo>
                  <a:lnTo>
                    <a:pt x="58396" y="473"/>
                  </a:lnTo>
                  <a:lnTo>
                    <a:pt x="58585" y="473"/>
                  </a:lnTo>
                  <a:lnTo>
                    <a:pt x="58396" y="661"/>
                  </a:lnTo>
                  <a:lnTo>
                    <a:pt x="58207" y="661"/>
                  </a:lnTo>
                  <a:lnTo>
                    <a:pt x="58302" y="567"/>
                  </a:lnTo>
                  <a:lnTo>
                    <a:pt x="58113" y="661"/>
                  </a:lnTo>
                  <a:lnTo>
                    <a:pt x="57924" y="661"/>
                  </a:lnTo>
                  <a:lnTo>
                    <a:pt x="57453" y="473"/>
                  </a:lnTo>
                  <a:lnTo>
                    <a:pt x="56981" y="284"/>
                  </a:lnTo>
                  <a:lnTo>
                    <a:pt x="56604" y="284"/>
                  </a:lnTo>
                  <a:lnTo>
                    <a:pt x="56604" y="473"/>
                  </a:lnTo>
                  <a:lnTo>
                    <a:pt x="56415" y="567"/>
                  </a:lnTo>
                  <a:lnTo>
                    <a:pt x="57075" y="473"/>
                  </a:lnTo>
                  <a:lnTo>
                    <a:pt x="56698" y="661"/>
                  </a:lnTo>
                  <a:lnTo>
                    <a:pt x="57170" y="567"/>
                  </a:lnTo>
                  <a:lnTo>
                    <a:pt x="57075" y="661"/>
                  </a:lnTo>
                  <a:lnTo>
                    <a:pt x="57075" y="756"/>
                  </a:lnTo>
                  <a:lnTo>
                    <a:pt x="56321" y="756"/>
                  </a:lnTo>
                  <a:lnTo>
                    <a:pt x="56226" y="567"/>
                  </a:lnTo>
                  <a:lnTo>
                    <a:pt x="56132" y="473"/>
                  </a:lnTo>
                  <a:lnTo>
                    <a:pt x="55849" y="473"/>
                  </a:lnTo>
                  <a:lnTo>
                    <a:pt x="55471" y="567"/>
                  </a:lnTo>
                  <a:lnTo>
                    <a:pt x="55000" y="661"/>
                  </a:lnTo>
                  <a:lnTo>
                    <a:pt x="55094" y="661"/>
                  </a:lnTo>
                  <a:lnTo>
                    <a:pt x="53868" y="850"/>
                  </a:lnTo>
                  <a:lnTo>
                    <a:pt x="52830" y="1039"/>
                  </a:lnTo>
                  <a:lnTo>
                    <a:pt x="52830" y="1039"/>
                  </a:lnTo>
                  <a:lnTo>
                    <a:pt x="52924" y="850"/>
                  </a:lnTo>
                  <a:lnTo>
                    <a:pt x="53019" y="756"/>
                  </a:lnTo>
                  <a:lnTo>
                    <a:pt x="53019" y="756"/>
                  </a:lnTo>
                  <a:lnTo>
                    <a:pt x="52358" y="944"/>
                  </a:lnTo>
                  <a:lnTo>
                    <a:pt x="51981" y="1039"/>
                  </a:lnTo>
                  <a:lnTo>
                    <a:pt x="51887" y="1133"/>
                  </a:lnTo>
                  <a:lnTo>
                    <a:pt x="51887" y="1227"/>
                  </a:lnTo>
                  <a:lnTo>
                    <a:pt x="51604" y="1039"/>
                  </a:lnTo>
                  <a:lnTo>
                    <a:pt x="50755" y="1039"/>
                  </a:lnTo>
                  <a:lnTo>
                    <a:pt x="50755" y="944"/>
                  </a:lnTo>
                  <a:lnTo>
                    <a:pt x="50755" y="850"/>
                  </a:lnTo>
                  <a:lnTo>
                    <a:pt x="50660" y="850"/>
                  </a:lnTo>
                  <a:lnTo>
                    <a:pt x="50660" y="1039"/>
                  </a:lnTo>
                  <a:lnTo>
                    <a:pt x="49623" y="1322"/>
                  </a:lnTo>
                  <a:lnTo>
                    <a:pt x="49151" y="1416"/>
                  </a:lnTo>
                  <a:lnTo>
                    <a:pt x="48679" y="1416"/>
                  </a:lnTo>
                  <a:lnTo>
                    <a:pt x="48679" y="1322"/>
                  </a:lnTo>
                  <a:lnTo>
                    <a:pt x="48773" y="1322"/>
                  </a:lnTo>
                  <a:lnTo>
                    <a:pt x="48585" y="1133"/>
                  </a:lnTo>
                  <a:lnTo>
                    <a:pt x="47547" y="1133"/>
                  </a:lnTo>
                  <a:lnTo>
                    <a:pt x="46981" y="1322"/>
                  </a:lnTo>
                  <a:lnTo>
                    <a:pt x="46038" y="1699"/>
                  </a:lnTo>
                  <a:lnTo>
                    <a:pt x="46038" y="1699"/>
                  </a:lnTo>
                  <a:lnTo>
                    <a:pt x="46132" y="1605"/>
                  </a:lnTo>
                  <a:lnTo>
                    <a:pt x="46038" y="1510"/>
                  </a:lnTo>
                  <a:lnTo>
                    <a:pt x="45755" y="1699"/>
                  </a:lnTo>
                  <a:lnTo>
                    <a:pt x="45660" y="1793"/>
                  </a:lnTo>
                  <a:lnTo>
                    <a:pt x="45566" y="1793"/>
                  </a:lnTo>
                  <a:lnTo>
                    <a:pt x="45472" y="1699"/>
                  </a:lnTo>
                  <a:lnTo>
                    <a:pt x="45472" y="1510"/>
                  </a:lnTo>
                  <a:lnTo>
                    <a:pt x="45755" y="1510"/>
                  </a:lnTo>
                  <a:lnTo>
                    <a:pt x="45566" y="1416"/>
                  </a:lnTo>
                  <a:lnTo>
                    <a:pt x="45189" y="1416"/>
                  </a:lnTo>
                  <a:lnTo>
                    <a:pt x="44245" y="1605"/>
                  </a:lnTo>
                  <a:lnTo>
                    <a:pt x="42736" y="2076"/>
                  </a:lnTo>
                  <a:lnTo>
                    <a:pt x="42736" y="2076"/>
                  </a:lnTo>
                  <a:lnTo>
                    <a:pt x="43113" y="1793"/>
                  </a:lnTo>
                  <a:lnTo>
                    <a:pt x="43491" y="1605"/>
                  </a:lnTo>
                  <a:lnTo>
                    <a:pt x="43208" y="1699"/>
                  </a:lnTo>
                  <a:lnTo>
                    <a:pt x="42956" y="1762"/>
                  </a:lnTo>
                  <a:lnTo>
                    <a:pt x="42924" y="1793"/>
                  </a:lnTo>
                  <a:lnTo>
                    <a:pt x="42453" y="1982"/>
                  </a:lnTo>
                  <a:lnTo>
                    <a:pt x="42075" y="1982"/>
                  </a:lnTo>
                  <a:lnTo>
                    <a:pt x="41981" y="1888"/>
                  </a:lnTo>
                  <a:lnTo>
                    <a:pt x="40377" y="1888"/>
                  </a:lnTo>
                  <a:lnTo>
                    <a:pt x="38962" y="1982"/>
                  </a:lnTo>
                  <a:lnTo>
                    <a:pt x="39057" y="2076"/>
                  </a:lnTo>
                  <a:lnTo>
                    <a:pt x="38962" y="2171"/>
                  </a:lnTo>
                  <a:lnTo>
                    <a:pt x="38679" y="2265"/>
                  </a:lnTo>
                  <a:lnTo>
                    <a:pt x="38774" y="2076"/>
                  </a:lnTo>
                  <a:lnTo>
                    <a:pt x="38679" y="2076"/>
                  </a:lnTo>
                  <a:lnTo>
                    <a:pt x="38585" y="2171"/>
                  </a:lnTo>
                  <a:lnTo>
                    <a:pt x="38491" y="2265"/>
                  </a:lnTo>
                  <a:lnTo>
                    <a:pt x="38302" y="2171"/>
                  </a:lnTo>
                  <a:lnTo>
                    <a:pt x="38208" y="1982"/>
                  </a:lnTo>
                  <a:lnTo>
                    <a:pt x="37453" y="1982"/>
                  </a:lnTo>
                  <a:lnTo>
                    <a:pt x="37736" y="2171"/>
                  </a:lnTo>
                  <a:lnTo>
                    <a:pt x="37264" y="2171"/>
                  </a:lnTo>
                  <a:lnTo>
                    <a:pt x="37076" y="2076"/>
                  </a:lnTo>
                  <a:lnTo>
                    <a:pt x="36793" y="2171"/>
                  </a:lnTo>
                  <a:lnTo>
                    <a:pt x="36887" y="1982"/>
                  </a:lnTo>
                  <a:lnTo>
                    <a:pt x="35943" y="2359"/>
                  </a:lnTo>
                  <a:lnTo>
                    <a:pt x="34906" y="2548"/>
                  </a:lnTo>
                  <a:lnTo>
                    <a:pt x="33868" y="2737"/>
                  </a:lnTo>
                  <a:lnTo>
                    <a:pt x="32925" y="2737"/>
                  </a:lnTo>
                  <a:lnTo>
                    <a:pt x="33113" y="2642"/>
                  </a:lnTo>
                  <a:lnTo>
                    <a:pt x="32830" y="2642"/>
                  </a:lnTo>
                  <a:lnTo>
                    <a:pt x="32547" y="2737"/>
                  </a:lnTo>
                  <a:lnTo>
                    <a:pt x="32076" y="2925"/>
                  </a:lnTo>
                  <a:lnTo>
                    <a:pt x="31321" y="2925"/>
                  </a:lnTo>
                  <a:lnTo>
                    <a:pt x="30472" y="3020"/>
                  </a:lnTo>
                  <a:lnTo>
                    <a:pt x="29623" y="3114"/>
                  </a:lnTo>
                  <a:lnTo>
                    <a:pt x="27736" y="3397"/>
                  </a:lnTo>
                  <a:lnTo>
                    <a:pt x="26698" y="3491"/>
                  </a:lnTo>
                  <a:lnTo>
                    <a:pt x="26415" y="3586"/>
                  </a:lnTo>
                  <a:lnTo>
                    <a:pt x="26321" y="3680"/>
                  </a:lnTo>
                  <a:lnTo>
                    <a:pt x="26132" y="3586"/>
                  </a:lnTo>
                  <a:lnTo>
                    <a:pt x="25944" y="3491"/>
                  </a:lnTo>
                  <a:lnTo>
                    <a:pt x="25755" y="3586"/>
                  </a:lnTo>
                  <a:lnTo>
                    <a:pt x="25661" y="3869"/>
                  </a:lnTo>
                  <a:lnTo>
                    <a:pt x="25189" y="3774"/>
                  </a:lnTo>
                  <a:lnTo>
                    <a:pt x="24623" y="3774"/>
                  </a:lnTo>
                  <a:lnTo>
                    <a:pt x="23491" y="3963"/>
                  </a:lnTo>
                  <a:lnTo>
                    <a:pt x="22642" y="4057"/>
                  </a:lnTo>
                  <a:lnTo>
                    <a:pt x="21793" y="4152"/>
                  </a:lnTo>
                  <a:lnTo>
                    <a:pt x="21887" y="4057"/>
                  </a:lnTo>
                  <a:lnTo>
                    <a:pt x="21698" y="4152"/>
                  </a:lnTo>
                  <a:lnTo>
                    <a:pt x="21510" y="4340"/>
                  </a:lnTo>
                  <a:lnTo>
                    <a:pt x="21415" y="4529"/>
                  </a:lnTo>
                  <a:lnTo>
                    <a:pt x="21227" y="4623"/>
                  </a:lnTo>
                  <a:lnTo>
                    <a:pt x="21132" y="4529"/>
                  </a:lnTo>
                  <a:lnTo>
                    <a:pt x="20944" y="4435"/>
                  </a:lnTo>
                  <a:lnTo>
                    <a:pt x="20378" y="4340"/>
                  </a:lnTo>
                  <a:lnTo>
                    <a:pt x="19906" y="4435"/>
                  </a:lnTo>
                  <a:lnTo>
                    <a:pt x="19529" y="4623"/>
                  </a:lnTo>
                  <a:lnTo>
                    <a:pt x="19434" y="4529"/>
                  </a:lnTo>
                  <a:lnTo>
                    <a:pt x="19340" y="4529"/>
                  </a:lnTo>
                  <a:lnTo>
                    <a:pt x="18868" y="4623"/>
                  </a:lnTo>
                  <a:lnTo>
                    <a:pt x="17925" y="5001"/>
                  </a:lnTo>
                  <a:lnTo>
                    <a:pt x="17925" y="4812"/>
                  </a:lnTo>
                  <a:lnTo>
                    <a:pt x="17736" y="5001"/>
                  </a:lnTo>
                  <a:lnTo>
                    <a:pt x="17548" y="5095"/>
                  </a:lnTo>
                  <a:lnTo>
                    <a:pt x="17359" y="5189"/>
                  </a:lnTo>
                  <a:lnTo>
                    <a:pt x="16887" y="5284"/>
                  </a:lnTo>
                  <a:lnTo>
                    <a:pt x="16982" y="5189"/>
                  </a:lnTo>
                  <a:lnTo>
                    <a:pt x="16982" y="5189"/>
                  </a:lnTo>
                  <a:lnTo>
                    <a:pt x="16321" y="5284"/>
                  </a:lnTo>
                  <a:lnTo>
                    <a:pt x="15755" y="5472"/>
                  </a:lnTo>
                  <a:lnTo>
                    <a:pt x="15189" y="5567"/>
                  </a:lnTo>
                  <a:lnTo>
                    <a:pt x="14623" y="5567"/>
                  </a:lnTo>
                  <a:lnTo>
                    <a:pt x="15283" y="5472"/>
                  </a:lnTo>
                  <a:lnTo>
                    <a:pt x="15189" y="5378"/>
                  </a:lnTo>
                  <a:lnTo>
                    <a:pt x="15095" y="5284"/>
                  </a:lnTo>
                  <a:lnTo>
                    <a:pt x="15095" y="5189"/>
                  </a:lnTo>
                  <a:lnTo>
                    <a:pt x="15095" y="5095"/>
                  </a:lnTo>
                  <a:lnTo>
                    <a:pt x="14906" y="5189"/>
                  </a:lnTo>
                  <a:lnTo>
                    <a:pt x="14529" y="5284"/>
                  </a:lnTo>
                  <a:lnTo>
                    <a:pt x="13680" y="5472"/>
                  </a:lnTo>
                  <a:lnTo>
                    <a:pt x="13680" y="5567"/>
                  </a:lnTo>
                  <a:lnTo>
                    <a:pt x="13585" y="5567"/>
                  </a:lnTo>
                  <a:lnTo>
                    <a:pt x="13585" y="5504"/>
                  </a:lnTo>
                  <a:lnTo>
                    <a:pt x="13585" y="5504"/>
                  </a:lnTo>
                  <a:lnTo>
                    <a:pt x="13397" y="5567"/>
                  </a:lnTo>
                  <a:lnTo>
                    <a:pt x="13208" y="5661"/>
                  </a:lnTo>
                  <a:lnTo>
                    <a:pt x="13302" y="5755"/>
                  </a:lnTo>
                  <a:lnTo>
                    <a:pt x="13585" y="5661"/>
                  </a:lnTo>
                  <a:lnTo>
                    <a:pt x="13868" y="5661"/>
                  </a:lnTo>
                  <a:lnTo>
                    <a:pt x="13585" y="5850"/>
                  </a:lnTo>
                  <a:lnTo>
                    <a:pt x="13302" y="5850"/>
                  </a:lnTo>
                  <a:lnTo>
                    <a:pt x="13019" y="5755"/>
                  </a:lnTo>
                  <a:lnTo>
                    <a:pt x="12736" y="5755"/>
                  </a:lnTo>
                  <a:lnTo>
                    <a:pt x="11133" y="6227"/>
                  </a:lnTo>
                  <a:lnTo>
                    <a:pt x="11038" y="6133"/>
                  </a:lnTo>
                  <a:lnTo>
                    <a:pt x="10472" y="6321"/>
                  </a:lnTo>
                  <a:lnTo>
                    <a:pt x="10001" y="6416"/>
                  </a:lnTo>
                  <a:lnTo>
                    <a:pt x="9434" y="6510"/>
                  </a:lnTo>
                  <a:lnTo>
                    <a:pt x="8680" y="6699"/>
                  </a:lnTo>
                  <a:lnTo>
                    <a:pt x="7642" y="6888"/>
                  </a:lnTo>
                  <a:lnTo>
                    <a:pt x="6416" y="7076"/>
                  </a:lnTo>
                  <a:lnTo>
                    <a:pt x="3963" y="7454"/>
                  </a:lnTo>
                  <a:lnTo>
                    <a:pt x="1604" y="7831"/>
                  </a:lnTo>
                  <a:lnTo>
                    <a:pt x="944" y="8020"/>
                  </a:lnTo>
                  <a:lnTo>
                    <a:pt x="567" y="7925"/>
                  </a:lnTo>
                  <a:lnTo>
                    <a:pt x="284" y="7831"/>
                  </a:lnTo>
                  <a:lnTo>
                    <a:pt x="189" y="7831"/>
                  </a:lnTo>
                  <a:lnTo>
                    <a:pt x="189" y="7925"/>
                  </a:lnTo>
                  <a:lnTo>
                    <a:pt x="189" y="8208"/>
                  </a:lnTo>
                  <a:lnTo>
                    <a:pt x="1" y="8397"/>
                  </a:lnTo>
                  <a:lnTo>
                    <a:pt x="1" y="8586"/>
                  </a:lnTo>
                  <a:lnTo>
                    <a:pt x="1" y="8680"/>
                  </a:lnTo>
                  <a:lnTo>
                    <a:pt x="95" y="8774"/>
                  </a:lnTo>
                  <a:lnTo>
                    <a:pt x="472" y="8869"/>
                  </a:lnTo>
                  <a:lnTo>
                    <a:pt x="755" y="8869"/>
                  </a:lnTo>
                  <a:lnTo>
                    <a:pt x="567" y="8963"/>
                  </a:lnTo>
                  <a:lnTo>
                    <a:pt x="755" y="8963"/>
                  </a:lnTo>
                  <a:lnTo>
                    <a:pt x="1038" y="8869"/>
                  </a:lnTo>
                  <a:lnTo>
                    <a:pt x="1416" y="8586"/>
                  </a:lnTo>
                  <a:lnTo>
                    <a:pt x="1416" y="8774"/>
                  </a:lnTo>
                  <a:lnTo>
                    <a:pt x="1510" y="8869"/>
                  </a:lnTo>
                  <a:lnTo>
                    <a:pt x="1699" y="8774"/>
                  </a:lnTo>
                  <a:lnTo>
                    <a:pt x="1793" y="8774"/>
                  </a:lnTo>
                  <a:lnTo>
                    <a:pt x="2265" y="8586"/>
                  </a:lnTo>
                  <a:lnTo>
                    <a:pt x="2642" y="8491"/>
                  </a:lnTo>
                  <a:lnTo>
                    <a:pt x="3397" y="8491"/>
                  </a:lnTo>
                  <a:lnTo>
                    <a:pt x="4152" y="8397"/>
                  </a:lnTo>
                  <a:lnTo>
                    <a:pt x="4623" y="8397"/>
                  </a:lnTo>
                  <a:lnTo>
                    <a:pt x="5001" y="8114"/>
                  </a:lnTo>
                  <a:lnTo>
                    <a:pt x="5001" y="8208"/>
                  </a:lnTo>
                  <a:lnTo>
                    <a:pt x="5284" y="8114"/>
                  </a:lnTo>
                  <a:lnTo>
                    <a:pt x="5850" y="7831"/>
                  </a:lnTo>
                  <a:lnTo>
                    <a:pt x="5944" y="7925"/>
                  </a:lnTo>
                  <a:lnTo>
                    <a:pt x="5850" y="8020"/>
                  </a:lnTo>
                  <a:lnTo>
                    <a:pt x="5850" y="8114"/>
                  </a:lnTo>
                  <a:lnTo>
                    <a:pt x="5944" y="8020"/>
                  </a:lnTo>
                  <a:lnTo>
                    <a:pt x="6416" y="7925"/>
                  </a:lnTo>
                  <a:lnTo>
                    <a:pt x="7170" y="7925"/>
                  </a:lnTo>
                  <a:lnTo>
                    <a:pt x="7170" y="8020"/>
                  </a:lnTo>
                  <a:lnTo>
                    <a:pt x="7076" y="8114"/>
                  </a:lnTo>
                  <a:lnTo>
                    <a:pt x="7265" y="8020"/>
                  </a:lnTo>
                  <a:lnTo>
                    <a:pt x="7359" y="7925"/>
                  </a:lnTo>
                  <a:lnTo>
                    <a:pt x="7359" y="7831"/>
                  </a:lnTo>
                  <a:lnTo>
                    <a:pt x="7548" y="8020"/>
                  </a:lnTo>
                  <a:lnTo>
                    <a:pt x="8397" y="7642"/>
                  </a:lnTo>
                  <a:lnTo>
                    <a:pt x="8963" y="7454"/>
                  </a:lnTo>
                  <a:lnTo>
                    <a:pt x="9151" y="7359"/>
                  </a:lnTo>
                  <a:lnTo>
                    <a:pt x="9246" y="7359"/>
                  </a:lnTo>
                  <a:lnTo>
                    <a:pt x="9151" y="7171"/>
                  </a:lnTo>
                  <a:lnTo>
                    <a:pt x="9246" y="7076"/>
                  </a:lnTo>
                  <a:lnTo>
                    <a:pt x="9340" y="7076"/>
                  </a:lnTo>
                  <a:lnTo>
                    <a:pt x="9340" y="7171"/>
                  </a:lnTo>
                  <a:lnTo>
                    <a:pt x="9434" y="7076"/>
                  </a:lnTo>
                  <a:lnTo>
                    <a:pt x="9529" y="7171"/>
                  </a:lnTo>
                  <a:lnTo>
                    <a:pt x="9434" y="7265"/>
                  </a:lnTo>
                  <a:lnTo>
                    <a:pt x="9340" y="7265"/>
                  </a:lnTo>
                  <a:lnTo>
                    <a:pt x="9340" y="7359"/>
                  </a:lnTo>
                  <a:lnTo>
                    <a:pt x="9717" y="7171"/>
                  </a:lnTo>
                  <a:lnTo>
                    <a:pt x="10095" y="7076"/>
                  </a:lnTo>
                  <a:lnTo>
                    <a:pt x="10095" y="7171"/>
                  </a:lnTo>
                  <a:lnTo>
                    <a:pt x="10001" y="7171"/>
                  </a:lnTo>
                  <a:lnTo>
                    <a:pt x="9906" y="7265"/>
                  </a:lnTo>
                  <a:lnTo>
                    <a:pt x="9906" y="7359"/>
                  </a:lnTo>
                  <a:lnTo>
                    <a:pt x="9623" y="7265"/>
                  </a:lnTo>
                  <a:lnTo>
                    <a:pt x="9717" y="7454"/>
                  </a:lnTo>
                  <a:lnTo>
                    <a:pt x="10850" y="7076"/>
                  </a:lnTo>
                  <a:lnTo>
                    <a:pt x="11038" y="7076"/>
                  </a:lnTo>
                  <a:lnTo>
                    <a:pt x="11133" y="7171"/>
                  </a:lnTo>
                  <a:lnTo>
                    <a:pt x="11321" y="7265"/>
                  </a:lnTo>
                  <a:lnTo>
                    <a:pt x="11416" y="7265"/>
                  </a:lnTo>
                  <a:lnTo>
                    <a:pt x="11604" y="7171"/>
                  </a:lnTo>
                  <a:lnTo>
                    <a:pt x="11793" y="6982"/>
                  </a:lnTo>
                  <a:lnTo>
                    <a:pt x="11887" y="6888"/>
                  </a:lnTo>
                  <a:lnTo>
                    <a:pt x="12170" y="6888"/>
                  </a:lnTo>
                  <a:lnTo>
                    <a:pt x="12076" y="7076"/>
                  </a:lnTo>
                  <a:lnTo>
                    <a:pt x="12265" y="7076"/>
                  </a:lnTo>
                  <a:lnTo>
                    <a:pt x="12359" y="6888"/>
                  </a:lnTo>
                  <a:lnTo>
                    <a:pt x="12548" y="6793"/>
                  </a:lnTo>
                  <a:lnTo>
                    <a:pt x="12736" y="6793"/>
                  </a:lnTo>
                  <a:lnTo>
                    <a:pt x="12453" y="6982"/>
                  </a:lnTo>
                  <a:lnTo>
                    <a:pt x="12925" y="6982"/>
                  </a:lnTo>
                  <a:lnTo>
                    <a:pt x="13491" y="6888"/>
                  </a:lnTo>
                  <a:lnTo>
                    <a:pt x="14434" y="6605"/>
                  </a:lnTo>
                  <a:lnTo>
                    <a:pt x="15849" y="6510"/>
                  </a:lnTo>
                  <a:lnTo>
                    <a:pt x="16510" y="6416"/>
                  </a:lnTo>
                  <a:lnTo>
                    <a:pt x="16982" y="6227"/>
                  </a:lnTo>
                  <a:lnTo>
                    <a:pt x="17831" y="6038"/>
                  </a:lnTo>
                  <a:lnTo>
                    <a:pt x="18680" y="6038"/>
                  </a:lnTo>
                  <a:lnTo>
                    <a:pt x="19057" y="5850"/>
                  </a:lnTo>
                  <a:lnTo>
                    <a:pt x="19340" y="5755"/>
                  </a:lnTo>
                  <a:lnTo>
                    <a:pt x="20472" y="5661"/>
                  </a:lnTo>
                  <a:lnTo>
                    <a:pt x="21604" y="5567"/>
                  </a:lnTo>
                  <a:lnTo>
                    <a:pt x="22736" y="5378"/>
                  </a:lnTo>
                  <a:lnTo>
                    <a:pt x="23774" y="5095"/>
                  </a:lnTo>
                  <a:lnTo>
                    <a:pt x="23774" y="5284"/>
                  </a:lnTo>
                  <a:lnTo>
                    <a:pt x="24151" y="5189"/>
                  </a:lnTo>
                  <a:lnTo>
                    <a:pt x="24246" y="5189"/>
                  </a:lnTo>
                  <a:lnTo>
                    <a:pt x="24246" y="5095"/>
                  </a:lnTo>
                  <a:lnTo>
                    <a:pt x="24623" y="5001"/>
                  </a:lnTo>
                  <a:lnTo>
                    <a:pt x="25000" y="5095"/>
                  </a:lnTo>
                  <a:lnTo>
                    <a:pt x="25378" y="5095"/>
                  </a:lnTo>
                  <a:lnTo>
                    <a:pt x="25755" y="4906"/>
                  </a:lnTo>
                  <a:lnTo>
                    <a:pt x="25755" y="5095"/>
                  </a:lnTo>
                  <a:lnTo>
                    <a:pt x="25849" y="5001"/>
                  </a:lnTo>
                  <a:lnTo>
                    <a:pt x="26132" y="4906"/>
                  </a:lnTo>
                  <a:lnTo>
                    <a:pt x="27264" y="4906"/>
                  </a:lnTo>
                  <a:lnTo>
                    <a:pt x="28491" y="4718"/>
                  </a:lnTo>
                  <a:lnTo>
                    <a:pt x="28302" y="4529"/>
                  </a:lnTo>
                  <a:lnTo>
                    <a:pt x="28491" y="4435"/>
                  </a:lnTo>
                  <a:lnTo>
                    <a:pt x="28585" y="4340"/>
                  </a:lnTo>
                  <a:lnTo>
                    <a:pt x="28774" y="4529"/>
                  </a:lnTo>
                  <a:lnTo>
                    <a:pt x="28679" y="4623"/>
                  </a:lnTo>
                  <a:lnTo>
                    <a:pt x="29717" y="4623"/>
                  </a:lnTo>
                  <a:lnTo>
                    <a:pt x="30189" y="4529"/>
                  </a:lnTo>
                  <a:lnTo>
                    <a:pt x="31510" y="4246"/>
                  </a:lnTo>
                  <a:lnTo>
                    <a:pt x="32076" y="4057"/>
                  </a:lnTo>
                  <a:lnTo>
                    <a:pt x="32547" y="3869"/>
                  </a:lnTo>
                  <a:lnTo>
                    <a:pt x="32642" y="3963"/>
                  </a:lnTo>
                  <a:lnTo>
                    <a:pt x="32830" y="4057"/>
                  </a:lnTo>
                  <a:lnTo>
                    <a:pt x="33019" y="4057"/>
                  </a:lnTo>
                  <a:lnTo>
                    <a:pt x="33679" y="3869"/>
                  </a:lnTo>
                  <a:lnTo>
                    <a:pt x="33962" y="3586"/>
                  </a:lnTo>
                  <a:lnTo>
                    <a:pt x="34623" y="3586"/>
                  </a:lnTo>
                  <a:lnTo>
                    <a:pt x="35660" y="3491"/>
                  </a:lnTo>
                  <a:lnTo>
                    <a:pt x="37170" y="3586"/>
                  </a:lnTo>
                  <a:lnTo>
                    <a:pt x="37547" y="3397"/>
                  </a:lnTo>
                  <a:lnTo>
                    <a:pt x="38019" y="3303"/>
                  </a:lnTo>
                  <a:lnTo>
                    <a:pt x="39151" y="3208"/>
                  </a:lnTo>
                  <a:lnTo>
                    <a:pt x="41038" y="3208"/>
                  </a:lnTo>
                  <a:lnTo>
                    <a:pt x="41038" y="3114"/>
                  </a:lnTo>
                  <a:lnTo>
                    <a:pt x="41226" y="3020"/>
                  </a:lnTo>
                  <a:lnTo>
                    <a:pt x="41981" y="2925"/>
                  </a:lnTo>
                  <a:lnTo>
                    <a:pt x="44811" y="2925"/>
                  </a:lnTo>
                  <a:lnTo>
                    <a:pt x="45000" y="2831"/>
                  </a:lnTo>
                  <a:lnTo>
                    <a:pt x="45189" y="2642"/>
                  </a:lnTo>
                  <a:lnTo>
                    <a:pt x="45283" y="2548"/>
                  </a:lnTo>
                  <a:lnTo>
                    <a:pt x="45566" y="2548"/>
                  </a:lnTo>
                  <a:lnTo>
                    <a:pt x="45472" y="2737"/>
                  </a:lnTo>
                  <a:lnTo>
                    <a:pt x="45472" y="2737"/>
                  </a:lnTo>
                  <a:lnTo>
                    <a:pt x="46132" y="2548"/>
                  </a:lnTo>
                  <a:lnTo>
                    <a:pt x="46887" y="2548"/>
                  </a:lnTo>
                  <a:lnTo>
                    <a:pt x="47547" y="2454"/>
                  </a:lnTo>
                  <a:lnTo>
                    <a:pt x="48207" y="2265"/>
                  </a:lnTo>
                  <a:lnTo>
                    <a:pt x="48302" y="2359"/>
                  </a:lnTo>
                  <a:lnTo>
                    <a:pt x="49434" y="2359"/>
                  </a:lnTo>
                  <a:lnTo>
                    <a:pt x="49717" y="2265"/>
                  </a:lnTo>
                  <a:lnTo>
                    <a:pt x="50094" y="2171"/>
                  </a:lnTo>
                  <a:lnTo>
                    <a:pt x="50755" y="2076"/>
                  </a:lnTo>
                  <a:lnTo>
                    <a:pt x="52170" y="1982"/>
                  </a:lnTo>
                  <a:lnTo>
                    <a:pt x="54056" y="1793"/>
                  </a:lnTo>
                  <a:lnTo>
                    <a:pt x="56132" y="1510"/>
                  </a:lnTo>
                  <a:lnTo>
                    <a:pt x="56037" y="1605"/>
                  </a:lnTo>
                  <a:lnTo>
                    <a:pt x="55943" y="1699"/>
                  </a:lnTo>
                  <a:lnTo>
                    <a:pt x="55754" y="1699"/>
                  </a:lnTo>
                  <a:lnTo>
                    <a:pt x="55471" y="1793"/>
                  </a:lnTo>
                  <a:lnTo>
                    <a:pt x="55377" y="1888"/>
                  </a:lnTo>
                  <a:lnTo>
                    <a:pt x="56415" y="1605"/>
                  </a:lnTo>
                  <a:lnTo>
                    <a:pt x="56887" y="1510"/>
                  </a:lnTo>
                  <a:lnTo>
                    <a:pt x="56981" y="1605"/>
                  </a:lnTo>
                  <a:lnTo>
                    <a:pt x="56887" y="1699"/>
                  </a:lnTo>
                  <a:lnTo>
                    <a:pt x="57358" y="1605"/>
                  </a:lnTo>
                  <a:lnTo>
                    <a:pt x="57736" y="1605"/>
                  </a:lnTo>
                  <a:lnTo>
                    <a:pt x="58207" y="1510"/>
                  </a:lnTo>
                  <a:lnTo>
                    <a:pt x="58679" y="1510"/>
                  </a:lnTo>
                  <a:lnTo>
                    <a:pt x="58773" y="1416"/>
                  </a:lnTo>
                  <a:lnTo>
                    <a:pt x="58868" y="1322"/>
                  </a:lnTo>
                  <a:lnTo>
                    <a:pt x="59056" y="1133"/>
                  </a:lnTo>
                  <a:lnTo>
                    <a:pt x="59151" y="1227"/>
                  </a:lnTo>
                  <a:lnTo>
                    <a:pt x="59339" y="1227"/>
                  </a:lnTo>
                  <a:lnTo>
                    <a:pt x="59434" y="1322"/>
                  </a:lnTo>
                  <a:lnTo>
                    <a:pt x="59339" y="1510"/>
                  </a:lnTo>
                  <a:lnTo>
                    <a:pt x="59811" y="1416"/>
                  </a:lnTo>
                  <a:lnTo>
                    <a:pt x="60000" y="1322"/>
                  </a:lnTo>
                  <a:lnTo>
                    <a:pt x="60094" y="1416"/>
                  </a:lnTo>
                  <a:lnTo>
                    <a:pt x="60377" y="1322"/>
                  </a:lnTo>
                  <a:lnTo>
                    <a:pt x="60660" y="1227"/>
                  </a:lnTo>
                  <a:lnTo>
                    <a:pt x="61320" y="1133"/>
                  </a:lnTo>
                  <a:lnTo>
                    <a:pt x="61981" y="1227"/>
                  </a:lnTo>
                  <a:lnTo>
                    <a:pt x="62641" y="1227"/>
                  </a:lnTo>
                  <a:lnTo>
                    <a:pt x="62547" y="1133"/>
                  </a:lnTo>
                  <a:lnTo>
                    <a:pt x="63207" y="1039"/>
                  </a:lnTo>
                  <a:lnTo>
                    <a:pt x="63019" y="1133"/>
                  </a:lnTo>
                  <a:lnTo>
                    <a:pt x="63585" y="1133"/>
                  </a:lnTo>
                  <a:lnTo>
                    <a:pt x="63302" y="1039"/>
                  </a:lnTo>
                  <a:lnTo>
                    <a:pt x="63773" y="850"/>
                  </a:lnTo>
                  <a:lnTo>
                    <a:pt x="64151" y="756"/>
                  </a:lnTo>
                  <a:lnTo>
                    <a:pt x="64434" y="850"/>
                  </a:lnTo>
                  <a:lnTo>
                    <a:pt x="64434" y="1133"/>
                  </a:lnTo>
                  <a:lnTo>
                    <a:pt x="65283" y="850"/>
                  </a:lnTo>
                  <a:lnTo>
                    <a:pt x="65283" y="944"/>
                  </a:lnTo>
                  <a:lnTo>
                    <a:pt x="65471" y="944"/>
                  </a:lnTo>
                  <a:lnTo>
                    <a:pt x="65566" y="850"/>
                  </a:lnTo>
                  <a:lnTo>
                    <a:pt x="65754" y="944"/>
                  </a:lnTo>
                  <a:lnTo>
                    <a:pt x="66132" y="850"/>
                  </a:lnTo>
                  <a:lnTo>
                    <a:pt x="66981" y="850"/>
                  </a:lnTo>
                  <a:lnTo>
                    <a:pt x="66981" y="944"/>
                  </a:lnTo>
                  <a:lnTo>
                    <a:pt x="66886" y="1039"/>
                  </a:lnTo>
                  <a:lnTo>
                    <a:pt x="66792" y="1039"/>
                  </a:lnTo>
                  <a:lnTo>
                    <a:pt x="66792" y="1133"/>
                  </a:lnTo>
                  <a:lnTo>
                    <a:pt x="67641" y="944"/>
                  </a:lnTo>
                  <a:lnTo>
                    <a:pt x="68113" y="850"/>
                  </a:lnTo>
                  <a:lnTo>
                    <a:pt x="68584" y="850"/>
                  </a:lnTo>
                  <a:lnTo>
                    <a:pt x="68773" y="944"/>
                  </a:lnTo>
                  <a:lnTo>
                    <a:pt x="68962" y="944"/>
                  </a:lnTo>
                  <a:lnTo>
                    <a:pt x="69150" y="850"/>
                  </a:lnTo>
                  <a:lnTo>
                    <a:pt x="70849" y="944"/>
                  </a:lnTo>
                  <a:lnTo>
                    <a:pt x="71509" y="850"/>
                  </a:lnTo>
                  <a:lnTo>
                    <a:pt x="72169" y="756"/>
                  </a:lnTo>
                  <a:lnTo>
                    <a:pt x="73207" y="756"/>
                  </a:lnTo>
                  <a:lnTo>
                    <a:pt x="73584" y="944"/>
                  </a:lnTo>
                  <a:lnTo>
                    <a:pt x="73962" y="944"/>
                  </a:lnTo>
                  <a:lnTo>
                    <a:pt x="73773" y="756"/>
                  </a:lnTo>
                  <a:lnTo>
                    <a:pt x="74056" y="567"/>
                  </a:lnTo>
                  <a:lnTo>
                    <a:pt x="74150" y="567"/>
                  </a:lnTo>
                  <a:lnTo>
                    <a:pt x="74150" y="756"/>
                  </a:lnTo>
                  <a:lnTo>
                    <a:pt x="74339" y="850"/>
                  </a:lnTo>
                  <a:lnTo>
                    <a:pt x="74433" y="756"/>
                  </a:lnTo>
                  <a:lnTo>
                    <a:pt x="74716" y="661"/>
                  </a:lnTo>
                  <a:lnTo>
                    <a:pt x="75188" y="661"/>
                  </a:lnTo>
                  <a:lnTo>
                    <a:pt x="75188" y="756"/>
                  </a:lnTo>
                  <a:lnTo>
                    <a:pt x="74999" y="850"/>
                  </a:lnTo>
                  <a:lnTo>
                    <a:pt x="75377" y="756"/>
                  </a:lnTo>
                  <a:lnTo>
                    <a:pt x="75754" y="756"/>
                  </a:lnTo>
                  <a:lnTo>
                    <a:pt x="75471" y="850"/>
                  </a:lnTo>
                  <a:lnTo>
                    <a:pt x="75565" y="944"/>
                  </a:lnTo>
                  <a:lnTo>
                    <a:pt x="76226" y="1039"/>
                  </a:lnTo>
                  <a:lnTo>
                    <a:pt x="76320" y="850"/>
                  </a:lnTo>
                  <a:lnTo>
                    <a:pt x="76509" y="850"/>
                  </a:lnTo>
                  <a:lnTo>
                    <a:pt x="76792" y="756"/>
                  </a:lnTo>
                  <a:lnTo>
                    <a:pt x="77075" y="661"/>
                  </a:lnTo>
                  <a:lnTo>
                    <a:pt x="76886" y="850"/>
                  </a:lnTo>
                  <a:lnTo>
                    <a:pt x="76981" y="944"/>
                  </a:lnTo>
                  <a:lnTo>
                    <a:pt x="77264" y="1039"/>
                  </a:lnTo>
                  <a:lnTo>
                    <a:pt x="77547" y="1133"/>
                  </a:lnTo>
                  <a:lnTo>
                    <a:pt x="77924" y="1227"/>
                  </a:lnTo>
                  <a:lnTo>
                    <a:pt x="78018" y="1133"/>
                  </a:lnTo>
                  <a:lnTo>
                    <a:pt x="77924" y="1039"/>
                  </a:lnTo>
                  <a:lnTo>
                    <a:pt x="78207" y="944"/>
                  </a:lnTo>
                  <a:lnTo>
                    <a:pt x="78490" y="1039"/>
                  </a:lnTo>
                  <a:lnTo>
                    <a:pt x="78773" y="1039"/>
                  </a:lnTo>
                  <a:lnTo>
                    <a:pt x="79056" y="1133"/>
                  </a:lnTo>
                  <a:lnTo>
                    <a:pt x="79716" y="944"/>
                  </a:lnTo>
                  <a:lnTo>
                    <a:pt x="80282" y="756"/>
                  </a:lnTo>
                  <a:lnTo>
                    <a:pt x="80282" y="850"/>
                  </a:lnTo>
                  <a:lnTo>
                    <a:pt x="80188" y="944"/>
                  </a:lnTo>
                  <a:lnTo>
                    <a:pt x="80848" y="1039"/>
                  </a:lnTo>
                  <a:lnTo>
                    <a:pt x="81131" y="1039"/>
                  </a:lnTo>
                  <a:lnTo>
                    <a:pt x="81131" y="1133"/>
                  </a:lnTo>
                  <a:lnTo>
                    <a:pt x="81037" y="1227"/>
                  </a:lnTo>
                  <a:lnTo>
                    <a:pt x="81697" y="1039"/>
                  </a:lnTo>
                  <a:lnTo>
                    <a:pt x="81886" y="944"/>
                  </a:lnTo>
                  <a:lnTo>
                    <a:pt x="81792" y="850"/>
                  </a:lnTo>
                  <a:lnTo>
                    <a:pt x="81414" y="850"/>
                  </a:lnTo>
                  <a:lnTo>
                    <a:pt x="80943" y="944"/>
                  </a:lnTo>
                  <a:lnTo>
                    <a:pt x="81037" y="756"/>
                  </a:lnTo>
                  <a:lnTo>
                    <a:pt x="80754" y="944"/>
                  </a:lnTo>
                  <a:lnTo>
                    <a:pt x="80660" y="756"/>
                  </a:lnTo>
                  <a:lnTo>
                    <a:pt x="80754" y="661"/>
                  </a:lnTo>
                  <a:lnTo>
                    <a:pt x="80188" y="661"/>
                  </a:lnTo>
                  <a:lnTo>
                    <a:pt x="80188" y="567"/>
                  </a:lnTo>
                  <a:lnTo>
                    <a:pt x="80282" y="567"/>
                  </a:lnTo>
                  <a:lnTo>
                    <a:pt x="79528" y="473"/>
                  </a:lnTo>
                  <a:lnTo>
                    <a:pt x="79339" y="567"/>
                  </a:lnTo>
                  <a:lnTo>
                    <a:pt x="79245" y="567"/>
                  </a:lnTo>
                  <a:lnTo>
                    <a:pt x="79245" y="661"/>
                  </a:lnTo>
                  <a:lnTo>
                    <a:pt x="79056" y="850"/>
                  </a:lnTo>
                  <a:lnTo>
                    <a:pt x="78867" y="378"/>
                  </a:lnTo>
                  <a:lnTo>
                    <a:pt x="78679" y="473"/>
                  </a:lnTo>
                  <a:lnTo>
                    <a:pt x="78396" y="567"/>
                  </a:lnTo>
                  <a:lnTo>
                    <a:pt x="78018" y="661"/>
                  </a:lnTo>
                  <a:lnTo>
                    <a:pt x="77924" y="661"/>
                  </a:lnTo>
                  <a:lnTo>
                    <a:pt x="77830" y="567"/>
                  </a:lnTo>
                  <a:lnTo>
                    <a:pt x="77075" y="567"/>
                  </a:lnTo>
                  <a:lnTo>
                    <a:pt x="77264" y="473"/>
                  </a:lnTo>
                  <a:lnTo>
                    <a:pt x="77169" y="284"/>
                  </a:lnTo>
                  <a:lnTo>
                    <a:pt x="76981" y="378"/>
                  </a:lnTo>
                  <a:lnTo>
                    <a:pt x="76792" y="473"/>
                  </a:lnTo>
                  <a:lnTo>
                    <a:pt x="76037" y="473"/>
                  </a:lnTo>
                  <a:lnTo>
                    <a:pt x="74716" y="190"/>
                  </a:lnTo>
                  <a:lnTo>
                    <a:pt x="74433" y="378"/>
                  </a:lnTo>
                  <a:lnTo>
                    <a:pt x="74056" y="378"/>
                  </a:lnTo>
                  <a:lnTo>
                    <a:pt x="74150" y="190"/>
                  </a:lnTo>
                  <a:lnTo>
                    <a:pt x="74056" y="190"/>
                  </a:lnTo>
                  <a:lnTo>
                    <a:pt x="73773" y="284"/>
                  </a:lnTo>
                  <a:lnTo>
                    <a:pt x="73773" y="95"/>
                  </a:lnTo>
                  <a:lnTo>
                    <a:pt x="73301" y="190"/>
                  </a:lnTo>
                  <a:lnTo>
                    <a:pt x="72830" y="190"/>
                  </a:lnTo>
                  <a:lnTo>
                    <a:pt x="72830" y="378"/>
                  </a:lnTo>
                  <a:lnTo>
                    <a:pt x="72924" y="473"/>
                  </a:lnTo>
                  <a:lnTo>
                    <a:pt x="72924" y="567"/>
                  </a:lnTo>
                  <a:lnTo>
                    <a:pt x="72735" y="661"/>
                  </a:lnTo>
                  <a:lnTo>
                    <a:pt x="72735" y="567"/>
                  </a:lnTo>
                  <a:lnTo>
                    <a:pt x="72547" y="473"/>
                  </a:lnTo>
                  <a:lnTo>
                    <a:pt x="72452" y="378"/>
                  </a:lnTo>
                  <a:lnTo>
                    <a:pt x="72641" y="284"/>
                  </a:lnTo>
                  <a:lnTo>
                    <a:pt x="71603" y="284"/>
                  </a:lnTo>
                  <a:lnTo>
                    <a:pt x="70849" y="190"/>
                  </a:lnTo>
                  <a:lnTo>
                    <a:pt x="70660" y="284"/>
                  </a:lnTo>
                  <a:lnTo>
                    <a:pt x="69905" y="473"/>
                  </a:lnTo>
                  <a:lnTo>
                    <a:pt x="69056" y="473"/>
                  </a:lnTo>
                  <a:lnTo>
                    <a:pt x="68207" y="378"/>
                  </a:lnTo>
                  <a:lnTo>
                    <a:pt x="67547" y="284"/>
                  </a:lnTo>
                  <a:lnTo>
                    <a:pt x="67641" y="190"/>
                  </a:lnTo>
                  <a:lnTo>
                    <a:pt x="67735" y="190"/>
                  </a:lnTo>
                  <a:lnTo>
                    <a:pt x="67169" y="95"/>
                  </a:lnTo>
                  <a:lnTo>
                    <a:pt x="66698" y="95"/>
                  </a:lnTo>
                  <a:lnTo>
                    <a:pt x="66886" y="190"/>
                  </a:lnTo>
                  <a:lnTo>
                    <a:pt x="65283" y="190"/>
                  </a:lnTo>
                  <a:lnTo>
                    <a:pt x="64905" y="95"/>
                  </a:lnTo>
                  <a:lnTo>
                    <a:pt x="64905" y="190"/>
                  </a:lnTo>
                  <a:lnTo>
                    <a:pt x="65000" y="190"/>
                  </a:lnTo>
                  <a:lnTo>
                    <a:pt x="65094" y="284"/>
                  </a:lnTo>
                  <a:lnTo>
                    <a:pt x="65094" y="378"/>
                  </a:lnTo>
                  <a:lnTo>
                    <a:pt x="64528" y="284"/>
                  </a:lnTo>
                  <a:lnTo>
                    <a:pt x="63962" y="190"/>
                  </a:lnTo>
                  <a:lnTo>
                    <a:pt x="63773" y="284"/>
                  </a:lnTo>
                  <a:lnTo>
                    <a:pt x="63585" y="473"/>
                  </a:lnTo>
                  <a:lnTo>
                    <a:pt x="63396" y="567"/>
                  </a:lnTo>
                  <a:lnTo>
                    <a:pt x="63302" y="567"/>
                  </a:lnTo>
                  <a:lnTo>
                    <a:pt x="63207" y="473"/>
                  </a:lnTo>
                  <a:lnTo>
                    <a:pt x="63207" y="284"/>
                  </a:lnTo>
                  <a:lnTo>
                    <a:pt x="63396" y="284"/>
                  </a:lnTo>
                  <a:lnTo>
                    <a:pt x="63490" y="190"/>
                  </a:lnTo>
                  <a:lnTo>
                    <a:pt x="63113" y="190"/>
                  </a:lnTo>
                  <a:lnTo>
                    <a:pt x="61981" y="284"/>
                  </a:lnTo>
                  <a:lnTo>
                    <a:pt x="61320" y="284"/>
                  </a:lnTo>
                  <a:lnTo>
                    <a:pt x="61226" y="190"/>
                  </a:lnTo>
                  <a:lnTo>
                    <a:pt x="61320" y="95"/>
                  </a:lnTo>
                  <a:lnTo>
                    <a:pt x="60849" y="190"/>
                  </a:lnTo>
                  <a:lnTo>
                    <a:pt x="60547" y="39"/>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23;p37"/>
            <p:cNvSpPr/>
            <p:nvPr/>
          </p:nvSpPr>
          <p:spPr>
            <a:xfrm>
              <a:off x="2202700" y="1204225"/>
              <a:ext cx="176900" cy="176900"/>
            </a:xfrm>
            <a:custGeom>
              <a:avLst/>
              <a:gdLst/>
              <a:ahLst/>
              <a:cxnLst/>
              <a:rect l="l" t="t" r="r" b="b"/>
              <a:pathLst>
                <a:path w="7076" h="7076" extrusionOk="0">
                  <a:moveTo>
                    <a:pt x="2548" y="1132"/>
                  </a:moveTo>
                  <a:lnTo>
                    <a:pt x="2548" y="1132"/>
                  </a:lnTo>
                  <a:lnTo>
                    <a:pt x="2548" y="1132"/>
                  </a:lnTo>
                  <a:close/>
                  <a:moveTo>
                    <a:pt x="2170" y="1132"/>
                  </a:moveTo>
                  <a:lnTo>
                    <a:pt x="2170" y="1227"/>
                  </a:lnTo>
                  <a:lnTo>
                    <a:pt x="2265" y="1132"/>
                  </a:lnTo>
                  <a:close/>
                  <a:moveTo>
                    <a:pt x="2076" y="1227"/>
                  </a:moveTo>
                  <a:lnTo>
                    <a:pt x="2076" y="1227"/>
                  </a:lnTo>
                  <a:lnTo>
                    <a:pt x="2076" y="1227"/>
                  </a:lnTo>
                  <a:close/>
                  <a:moveTo>
                    <a:pt x="472" y="1604"/>
                  </a:moveTo>
                  <a:lnTo>
                    <a:pt x="378" y="1698"/>
                  </a:lnTo>
                  <a:lnTo>
                    <a:pt x="472" y="1651"/>
                  </a:lnTo>
                  <a:lnTo>
                    <a:pt x="472" y="1651"/>
                  </a:lnTo>
                  <a:lnTo>
                    <a:pt x="472" y="1604"/>
                  </a:lnTo>
                  <a:close/>
                  <a:moveTo>
                    <a:pt x="567" y="1604"/>
                  </a:moveTo>
                  <a:lnTo>
                    <a:pt x="472" y="1651"/>
                  </a:lnTo>
                  <a:lnTo>
                    <a:pt x="472" y="1651"/>
                  </a:lnTo>
                  <a:lnTo>
                    <a:pt x="472" y="1698"/>
                  </a:lnTo>
                  <a:lnTo>
                    <a:pt x="567" y="1604"/>
                  </a:lnTo>
                  <a:close/>
                  <a:moveTo>
                    <a:pt x="6038" y="3680"/>
                  </a:moveTo>
                  <a:lnTo>
                    <a:pt x="6015" y="3703"/>
                  </a:lnTo>
                  <a:lnTo>
                    <a:pt x="6015" y="3703"/>
                  </a:lnTo>
                  <a:lnTo>
                    <a:pt x="6227" y="3774"/>
                  </a:lnTo>
                  <a:lnTo>
                    <a:pt x="6038" y="3680"/>
                  </a:lnTo>
                  <a:close/>
                  <a:moveTo>
                    <a:pt x="850" y="0"/>
                  </a:moveTo>
                  <a:lnTo>
                    <a:pt x="378" y="378"/>
                  </a:lnTo>
                  <a:lnTo>
                    <a:pt x="1" y="755"/>
                  </a:lnTo>
                  <a:lnTo>
                    <a:pt x="95" y="849"/>
                  </a:lnTo>
                  <a:lnTo>
                    <a:pt x="189" y="1038"/>
                  </a:lnTo>
                  <a:lnTo>
                    <a:pt x="284" y="1132"/>
                  </a:lnTo>
                  <a:lnTo>
                    <a:pt x="378" y="1227"/>
                  </a:lnTo>
                  <a:lnTo>
                    <a:pt x="472" y="1227"/>
                  </a:lnTo>
                  <a:lnTo>
                    <a:pt x="755" y="1132"/>
                  </a:lnTo>
                  <a:lnTo>
                    <a:pt x="755" y="1132"/>
                  </a:lnTo>
                  <a:lnTo>
                    <a:pt x="472" y="1415"/>
                  </a:lnTo>
                  <a:lnTo>
                    <a:pt x="661" y="1415"/>
                  </a:lnTo>
                  <a:lnTo>
                    <a:pt x="567" y="1604"/>
                  </a:lnTo>
                  <a:lnTo>
                    <a:pt x="567" y="1604"/>
                  </a:lnTo>
                  <a:lnTo>
                    <a:pt x="1227" y="1415"/>
                  </a:lnTo>
                  <a:lnTo>
                    <a:pt x="1038" y="1604"/>
                  </a:lnTo>
                  <a:lnTo>
                    <a:pt x="850" y="1887"/>
                  </a:lnTo>
                  <a:lnTo>
                    <a:pt x="1321" y="2264"/>
                  </a:lnTo>
                  <a:lnTo>
                    <a:pt x="2548" y="3114"/>
                  </a:lnTo>
                  <a:lnTo>
                    <a:pt x="3963" y="4057"/>
                  </a:lnTo>
                  <a:lnTo>
                    <a:pt x="4529" y="4340"/>
                  </a:lnTo>
                  <a:lnTo>
                    <a:pt x="4812" y="4340"/>
                  </a:lnTo>
                  <a:lnTo>
                    <a:pt x="4718" y="4434"/>
                  </a:lnTo>
                  <a:lnTo>
                    <a:pt x="4718" y="4529"/>
                  </a:lnTo>
                  <a:lnTo>
                    <a:pt x="5001" y="4717"/>
                  </a:lnTo>
                  <a:lnTo>
                    <a:pt x="5001" y="4717"/>
                  </a:lnTo>
                  <a:lnTo>
                    <a:pt x="4812" y="4623"/>
                  </a:lnTo>
                  <a:lnTo>
                    <a:pt x="4906" y="4812"/>
                  </a:lnTo>
                  <a:lnTo>
                    <a:pt x="5189" y="5000"/>
                  </a:lnTo>
                  <a:lnTo>
                    <a:pt x="5189" y="5000"/>
                  </a:lnTo>
                  <a:lnTo>
                    <a:pt x="5001" y="4906"/>
                  </a:lnTo>
                  <a:lnTo>
                    <a:pt x="4718" y="4812"/>
                  </a:lnTo>
                  <a:lnTo>
                    <a:pt x="4812" y="4812"/>
                  </a:lnTo>
                  <a:lnTo>
                    <a:pt x="4623" y="4717"/>
                  </a:lnTo>
                  <a:lnTo>
                    <a:pt x="4246" y="4717"/>
                  </a:lnTo>
                  <a:lnTo>
                    <a:pt x="4246" y="4623"/>
                  </a:lnTo>
                  <a:lnTo>
                    <a:pt x="4057" y="4812"/>
                  </a:lnTo>
                  <a:lnTo>
                    <a:pt x="3963" y="5095"/>
                  </a:lnTo>
                  <a:lnTo>
                    <a:pt x="4151" y="4906"/>
                  </a:lnTo>
                  <a:lnTo>
                    <a:pt x="4623" y="4906"/>
                  </a:lnTo>
                  <a:lnTo>
                    <a:pt x="4529" y="5000"/>
                  </a:lnTo>
                  <a:lnTo>
                    <a:pt x="4529" y="5189"/>
                  </a:lnTo>
                  <a:lnTo>
                    <a:pt x="4623" y="5378"/>
                  </a:lnTo>
                  <a:lnTo>
                    <a:pt x="4340" y="5472"/>
                  </a:lnTo>
                  <a:lnTo>
                    <a:pt x="3963" y="5755"/>
                  </a:lnTo>
                  <a:lnTo>
                    <a:pt x="3585" y="6132"/>
                  </a:lnTo>
                  <a:lnTo>
                    <a:pt x="3491" y="6321"/>
                  </a:lnTo>
                  <a:lnTo>
                    <a:pt x="3491" y="6510"/>
                  </a:lnTo>
                  <a:lnTo>
                    <a:pt x="3302" y="6415"/>
                  </a:lnTo>
                  <a:lnTo>
                    <a:pt x="3208" y="6321"/>
                  </a:lnTo>
                  <a:lnTo>
                    <a:pt x="3114" y="6415"/>
                  </a:lnTo>
                  <a:lnTo>
                    <a:pt x="3019" y="6604"/>
                  </a:lnTo>
                  <a:lnTo>
                    <a:pt x="3019" y="6793"/>
                  </a:lnTo>
                  <a:lnTo>
                    <a:pt x="3302" y="6981"/>
                  </a:lnTo>
                  <a:lnTo>
                    <a:pt x="3397" y="6981"/>
                  </a:lnTo>
                  <a:lnTo>
                    <a:pt x="3585" y="6887"/>
                  </a:lnTo>
                  <a:lnTo>
                    <a:pt x="3680" y="6604"/>
                  </a:lnTo>
                  <a:lnTo>
                    <a:pt x="3680" y="6227"/>
                  </a:lnTo>
                  <a:lnTo>
                    <a:pt x="3868" y="6415"/>
                  </a:lnTo>
                  <a:lnTo>
                    <a:pt x="4151" y="6604"/>
                  </a:lnTo>
                  <a:lnTo>
                    <a:pt x="4246" y="6510"/>
                  </a:lnTo>
                  <a:lnTo>
                    <a:pt x="4529" y="6227"/>
                  </a:lnTo>
                  <a:lnTo>
                    <a:pt x="4718" y="5849"/>
                  </a:lnTo>
                  <a:lnTo>
                    <a:pt x="4812" y="5566"/>
                  </a:lnTo>
                  <a:lnTo>
                    <a:pt x="5284" y="5661"/>
                  </a:lnTo>
                  <a:lnTo>
                    <a:pt x="5661" y="5849"/>
                  </a:lnTo>
                  <a:lnTo>
                    <a:pt x="5661" y="5661"/>
                  </a:lnTo>
                  <a:lnTo>
                    <a:pt x="5755" y="5566"/>
                  </a:lnTo>
                  <a:lnTo>
                    <a:pt x="5944" y="5283"/>
                  </a:lnTo>
                  <a:lnTo>
                    <a:pt x="5944" y="5095"/>
                  </a:lnTo>
                  <a:lnTo>
                    <a:pt x="5755" y="5000"/>
                  </a:lnTo>
                  <a:lnTo>
                    <a:pt x="6133" y="5000"/>
                  </a:lnTo>
                  <a:lnTo>
                    <a:pt x="6416" y="4906"/>
                  </a:lnTo>
                  <a:lnTo>
                    <a:pt x="6793" y="4529"/>
                  </a:lnTo>
                  <a:lnTo>
                    <a:pt x="6699" y="4529"/>
                  </a:lnTo>
                  <a:lnTo>
                    <a:pt x="6416" y="4434"/>
                  </a:lnTo>
                  <a:lnTo>
                    <a:pt x="6227" y="4434"/>
                  </a:lnTo>
                  <a:lnTo>
                    <a:pt x="6887" y="4340"/>
                  </a:lnTo>
                  <a:lnTo>
                    <a:pt x="7076" y="4246"/>
                  </a:lnTo>
                  <a:lnTo>
                    <a:pt x="6982" y="4246"/>
                  </a:lnTo>
                  <a:lnTo>
                    <a:pt x="6604" y="4151"/>
                  </a:lnTo>
                  <a:lnTo>
                    <a:pt x="6321" y="4151"/>
                  </a:lnTo>
                  <a:lnTo>
                    <a:pt x="6699" y="4057"/>
                  </a:lnTo>
                  <a:lnTo>
                    <a:pt x="6793" y="3963"/>
                  </a:lnTo>
                  <a:lnTo>
                    <a:pt x="5850" y="3963"/>
                  </a:lnTo>
                  <a:lnTo>
                    <a:pt x="5944" y="3868"/>
                  </a:lnTo>
                  <a:lnTo>
                    <a:pt x="5944" y="3774"/>
                  </a:lnTo>
                  <a:lnTo>
                    <a:pt x="6015" y="3703"/>
                  </a:lnTo>
                  <a:lnTo>
                    <a:pt x="6015" y="3703"/>
                  </a:lnTo>
                  <a:lnTo>
                    <a:pt x="5944" y="3680"/>
                  </a:lnTo>
                  <a:lnTo>
                    <a:pt x="5472" y="3680"/>
                  </a:lnTo>
                  <a:lnTo>
                    <a:pt x="5284" y="3585"/>
                  </a:lnTo>
                  <a:lnTo>
                    <a:pt x="5095" y="3397"/>
                  </a:lnTo>
                  <a:lnTo>
                    <a:pt x="5001" y="3019"/>
                  </a:lnTo>
                  <a:lnTo>
                    <a:pt x="5001" y="2736"/>
                  </a:lnTo>
                  <a:lnTo>
                    <a:pt x="4529" y="2642"/>
                  </a:lnTo>
                  <a:lnTo>
                    <a:pt x="3491" y="2264"/>
                  </a:lnTo>
                  <a:lnTo>
                    <a:pt x="2925" y="1981"/>
                  </a:lnTo>
                  <a:lnTo>
                    <a:pt x="2548" y="1698"/>
                  </a:lnTo>
                  <a:lnTo>
                    <a:pt x="2359" y="1415"/>
                  </a:lnTo>
                  <a:lnTo>
                    <a:pt x="2359" y="1321"/>
                  </a:lnTo>
                  <a:lnTo>
                    <a:pt x="2548" y="1132"/>
                  </a:lnTo>
                  <a:lnTo>
                    <a:pt x="2265" y="1321"/>
                  </a:lnTo>
                  <a:lnTo>
                    <a:pt x="2170" y="1321"/>
                  </a:lnTo>
                  <a:lnTo>
                    <a:pt x="2170" y="1227"/>
                  </a:lnTo>
                  <a:lnTo>
                    <a:pt x="2076" y="1321"/>
                  </a:lnTo>
                  <a:lnTo>
                    <a:pt x="2076" y="1227"/>
                  </a:lnTo>
                  <a:lnTo>
                    <a:pt x="1887" y="1510"/>
                  </a:lnTo>
                  <a:lnTo>
                    <a:pt x="1887" y="1321"/>
                  </a:lnTo>
                  <a:lnTo>
                    <a:pt x="1793" y="1132"/>
                  </a:lnTo>
                  <a:lnTo>
                    <a:pt x="1321" y="849"/>
                  </a:lnTo>
                  <a:lnTo>
                    <a:pt x="1133" y="661"/>
                  </a:lnTo>
                  <a:lnTo>
                    <a:pt x="944" y="472"/>
                  </a:lnTo>
                  <a:lnTo>
                    <a:pt x="850" y="283"/>
                  </a:lnTo>
                  <a:lnTo>
                    <a:pt x="850" y="0"/>
                  </a:lnTo>
                  <a:close/>
                  <a:moveTo>
                    <a:pt x="2642" y="6793"/>
                  </a:moveTo>
                  <a:lnTo>
                    <a:pt x="2642" y="6981"/>
                  </a:lnTo>
                  <a:lnTo>
                    <a:pt x="3019" y="7076"/>
                  </a:lnTo>
                  <a:lnTo>
                    <a:pt x="2736" y="6887"/>
                  </a:lnTo>
                  <a:lnTo>
                    <a:pt x="2642" y="6793"/>
                  </a:lnTo>
                  <a:close/>
                  <a:moveTo>
                    <a:pt x="3019" y="6793"/>
                  </a:moveTo>
                  <a:lnTo>
                    <a:pt x="3019" y="7076"/>
                  </a:lnTo>
                  <a:lnTo>
                    <a:pt x="3114" y="7076"/>
                  </a:lnTo>
                  <a:lnTo>
                    <a:pt x="3019" y="6793"/>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Google Shape;83;p14"/>
          <p:cNvSpPr/>
          <p:nvPr/>
        </p:nvSpPr>
        <p:spPr>
          <a:xfrm>
            <a:off x="605006" y="3783860"/>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f0</a:t>
            </a:r>
            <a:endParaRPr dirty="0">
              <a:solidFill>
                <a:schemeClr val="bg1"/>
              </a:solidFill>
            </a:endParaRPr>
          </a:p>
        </p:txBody>
      </p:sp>
      <p:sp>
        <p:nvSpPr>
          <p:cNvPr id="32" name="Google Shape;83;p14"/>
          <p:cNvSpPr/>
          <p:nvPr/>
        </p:nvSpPr>
        <p:spPr>
          <a:xfrm>
            <a:off x="1302174" y="3783860"/>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f1</a:t>
            </a:r>
            <a:endParaRPr dirty="0">
              <a:solidFill>
                <a:schemeClr val="bg1"/>
              </a:solidFill>
            </a:endParaRPr>
          </a:p>
        </p:txBody>
      </p:sp>
      <p:sp>
        <p:nvSpPr>
          <p:cNvPr id="33" name="Google Shape;83;p14"/>
          <p:cNvSpPr/>
          <p:nvPr/>
        </p:nvSpPr>
        <p:spPr>
          <a:xfrm>
            <a:off x="1031884" y="3085704"/>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f2</a:t>
            </a:r>
            <a:endParaRPr dirty="0">
              <a:solidFill>
                <a:schemeClr val="bg1"/>
              </a:solidFill>
            </a:endParaRPr>
          </a:p>
        </p:txBody>
      </p:sp>
      <p:sp>
        <p:nvSpPr>
          <p:cNvPr id="34" name="Google Shape;83;p14"/>
          <p:cNvSpPr/>
          <p:nvPr/>
        </p:nvSpPr>
        <p:spPr>
          <a:xfrm>
            <a:off x="3692256" y="4436943"/>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f1</a:t>
            </a:r>
            <a:endParaRPr dirty="0">
              <a:solidFill>
                <a:schemeClr val="bg1"/>
              </a:solidFill>
            </a:endParaRPr>
          </a:p>
        </p:txBody>
      </p:sp>
      <p:sp>
        <p:nvSpPr>
          <p:cNvPr id="39" name="Google Shape;83;p14"/>
          <p:cNvSpPr/>
          <p:nvPr/>
        </p:nvSpPr>
        <p:spPr>
          <a:xfrm>
            <a:off x="2162070" y="3783860"/>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f0</a:t>
            </a:r>
            <a:endParaRPr dirty="0">
              <a:solidFill>
                <a:schemeClr val="bg1"/>
              </a:solidFill>
            </a:endParaRPr>
          </a:p>
        </p:txBody>
      </p:sp>
      <p:sp>
        <p:nvSpPr>
          <p:cNvPr id="40" name="Google Shape;83;p14"/>
          <p:cNvSpPr/>
          <p:nvPr/>
        </p:nvSpPr>
        <p:spPr>
          <a:xfrm>
            <a:off x="2795385" y="3797195"/>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f1</a:t>
            </a:r>
            <a:endParaRPr dirty="0">
              <a:solidFill>
                <a:schemeClr val="bg1"/>
              </a:solidFill>
            </a:endParaRPr>
          </a:p>
        </p:txBody>
      </p:sp>
      <p:cxnSp>
        <p:nvCxnSpPr>
          <p:cNvPr id="55" name="Straight Connector 54"/>
          <p:cNvCxnSpPr/>
          <p:nvPr/>
        </p:nvCxnSpPr>
        <p:spPr>
          <a:xfrm flipH="1">
            <a:off x="951024" y="3500915"/>
            <a:ext cx="161720" cy="30665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1302174" y="3478338"/>
            <a:ext cx="198022" cy="32923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2431399" y="3424093"/>
            <a:ext cx="161720" cy="3866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2883596" y="3424093"/>
            <a:ext cx="164071" cy="37528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263124" y="4123939"/>
            <a:ext cx="161720" cy="30665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3714456" y="4123939"/>
            <a:ext cx="153519" cy="31300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1" name="Rounded Rectangle 40"/>
          <p:cNvSpPr/>
          <p:nvPr/>
        </p:nvSpPr>
        <p:spPr>
          <a:xfrm>
            <a:off x="5436096" y="1981165"/>
            <a:ext cx="3312368" cy="2552156"/>
          </a:xfrm>
          <a:prstGeom prst="roundRect">
            <a:avLst/>
          </a:prstGeom>
          <a:solidFill>
            <a:schemeClr val="tx1">
              <a:lumMod val="85000"/>
              <a:lumOff val="15000"/>
            </a:schemeClr>
          </a:solidFill>
          <a:ln w="63500" cmpd="sng">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smtClean="0"/>
              <a:t>F=[]</a:t>
            </a:r>
          </a:p>
          <a:p>
            <a:r>
              <a:rPr lang="pt-BR" dirty="0" smtClean="0"/>
              <a:t>def Fib(n):</a:t>
            </a:r>
          </a:p>
          <a:p>
            <a:r>
              <a:rPr lang="pt-BR" dirty="0"/>
              <a:t> </a:t>
            </a:r>
            <a:r>
              <a:rPr lang="pt-BR" dirty="0" smtClean="0"/>
              <a:t>      if n in F:</a:t>
            </a:r>
          </a:p>
          <a:p>
            <a:r>
              <a:rPr lang="pt-BR" dirty="0"/>
              <a:t> </a:t>
            </a:r>
            <a:r>
              <a:rPr lang="pt-BR" dirty="0" smtClean="0"/>
              <a:t>             return F[n]</a:t>
            </a:r>
          </a:p>
          <a:p>
            <a:pPr lvl="1"/>
            <a:r>
              <a:rPr lang="pt-BR" dirty="0" smtClean="0"/>
              <a:t>       if (n &lt; 2):</a:t>
            </a:r>
          </a:p>
          <a:p>
            <a:pPr lvl="1"/>
            <a:r>
              <a:rPr lang="pt-BR" dirty="0" smtClean="0"/>
              <a:t>              return 1</a:t>
            </a:r>
          </a:p>
          <a:p>
            <a:pPr lvl="1"/>
            <a:r>
              <a:rPr lang="pt-BR" dirty="0" smtClean="0"/>
              <a:t>       result = Fib(n-2) + Fib(n-1)</a:t>
            </a:r>
          </a:p>
          <a:p>
            <a:pPr lvl="1"/>
            <a:r>
              <a:rPr lang="pt-BR" dirty="0" smtClean="0"/>
              <a:t>       F[n] = result</a:t>
            </a:r>
          </a:p>
          <a:p>
            <a:pPr lvl="1"/>
            <a:r>
              <a:rPr lang="pt-BR" dirty="0" smtClean="0"/>
              <a:t>       return result</a:t>
            </a:r>
            <a:endParaRPr lang="en-US" dirty="0"/>
          </a:p>
        </p:txBody>
      </p:sp>
      <p:sp>
        <p:nvSpPr>
          <p:cNvPr id="43" name="Oval 42"/>
          <p:cNvSpPr/>
          <p:nvPr/>
        </p:nvSpPr>
        <p:spPr>
          <a:xfrm>
            <a:off x="7524328" y="2199275"/>
            <a:ext cx="864096" cy="821118"/>
          </a:xfrm>
          <a:prstGeom prst="ellipse">
            <a:avLst/>
          </a:prstGeom>
          <a:solidFill>
            <a:schemeClr val="tx1">
              <a:lumMod val="85000"/>
              <a:lumOff val="15000"/>
            </a:schemeClr>
          </a:solidFill>
          <a:ln w="38100">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latin typeface="Sniglet" charset="0"/>
              </a:rPr>
              <a:t>O(n)</a:t>
            </a:r>
            <a:endParaRPr lang="en-US" dirty="0">
              <a:latin typeface="Sniglet" charset="0"/>
            </a:endParaRPr>
          </a:p>
        </p:txBody>
      </p:sp>
    </p:spTree>
    <p:extLst>
      <p:ext uri="{BB962C8B-B14F-4D97-AF65-F5344CB8AC3E}">
        <p14:creationId xmlns:p14="http://schemas.microsoft.com/office/powerpoint/2010/main" val="23833557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1000"/>
                                        <p:tgtEl>
                                          <p:spTgt spid="41"/>
                                        </p:tgtEl>
                                      </p:cBhvr>
                                    </p:animEffect>
                                    <p:anim calcmode="lin" valueType="num">
                                      <p:cBhvr>
                                        <p:cTn id="8" dur="1000" fill="hold"/>
                                        <p:tgtEl>
                                          <p:spTgt spid="41"/>
                                        </p:tgtEl>
                                        <p:attrNameLst>
                                          <p:attrName>ppt_x</p:attrName>
                                        </p:attrNameLst>
                                      </p:cBhvr>
                                      <p:tavLst>
                                        <p:tav tm="0">
                                          <p:val>
                                            <p:strVal val="#ppt_x"/>
                                          </p:val>
                                        </p:tav>
                                        <p:tav tm="100000">
                                          <p:val>
                                            <p:strVal val="#ppt_x"/>
                                          </p:val>
                                        </p:tav>
                                      </p:tavLst>
                                    </p:anim>
                                    <p:anim calcmode="lin" valueType="num">
                                      <p:cBhvr>
                                        <p:cTn id="9"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3"/>
                                        </p:tgtEl>
                                        <p:attrNameLst>
                                          <p:attrName>style.visibility</p:attrName>
                                        </p:attrNameLst>
                                      </p:cBhvr>
                                      <p:to>
                                        <p:strVal val="visible"/>
                                      </p:to>
                                    </p:set>
                                    <p:animEffect transition="in" filter="fade">
                                      <p:cBhvr>
                                        <p:cTn id="14" dur="1000"/>
                                        <p:tgtEl>
                                          <p:spTgt spid="43"/>
                                        </p:tgtEl>
                                      </p:cBhvr>
                                    </p:animEffect>
                                    <p:anim calcmode="lin" valueType="num">
                                      <p:cBhvr>
                                        <p:cTn id="15" dur="1000" fill="hold"/>
                                        <p:tgtEl>
                                          <p:spTgt spid="43"/>
                                        </p:tgtEl>
                                        <p:attrNameLst>
                                          <p:attrName>ppt_x</p:attrName>
                                        </p:attrNameLst>
                                      </p:cBhvr>
                                      <p:tavLst>
                                        <p:tav tm="0">
                                          <p:val>
                                            <p:strVal val="#ppt_x"/>
                                          </p:val>
                                        </p:tav>
                                        <p:tav tm="100000">
                                          <p:val>
                                            <p:strVal val="#ppt_x"/>
                                          </p:val>
                                        </p:tav>
                                      </p:tavLst>
                                    </p:anim>
                                    <p:anim calcmode="lin" valueType="num">
                                      <p:cBhvr>
                                        <p:cTn id="16"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0" y="-92546"/>
            <a:ext cx="9144000" cy="1159800"/>
          </a:xfrm>
          <a:prstGeom prst="rect">
            <a:avLst/>
          </a:prstGeom>
        </p:spPr>
        <p:txBody>
          <a:bodyPr spcFirstLastPara="1" wrap="square" lIns="91425" tIns="91425" rIns="91425" bIns="91425" anchor="b" anchorCtr="0">
            <a:noAutofit/>
          </a:bodyPr>
          <a:lstStyle/>
          <a:p>
            <a:pPr algn="r"/>
            <a:r>
              <a:rPr lang="en" sz="4000" dirty="0"/>
              <a:t>3</a:t>
            </a:r>
            <a:r>
              <a:rPr lang="en" sz="4000" dirty="0" smtClean="0"/>
              <a:t>.   </a:t>
            </a:r>
            <a:r>
              <a:rPr lang="en-US" sz="4000" b="1" dirty="0" smtClean="0"/>
              <a:t>Dynamic </a:t>
            </a:r>
            <a:r>
              <a:rPr lang="en-US" sz="4000" b="1" dirty="0"/>
              <a:t>Programming Methods</a:t>
            </a:r>
          </a:p>
        </p:txBody>
      </p:sp>
      <p:sp>
        <p:nvSpPr>
          <p:cNvPr id="82" name="Google Shape;82;p14"/>
          <p:cNvSpPr txBox="1">
            <a:spLocks noGrp="1"/>
          </p:cNvSpPr>
          <p:nvPr>
            <p:ph type="subTitle" idx="1"/>
          </p:nvPr>
        </p:nvSpPr>
        <p:spPr>
          <a:xfrm>
            <a:off x="683568" y="1126213"/>
            <a:ext cx="7772400" cy="581442"/>
          </a:xfrm>
          <a:prstGeom prst="rect">
            <a:avLst/>
          </a:prstGeom>
        </p:spPr>
        <p:txBody>
          <a:bodyPr spcFirstLastPara="1" wrap="square" lIns="91425" tIns="91425" rIns="91425" bIns="91425" anchor="t" anchorCtr="0">
            <a:noAutofit/>
          </a:bodyPr>
          <a:lstStyle/>
          <a:p>
            <a:pPr indent="-457200" algn="l">
              <a:buFont typeface="Wingdings" pitchFamily="2" charset="2"/>
              <a:buChar char="v"/>
            </a:pPr>
            <a:r>
              <a:rPr lang="en-US" sz="2800" b="1" dirty="0"/>
              <a:t>Bottom-up with Tabulation</a:t>
            </a:r>
          </a:p>
        </p:txBody>
      </p:sp>
      <p:sp>
        <p:nvSpPr>
          <p:cNvPr id="83" name="Google Shape;83;p14"/>
          <p:cNvSpPr/>
          <p:nvPr/>
        </p:nvSpPr>
        <p:spPr>
          <a:xfrm>
            <a:off x="64946" y="123478"/>
            <a:ext cx="1080120" cy="1002734"/>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 name="Google Shape;321;p37"/>
          <p:cNvGrpSpPr/>
          <p:nvPr/>
        </p:nvGrpSpPr>
        <p:grpSpPr>
          <a:xfrm rot="16607349">
            <a:off x="3000478" y="3079072"/>
            <a:ext cx="3048467" cy="420033"/>
            <a:chOff x="242825" y="1204225"/>
            <a:chExt cx="2136775" cy="318400"/>
          </a:xfrm>
        </p:grpSpPr>
        <p:sp>
          <p:nvSpPr>
            <p:cNvPr id="57" name="Google Shape;322;p37"/>
            <p:cNvSpPr/>
            <p:nvPr/>
          </p:nvSpPr>
          <p:spPr>
            <a:xfrm>
              <a:off x="242825" y="1298550"/>
              <a:ext cx="2054250" cy="224075"/>
            </a:xfrm>
            <a:custGeom>
              <a:avLst/>
              <a:gdLst/>
              <a:ahLst/>
              <a:cxnLst/>
              <a:rect l="l" t="t" r="r" b="b"/>
              <a:pathLst>
                <a:path w="82170" h="8963" extrusionOk="0">
                  <a:moveTo>
                    <a:pt x="60471" y="1"/>
                  </a:moveTo>
                  <a:lnTo>
                    <a:pt x="60547" y="39"/>
                  </a:lnTo>
                  <a:lnTo>
                    <a:pt x="60660" y="1"/>
                  </a:lnTo>
                  <a:close/>
                  <a:moveTo>
                    <a:pt x="63019" y="95"/>
                  </a:moveTo>
                  <a:lnTo>
                    <a:pt x="62924" y="190"/>
                  </a:lnTo>
                  <a:lnTo>
                    <a:pt x="63019" y="190"/>
                  </a:lnTo>
                  <a:lnTo>
                    <a:pt x="63019" y="95"/>
                  </a:lnTo>
                  <a:close/>
                  <a:moveTo>
                    <a:pt x="82075" y="944"/>
                  </a:moveTo>
                  <a:lnTo>
                    <a:pt x="82075" y="1039"/>
                  </a:lnTo>
                  <a:lnTo>
                    <a:pt x="81980" y="1133"/>
                  </a:lnTo>
                  <a:lnTo>
                    <a:pt x="81792" y="1133"/>
                  </a:lnTo>
                  <a:lnTo>
                    <a:pt x="81697" y="1039"/>
                  </a:lnTo>
                  <a:lnTo>
                    <a:pt x="81509" y="1227"/>
                  </a:lnTo>
                  <a:lnTo>
                    <a:pt x="81886" y="1227"/>
                  </a:lnTo>
                  <a:lnTo>
                    <a:pt x="82169" y="1039"/>
                  </a:lnTo>
                  <a:lnTo>
                    <a:pt x="82075" y="944"/>
                  </a:lnTo>
                  <a:close/>
                  <a:moveTo>
                    <a:pt x="44151" y="1510"/>
                  </a:moveTo>
                  <a:lnTo>
                    <a:pt x="43962" y="1605"/>
                  </a:lnTo>
                  <a:lnTo>
                    <a:pt x="44245" y="1605"/>
                  </a:lnTo>
                  <a:lnTo>
                    <a:pt x="44151" y="1510"/>
                  </a:lnTo>
                  <a:close/>
                  <a:moveTo>
                    <a:pt x="43019" y="1699"/>
                  </a:moveTo>
                  <a:lnTo>
                    <a:pt x="42830" y="1793"/>
                  </a:lnTo>
                  <a:lnTo>
                    <a:pt x="42956" y="1762"/>
                  </a:lnTo>
                  <a:lnTo>
                    <a:pt x="43019" y="1699"/>
                  </a:lnTo>
                  <a:close/>
                  <a:moveTo>
                    <a:pt x="13585" y="5472"/>
                  </a:moveTo>
                  <a:lnTo>
                    <a:pt x="13585" y="5504"/>
                  </a:lnTo>
                  <a:lnTo>
                    <a:pt x="13585" y="5504"/>
                  </a:lnTo>
                  <a:lnTo>
                    <a:pt x="13680" y="5472"/>
                  </a:lnTo>
                  <a:close/>
                  <a:moveTo>
                    <a:pt x="15095" y="6321"/>
                  </a:moveTo>
                  <a:lnTo>
                    <a:pt x="14812" y="6416"/>
                  </a:lnTo>
                  <a:lnTo>
                    <a:pt x="14812" y="6321"/>
                  </a:lnTo>
                  <a:close/>
                  <a:moveTo>
                    <a:pt x="60547" y="39"/>
                  </a:moveTo>
                  <a:lnTo>
                    <a:pt x="60377" y="95"/>
                  </a:lnTo>
                  <a:lnTo>
                    <a:pt x="60471" y="190"/>
                  </a:lnTo>
                  <a:lnTo>
                    <a:pt x="60094" y="378"/>
                  </a:lnTo>
                  <a:lnTo>
                    <a:pt x="59811" y="473"/>
                  </a:lnTo>
                  <a:lnTo>
                    <a:pt x="59717" y="473"/>
                  </a:lnTo>
                  <a:lnTo>
                    <a:pt x="59622" y="378"/>
                  </a:lnTo>
                  <a:lnTo>
                    <a:pt x="59811" y="378"/>
                  </a:lnTo>
                  <a:lnTo>
                    <a:pt x="59811" y="284"/>
                  </a:lnTo>
                  <a:lnTo>
                    <a:pt x="59811" y="190"/>
                  </a:lnTo>
                  <a:lnTo>
                    <a:pt x="58962" y="190"/>
                  </a:lnTo>
                  <a:lnTo>
                    <a:pt x="58773" y="284"/>
                  </a:lnTo>
                  <a:lnTo>
                    <a:pt x="58396" y="473"/>
                  </a:lnTo>
                  <a:lnTo>
                    <a:pt x="58585" y="473"/>
                  </a:lnTo>
                  <a:lnTo>
                    <a:pt x="58396" y="661"/>
                  </a:lnTo>
                  <a:lnTo>
                    <a:pt x="58207" y="661"/>
                  </a:lnTo>
                  <a:lnTo>
                    <a:pt x="58302" y="567"/>
                  </a:lnTo>
                  <a:lnTo>
                    <a:pt x="58113" y="661"/>
                  </a:lnTo>
                  <a:lnTo>
                    <a:pt x="57924" y="661"/>
                  </a:lnTo>
                  <a:lnTo>
                    <a:pt x="57453" y="473"/>
                  </a:lnTo>
                  <a:lnTo>
                    <a:pt x="56981" y="284"/>
                  </a:lnTo>
                  <a:lnTo>
                    <a:pt x="56604" y="284"/>
                  </a:lnTo>
                  <a:lnTo>
                    <a:pt x="56604" y="473"/>
                  </a:lnTo>
                  <a:lnTo>
                    <a:pt x="56415" y="567"/>
                  </a:lnTo>
                  <a:lnTo>
                    <a:pt x="57075" y="473"/>
                  </a:lnTo>
                  <a:lnTo>
                    <a:pt x="56698" y="661"/>
                  </a:lnTo>
                  <a:lnTo>
                    <a:pt x="57170" y="567"/>
                  </a:lnTo>
                  <a:lnTo>
                    <a:pt x="57075" y="661"/>
                  </a:lnTo>
                  <a:lnTo>
                    <a:pt x="57075" y="756"/>
                  </a:lnTo>
                  <a:lnTo>
                    <a:pt x="56321" y="756"/>
                  </a:lnTo>
                  <a:lnTo>
                    <a:pt x="56226" y="567"/>
                  </a:lnTo>
                  <a:lnTo>
                    <a:pt x="56132" y="473"/>
                  </a:lnTo>
                  <a:lnTo>
                    <a:pt x="55849" y="473"/>
                  </a:lnTo>
                  <a:lnTo>
                    <a:pt x="55471" y="567"/>
                  </a:lnTo>
                  <a:lnTo>
                    <a:pt x="55000" y="661"/>
                  </a:lnTo>
                  <a:lnTo>
                    <a:pt x="55094" y="661"/>
                  </a:lnTo>
                  <a:lnTo>
                    <a:pt x="53868" y="850"/>
                  </a:lnTo>
                  <a:lnTo>
                    <a:pt x="52830" y="1039"/>
                  </a:lnTo>
                  <a:lnTo>
                    <a:pt x="52830" y="1039"/>
                  </a:lnTo>
                  <a:lnTo>
                    <a:pt x="52924" y="850"/>
                  </a:lnTo>
                  <a:lnTo>
                    <a:pt x="53019" y="756"/>
                  </a:lnTo>
                  <a:lnTo>
                    <a:pt x="53019" y="756"/>
                  </a:lnTo>
                  <a:lnTo>
                    <a:pt x="52358" y="944"/>
                  </a:lnTo>
                  <a:lnTo>
                    <a:pt x="51981" y="1039"/>
                  </a:lnTo>
                  <a:lnTo>
                    <a:pt x="51887" y="1133"/>
                  </a:lnTo>
                  <a:lnTo>
                    <a:pt x="51887" y="1227"/>
                  </a:lnTo>
                  <a:lnTo>
                    <a:pt x="51604" y="1039"/>
                  </a:lnTo>
                  <a:lnTo>
                    <a:pt x="50755" y="1039"/>
                  </a:lnTo>
                  <a:lnTo>
                    <a:pt x="50755" y="944"/>
                  </a:lnTo>
                  <a:lnTo>
                    <a:pt x="50755" y="850"/>
                  </a:lnTo>
                  <a:lnTo>
                    <a:pt x="50660" y="850"/>
                  </a:lnTo>
                  <a:lnTo>
                    <a:pt x="50660" y="1039"/>
                  </a:lnTo>
                  <a:lnTo>
                    <a:pt x="49623" y="1322"/>
                  </a:lnTo>
                  <a:lnTo>
                    <a:pt x="49151" y="1416"/>
                  </a:lnTo>
                  <a:lnTo>
                    <a:pt x="48679" y="1416"/>
                  </a:lnTo>
                  <a:lnTo>
                    <a:pt x="48679" y="1322"/>
                  </a:lnTo>
                  <a:lnTo>
                    <a:pt x="48773" y="1322"/>
                  </a:lnTo>
                  <a:lnTo>
                    <a:pt x="48585" y="1133"/>
                  </a:lnTo>
                  <a:lnTo>
                    <a:pt x="47547" y="1133"/>
                  </a:lnTo>
                  <a:lnTo>
                    <a:pt x="46981" y="1322"/>
                  </a:lnTo>
                  <a:lnTo>
                    <a:pt x="46038" y="1699"/>
                  </a:lnTo>
                  <a:lnTo>
                    <a:pt x="46038" y="1699"/>
                  </a:lnTo>
                  <a:lnTo>
                    <a:pt x="46132" y="1605"/>
                  </a:lnTo>
                  <a:lnTo>
                    <a:pt x="46038" y="1510"/>
                  </a:lnTo>
                  <a:lnTo>
                    <a:pt x="45755" y="1699"/>
                  </a:lnTo>
                  <a:lnTo>
                    <a:pt x="45660" y="1793"/>
                  </a:lnTo>
                  <a:lnTo>
                    <a:pt x="45566" y="1793"/>
                  </a:lnTo>
                  <a:lnTo>
                    <a:pt x="45472" y="1699"/>
                  </a:lnTo>
                  <a:lnTo>
                    <a:pt x="45472" y="1510"/>
                  </a:lnTo>
                  <a:lnTo>
                    <a:pt x="45755" y="1510"/>
                  </a:lnTo>
                  <a:lnTo>
                    <a:pt x="45566" y="1416"/>
                  </a:lnTo>
                  <a:lnTo>
                    <a:pt x="45189" y="1416"/>
                  </a:lnTo>
                  <a:lnTo>
                    <a:pt x="44245" y="1605"/>
                  </a:lnTo>
                  <a:lnTo>
                    <a:pt x="42736" y="2076"/>
                  </a:lnTo>
                  <a:lnTo>
                    <a:pt x="42736" y="2076"/>
                  </a:lnTo>
                  <a:lnTo>
                    <a:pt x="43113" y="1793"/>
                  </a:lnTo>
                  <a:lnTo>
                    <a:pt x="43491" y="1605"/>
                  </a:lnTo>
                  <a:lnTo>
                    <a:pt x="43208" y="1699"/>
                  </a:lnTo>
                  <a:lnTo>
                    <a:pt x="42956" y="1762"/>
                  </a:lnTo>
                  <a:lnTo>
                    <a:pt x="42924" y="1793"/>
                  </a:lnTo>
                  <a:lnTo>
                    <a:pt x="42453" y="1982"/>
                  </a:lnTo>
                  <a:lnTo>
                    <a:pt x="42075" y="1982"/>
                  </a:lnTo>
                  <a:lnTo>
                    <a:pt x="41981" y="1888"/>
                  </a:lnTo>
                  <a:lnTo>
                    <a:pt x="40377" y="1888"/>
                  </a:lnTo>
                  <a:lnTo>
                    <a:pt x="38962" y="1982"/>
                  </a:lnTo>
                  <a:lnTo>
                    <a:pt x="39057" y="2076"/>
                  </a:lnTo>
                  <a:lnTo>
                    <a:pt x="38962" y="2171"/>
                  </a:lnTo>
                  <a:lnTo>
                    <a:pt x="38679" y="2265"/>
                  </a:lnTo>
                  <a:lnTo>
                    <a:pt x="38774" y="2076"/>
                  </a:lnTo>
                  <a:lnTo>
                    <a:pt x="38679" y="2076"/>
                  </a:lnTo>
                  <a:lnTo>
                    <a:pt x="38585" y="2171"/>
                  </a:lnTo>
                  <a:lnTo>
                    <a:pt x="38491" y="2265"/>
                  </a:lnTo>
                  <a:lnTo>
                    <a:pt x="38302" y="2171"/>
                  </a:lnTo>
                  <a:lnTo>
                    <a:pt x="38208" y="1982"/>
                  </a:lnTo>
                  <a:lnTo>
                    <a:pt x="37453" y="1982"/>
                  </a:lnTo>
                  <a:lnTo>
                    <a:pt x="37736" y="2171"/>
                  </a:lnTo>
                  <a:lnTo>
                    <a:pt x="37264" y="2171"/>
                  </a:lnTo>
                  <a:lnTo>
                    <a:pt x="37076" y="2076"/>
                  </a:lnTo>
                  <a:lnTo>
                    <a:pt x="36793" y="2171"/>
                  </a:lnTo>
                  <a:lnTo>
                    <a:pt x="36887" y="1982"/>
                  </a:lnTo>
                  <a:lnTo>
                    <a:pt x="35943" y="2359"/>
                  </a:lnTo>
                  <a:lnTo>
                    <a:pt x="34906" y="2548"/>
                  </a:lnTo>
                  <a:lnTo>
                    <a:pt x="33868" y="2737"/>
                  </a:lnTo>
                  <a:lnTo>
                    <a:pt x="32925" y="2737"/>
                  </a:lnTo>
                  <a:lnTo>
                    <a:pt x="33113" y="2642"/>
                  </a:lnTo>
                  <a:lnTo>
                    <a:pt x="32830" y="2642"/>
                  </a:lnTo>
                  <a:lnTo>
                    <a:pt x="32547" y="2737"/>
                  </a:lnTo>
                  <a:lnTo>
                    <a:pt x="32076" y="2925"/>
                  </a:lnTo>
                  <a:lnTo>
                    <a:pt x="31321" y="2925"/>
                  </a:lnTo>
                  <a:lnTo>
                    <a:pt x="30472" y="3020"/>
                  </a:lnTo>
                  <a:lnTo>
                    <a:pt x="29623" y="3114"/>
                  </a:lnTo>
                  <a:lnTo>
                    <a:pt x="27736" y="3397"/>
                  </a:lnTo>
                  <a:lnTo>
                    <a:pt x="26698" y="3491"/>
                  </a:lnTo>
                  <a:lnTo>
                    <a:pt x="26415" y="3586"/>
                  </a:lnTo>
                  <a:lnTo>
                    <a:pt x="26321" y="3680"/>
                  </a:lnTo>
                  <a:lnTo>
                    <a:pt x="26132" y="3586"/>
                  </a:lnTo>
                  <a:lnTo>
                    <a:pt x="25944" y="3491"/>
                  </a:lnTo>
                  <a:lnTo>
                    <a:pt x="25755" y="3586"/>
                  </a:lnTo>
                  <a:lnTo>
                    <a:pt x="25661" y="3869"/>
                  </a:lnTo>
                  <a:lnTo>
                    <a:pt x="25189" y="3774"/>
                  </a:lnTo>
                  <a:lnTo>
                    <a:pt x="24623" y="3774"/>
                  </a:lnTo>
                  <a:lnTo>
                    <a:pt x="23491" y="3963"/>
                  </a:lnTo>
                  <a:lnTo>
                    <a:pt x="22642" y="4057"/>
                  </a:lnTo>
                  <a:lnTo>
                    <a:pt x="21793" y="4152"/>
                  </a:lnTo>
                  <a:lnTo>
                    <a:pt x="21887" y="4057"/>
                  </a:lnTo>
                  <a:lnTo>
                    <a:pt x="21698" y="4152"/>
                  </a:lnTo>
                  <a:lnTo>
                    <a:pt x="21510" y="4340"/>
                  </a:lnTo>
                  <a:lnTo>
                    <a:pt x="21415" y="4529"/>
                  </a:lnTo>
                  <a:lnTo>
                    <a:pt x="21227" y="4623"/>
                  </a:lnTo>
                  <a:lnTo>
                    <a:pt x="21132" y="4529"/>
                  </a:lnTo>
                  <a:lnTo>
                    <a:pt x="20944" y="4435"/>
                  </a:lnTo>
                  <a:lnTo>
                    <a:pt x="20378" y="4340"/>
                  </a:lnTo>
                  <a:lnTo>
                    <a:pt x="19906" y="4435"/>
                  </a:lnTo>
                  <a:lnTo>
                    <a:pt x="19529" y="4623"/>
                  </a:lnTo>
                  <a:lnTo>
                    <a:pt x="19434" y="4529"/>
                  </a:lnTo>
                  <a:lnTo>
                    <a:pt x="19340" y="4529"/>
                  </a:lnTo>
                  <a:lnTo>
                    <a:pt x="18868" y="4623"/>
                  </a:lnTo>
                  <a:lnTo>
                    <a:pt x="17925" y="5001"/>
                  </a:lnTo>
                  <a:lnTo>
                    <a:pt x="17925" y="4812"/>
                  </a:lnTo>
                  <a:lnTo>
                    <a:pt x="17736" y="5001"/>
                  </a:lnTo>
                  <a:lnTo>
                    <a:pt x="17548" y="5095"/>
                  </a:lnTo>
                  <a:lnTo>
                    <a:pt x="17359" y="5189"/>
                  </a:lnTo>
                  <a:lnTo>
                    <a:pt x="16887" y="5284"/>
                  </a:lnTo>
                  <a:lnTo>
                    <a:pt x="16982" y="5189"/>
                  </a:lnTo>
                  <a:lnTo>
                    <a:pt x="16982" y="5189"/>
                  </a:lnTo>
                  <a:lnTo>
                    <a:pt x="16321" y="5284"/>
                  </a:lnTo>
                  <a:lnTo>
                    <a:pt x="15755" y="5472"/>
                  </a:lnTo>
                  <a:lnTo>
                    <a:pt x="15189" y="5567"/>
                  </a:lnTo>
                  <a:lnTo>
                    <a:pt x="14623" y="5567"/>
                  </a:lnTo>
                  <a:lnTo>
                    <a:pt x="15283" y="5472"/>
                  </a:lnTo>
                  <a:lnTo>
                    <a:pt x="15189" y="5378"/>
                  </a:lnTo>
                  <a:lnTo>
                    <a:pt x="15095" y="5284"/>
                  </a:lnTo>
                  <a:lnTo>
                    <a:pt x="15095" y="5189"/>
                  </a:lnTo>
                  <a:lnTo>
                    <a:pt x="15095" y="5095"/>
                  </a:lnTo>
                  <a:lnTo>
                    <a:pt x="14906" y="5189"/>
                  </a:lnTo>
                  <a:lnTo>
                    <a:pt x="14529" y="5284"/>
                  </a:lnTo>
                  <a:lnTo>
                    <a:pt x="13680" y="5472"/>
                  </a:lnTo>
                  <a:lnTo>
                    <a:pt x="13680" y="5567"/>
                  </a:lnTo>
                  <a:lnTo>
                    <a:pt x="13585" y="5567"/>
                  </a:lnTo>
                  <a:lnTo>
                    <a:pt x="13585" y="5504"/>
                  </a:lnTo>
                  <a:lnTo>
                    <a:pt x="13585" y="5504"/>
                  </a:lnTo>
                  <a:lnTo>
                    <a:pt x="13397" y="5567"/>
                  </a:lnTo>
                  <a:lnTo>
                    <a:pt x="13208" y="5661"/>
                  </a:lnTo>
                  <a:lnTo>
                    <a:pt x="13302" y="5755"/>
                  </a:lnTo>
                  <a:lnTo>
                    <a:pt x="13585" y="5661"/>
                  </a:lnTo>
                  <a:lnTo>
                    <a:pt x="13868" y="5661"/>
                  </a:lnTo>
                  <a:lnTo>
                    <a:pt x="13585" y="5850"/>
                  </a:lnTo>
                  <a:lnTo>
                    <a:pt x="13302" y="5850"/>
                  </a:lnTo>
                  <a:lnTo>
                    <a:pt x="13019" y="5755"/>
                  </a:lnTo>
                  <a:lnTo>
                    <a:pt x="12736" y="5755"/>
                  </a:lnTo>
                  <a:lnTo>
                    <a:pt x="11133" y="6227"/>
                  </a:lnTo>
                  <a:lnTo>
                    <a:pt x="11038" y="6133"/>
                  </a:lnTo>
                  <a:lnTo>
                    <a:pt x="10472" y="6321"/>
                  </a:lnTo>
                  <a:lnTo>
                    <a:pt x="10001" y="6416"/>
                  </a:lnTo>
                  <a:lnTo>
                    <a:pt x="9434" y="6510"/>
                  </a:lnTo>
                  <a:lnTo>
                    <a:pt x="8680" y="6699"/>
                  </a:lnTo>
                  <a:lnTo>
                    <a:pt x="7642" y="6888"/>
                  </a:lnTo>
                  <a:lnTo>
                    <a:pt x="6416" y="7076"/>
                  </a:lnTo>
                  <a:lnTo>
                    <a:pt x="3963" y="7454"/>
                  </a:lnTo>
                  <a:lnTo>
                    <a:pt x="1604" y="7831"/>
                  </a:lnTo>
                  <a:lnTo>
                    <a:pt x="944" y="8020"/>
                  </a:lnTo>
                  <a:lnTo>
                    <a:pt x="567" y="7925"/>
                  </a:lnTo>
                  <a:lnTo>
                    <a:pt x="284" y="7831"/>
                  </a:lnTo>
                  <a:lnTo>
                    <a:pt x="189" y="7831"/>
                  </a:lnTo>
                  <a:lnTo>
                    <a:pt x="189" y="7925"/>
                  </a:lnTo>
                  <a:lnTo>
                    <a:pt x="189" y="8208"/>
                  </a:lnTo>
                  <a:lnTo>
                    <a:pt x="1" y="8397"/>
                  </a:lnTo>
                  <a:lnTo>
                    <a:pt x="1" y="8586"/>
                  </a:lnTo>
                  <a:lnTo>
                    <a:pt x="1" y="8680"/>
                  </a:lnTo>
                  <a:lnTo>
                    <a:pt x="95" y="8774"/>
                  </a:lnTo>
                  <a:lnTo>
                    <a:pt x="472" y="8869"/>
                  </a:lnTo>
                  <a:lnTo>
                    <a:pt x="755" y="8869"/>
                  </a:lnTo>
                  <a:lnTo>
                    <a:pt x="567" y="8963"/>
                  </a:lnTo>
                  <a:lnTo>
                    <a:pt x="755" y="8963"/>
                  </a:lnTo>
                  <a:lnTo>
                    <a:pt x="1038" y="8869"/>
                  </a:lnTo>
                  <a:lnTo>
                    <a:pt x="1416" y="8586"/>
                  </a:lnTo>
                  <a:lnTo>
                    <a:pt x="1416" y="8774"/>
                  </a:lnTo>
                  <a:lnTo>
                    <a:pt x="1510" y="8869"/>
                  </a:lnTo>
                  <a:lnTo>
                    <a:pt x="1699" y="8774"/>
                  </a:lnTo>
                  <a:lnTo>
                    <a:pt x="1793" y="8774"/>
                  </a:lnTo>
                  <a:lnTo>
                    <a:pt x="2265" y="8586"/>
                  </a:lnTo>
                  <a:lnTo>
                    <a:pt x="2642" y="8491"/>
                  </a:lnTo>
                  <a:lnTo>
                    <a:pt x="3397" y="8491"/>
                  </a:lnTo>
                  <a:lnTo>
                    <a:pt x="4152" y="8397"/>
                  </a:lnTo>
                  <a:lnTo>
                    <a:pt x="4623" y="8397"/>
                  </a:lnTo>
                  <a:lnTo>
                    <a:pt x="5001" y="8114"/>
                  </a:lnTo>
                  <a:lnTo>
                    <a:pt x="5001" y="8208"/>
                  </a:lnTo>
                  <a:lnTo>
                    <a:pt x="5284" y="8114"/>
                  </a:lnTo>
                  <a:lnTo>
                    <a:pt x="5850" y="7831"/>
                  </a:lnTo>
                  <a:lnTo>
                    <a:pt x="5944" y="7925"/>
                  </a:lnTo>
                  <a:lnTo>
                    <a:pt x="5850" y="8020"/>
                  </a:lnTo>
                  <a:lnTo>
                    <a:pt x="5850" y="8114"/>
                  </a:lnTo>
                  <a:lnTo>
                    <a:pt x="5944" y="8020"/>
                  </a:lnTo>
                  <a:lnTo>
                    <a:pt x="6416" y="7925"/>
                  </a:lnTo>
                  <a:lnTo>
                    <a:pt x="7170" y="7925"/>
                  </a:lnTo>
                  <a:lnTo>
                    <a:pt x="7170" y="8020"/>
                  </a:lnTo>
                  <a:lnTo>
                    <a:pt x="7076" y="8114"/>
                  </a:lnTo>
                  <a:lnTo>
                    <a:pt x="7265" y="8020"/>
                  </a:lnTo>
                  <a:lnTo>
                    <a:pt x="7359" y="7925"/>
                  </a:lnTo>
                  <a:lnTo>
                    <a:pt x="7359" y="7831"/>
                  </a:lnTo>
                  <a:lnTo>
                    <a:pt x="7548" y="8020"/>
                  </a:lnTo>
                  <a:lnTo>
                    <a:pt x="8397" y="7642"/>
                  </a:lnTo>
                  <a:lnTo>
                    <a:pt x="8963" y="7454"/>
                  </a:lnTo>
                  <a:lnTo>
                    <a:pt x="9151" y="7359"/>
                  </a:lnTo>
                  <a:lnTo>
                    <a:pt x="9246" y="7359"/>
                  </a:lnTo>
                  <a:lnTo>
                    <a:pt x="9151" y="7171"/>
                  </a:lnTo>
                  <a:lnTo>
                    <a:pt x="9246" y="7076"/>
                  </a:lnTo>
                  <a:lnTo>
                    <a:pt x="9340" y="7076"/>
                  </a:lnTo>
                  <a:lnTo>
                    <a:pt x="9340" y="7171"/>
                  </a:lnTo>
                  <a:lnTo>
                    <a:pt x="9434" y="7076"/>
                  </a:lnTo>
                  <a:lnTo>
                    <a:pt x="9529" y="7171"/>
                  </a:lnTo>
                  <a:lnTo>
                    <a:pt x="9434" y="7265"/>
                  </a:lnTo>
                  <a:lnTo>
                    <a:pt x="9340" y="7265"/>
                  </a:lnTo>
                  <a:lnTo>
                    <a:pt x="9340" y="7359"/>
                  </a:lnTo>
                  <a:lnTo>
                    <a:pt x="9717" y="7171"/>
                  </a:lnTo>
                  <a:lnTo>
                    <a:pt x="10095" y="7076"/>
                  </a:lnTo>
                  <a:lnTo>
                    <a:pt x="10095" y="7171"/>
                  </a:lnTo>
                  <a:lnTo>
                    <a:pt x="10001" y="7171"/>
                  </a:lnTo>
                  <a:lnTo>
                    <a:pt x="9906" y="7265"/>
                  </a:lnTo>
                  <a:lnTo>
                    <a:pt x="9906" y="7359"/>
                  </a:lnTo>
                  <a:lnTo>
                    <a:pt x="9623" y="7265"/>
                  </a:lnTo>
                  <a:lnTo>
                    <a:pt x="9717" y="7454"/>
                  </a:lnTo>
                  <a:lnTo>
                    <a:pt x="10850" y="7076"/>
                  </a:lnTo>
                  <a:lnTo>
                    <a:pt x="11038" y="7076"/>
                  </a:lnTo>
                  <a:lnTo>
                    <a:pt x="11133" y="7171"/>
                  </a:lnTo>
                  <a:lnTo>
                    <a:pt x="11321" y="7265"/>
                  </a:lnTo>
                  <a:lnTo>
                    <a:pt x="11416" y="7265"/>
                  </a:lnTo>
                  <a:lnTo>
                    <a:pt x="11604" y="7171"/>
                  </a:lnTo>
                  <a:lnTo>
                    <a:pt x="11793" y="6982"/>
                  </a:lnTo>
                  <a:lnTo>
                    <a:pt x="11887" y="6888"/>
                  </a:lnTo>
                  <a:lnTo>
                    <a:pt x="12170" y="6888"/>
                  </a:lnTo>
                  <a:lnTo>
                    <a:pt x="12076" y="7076"/>
                  </a:lnTo>
                  <a:lnTo>
                    <a:pt x="12265" y="7076"/>
                  </a:lnTo>
                  <a:lnTo>
                    <a:pt x="12359" y="6888"/>
                  </a:lnTo>
                  <a:lnTo>
                    <a:pt x="12548" y="6793"/>
                  </a:lnTo>
                  <a:lnTo>
                    <a:pt x="12736" y="6793"/>
                  </a:lnTo>
                  <a:lnTo>
                    <a:pt x="12453" y="6982"/>
                  </a:lnTo>
                  <a:lnTo>
                    <a:pt x="12925" y="6982"/>
                  </a:lnTo>
                  <a:lnTo>
                    <a:pt x="13491" y="6888"/>
                  </a:lnTo>
                  <a:lnTo>
                    <a:pt x="14434" y="6605"/>
                  </a:lnTo>
                  <a:lnTo>
                    <a:pt x="15849" y="6510"/>
                  </a:lnTo>
                  <a:lnTo>
                    <a:pt x="16510" y="6416"/>
                  </a:lnTo>
                  <a:lnTo>
                    <a:pt x="16982" y="6227"/>
                  </a:lnTo>
                  <a:lnTo>
                    <a:pt x="17831" y="6038"/>
                  </a:lnTo>
                  <a:lnTo>
                    <a:pt x="18680" y="6038"/>
                  </a:lnTo>
                  <a:lnTo>
                    <a:pt x="19057" y="5850"/>
                  </a:lnTo>
                  <a:lnTo>
                    <a:pt x="19340" y="5755"/>
                  </a:lnTo>
                  <a:lnTo>
                    <a:pt x="20472" y="5661"/>
                  </a:lnTo>
                  <a:lnTo>
                    <a:pt x="21604" y="5567"/>
                  </a:lnTo>
                  <a:lnTo>
                    <a:pt x="22736" y="5378"/>
                  </a:lnTo>
                  <a:lnTo>
                    <a:pt x="23774" y="5095"/>
                  </a:lnTo>
                  <a:lnTo>
                    <a:pt x="23774" y="5284"/>
                  </a:lnTo>
                  <a:lnTo>
                    <a:pt x="24151" y="5189"/>
                  </a:lnTo>
                  <a:lnTo>
                    <a:pt x="24246" y="5189"/>
                  </a:lnTo>
                  <a:lnTo>
                    <a:pt x="24246" y="5095"/>
                  </a:lnTo>
                  <a:lnTo>
                    <a:pt x="24623" y="5001"/>
                  </a:lnTo>
                  <a:lnTo>
                    <a:pt x="25000" y="5095"/>
                  </a:lnTo>
                  <a:lnTo>
                    <a:pt x="25378" y="5095"/>
                  </a:lnTo>
                  <a:lnTo>
                    <a:pt x="25755" y="4906"/>
                  </a:lnTo>
                  <a:lnTo>
                    <a:pt x="25755" y="5095"/>
                  </a:lnTo>
                  <a:lnTo>
                    <a:pt x="25849" y="5001"/>
                  </a:lnTo>
                  <a:lnTo>
                    <a:pt x="26132" y="4906"/>
                  </a:lnTo>
                  <a:lnTo>
                    <a:pt x="27264" y="4906"/>
                  </a:lnTo>
                  <a:lnTo>
                    <a:pt x="28491" y="4718"/>
                  </a:lnTo>
                  <a:lnTo>
                    <a:pt x="28302" y="4529"/>
                  </a:lnTo>
                  <a:lnTo>
                    <a:pt x="28491" y="4435"/>
                  </a:lnTo>
                  <a:lnTo>
                    <a:pt x="28585" y="4340"/>
                  </a:lnTo>
                  <a:lnTo>
                    <a:pt x="28774" y="4529"/>
                  </a:lnTo>
                  <a:lnTo>
                    <a:pt x="28679" y="4623"/>
                  </a:lnTo>
                  <a:lnTo>
                    <a:pt x="29717" y="4623"/>
                  </a:lnTo>
                  <a:lnTo>
                    <a:pt x="30189" y="4529"/>
                  </a:lnTo>
                  <a:lnTo>
                    <a:pt x="31510" y="4246"/>
                  </a:lnTo>
                  <a:lnTo>
                    <a:pt x="32076" y="4057"/>
                  </a:lnTo>
                  <a:lnTo>
                    <a:pt x="32547" y="3869"/>
                  </a:lnTo>
                  <a:lnTo>
                    <a:pt x="32642" y="3963"/>
                  </a:lnTo>
                  <a:lnTo>
                    <a:pt x="32830" y="4057"/>
                  </a:lnTo>
                  <a:lnTo>
                    <a:pt x="33019" y="4057"/>
                  </a:lnTo>
                  <a:lnTo>
                    <a:pt x="33679" y="3869"/>
                  </a:lnTo>
                  <a:lnTo>
                    <a:pt x="33962" y="3586"/>
                  </a:lnTo>
                  <a:lnTo>
                    <a:pt x="34623" y="3586"/>
                  </a:lnTo>
                  <a:lnTo>
                    <a:pt x="35660" y="3491"/>
                  </a:lnTo>
                  <a:lnTo>
                    <a:pt x="37170" y="3586"/>
                  </a:lnTo>
                  <a:lnTo>
                    <a:pt x="37547" y="3397"/>
                  </a:lnTo>
                  <a:lnTo>
                    <a:pt x="38019" y="3303"/>
                  </a:lnTo>
                  <a:lnTo>
                    <a:pt x="39151" y="3208"/>
                  </a:lnTo>
                  <a:lnTo>
                    <a:pt x="41038" y="3208"/>
                  </a:lnTo>
                  <a:lnTo>
                    <a:pt x="41038" y="3114"/>
                  </a:lnTo>
                  <a:lnTo>
                    <a:pt x="41226" y="3020"/>
                  </a:lnTo>
                  <a:lnTo>
                    <a:pt x="41981" y="2925"/>
                  </a:lnTo>
                  <a:lnTo>
                    <a:pt x="44811" y="2925"/>
                  </a:lnTo>
                  <a:lnTo>
                    <a:pt x="45000" y="2831"/>
                  </a:lnTo>
                  <a:lnTo>
                    <a:pt x="45189" y="2642"/>
                  </a:lnTo>
                  <a:lnTo>
                    <a:pt x="45283" y="2548"/>
                  </a:lnTo>
                  <a:lnTo>
                    <a:pt x="45566" y="2548"/>
                  </a:lnTo>
                  <a:lnTo>
                    <a:pt x="45472" y="2737"/>
                  </a:lnTo>
                  <a:lnTo>
                    <a:pt x="45472" y="2737"/>
                  </a:lnTo>
                  <a:lnTo>
                    <a:pt x="46132" y="2548"/>
                  </a:lnTo>
                  <a:lnTo>
                    <a:pt x="46887" y="2548"/>
                  </a:lnTo>
                  <a:lnTo>
                    <a:pt x="47547" y="2454"/>
                  </a:lnTo>
                  <a:lnTo>
                    <a:pt x="48207" y="2265"/>
                  </a:lnTo>
                  <a:lnTo>
                    <a:pt x="48302" y="2359"/>
                  </a:lnTo>
                  <a:lnTo>
                    <a:pt x="49434" y="2359"/>
                  </a:lnTo>
                  <a:lnTo>
                    <a:pt x="49717" y="2265"/>
                  </a:lnTo>
                  <a:lnTo>
                    <a:pt x="50094" y="2171"/>
                  </a:lnTo>
                  <a:lnTo>
                    <a:pt x="50755" y="2076"/>
                  </a:lnTo>
                  <a:lnTo>
                    <a:pt x="52170" y="1982"/>
                  </a:lnTo>
                  <a:lnTo>
                    <a:pt x="54056" y="1793"/>
                  </a:lnTo>
                  <a:lnTo>
                    <a:pt x="56132" y="1510"/>
                  </a:lnTo>
                  <a:lnTo>
                    <a:pt x="56037" y="1605"/>
                  </a:lnTo>
                  <a:lnTo>
                    <a:pt x="55943" y="1699"/>
                  </a:lnTo>
                  <a:lnTo>
                    <a:pt x="55754" y="1699"/>
                  </a:lnTo>
                  <a:lnTo>
                    <a:pt x="55471" y="1793"/>
                  </a:lnTo>
                  <a:lnTo>
                    <a:pt x="55377" y="1888"/>
                  </a:lnTo>
                  <a:lnTo>
                    <a:pt x="56415" y="1605"/>
                  </a:lnTo>
                  <a:lnTo>
                    <a:pt x="56887" y="1510"/>
                  </a:lnTo>
                  <a:lnTo>
                    <a:pt x="56981" y="1605"/>
                  </a:lnTo>
                  <a:lnTo>
                    <a:pt x="56887" y="1699"/>
                  </a:lnTo>
                  <a:lnTo>
                    <a:pt x="57358" y="1605"/>
                  </a:lnTo>
                  <a:lnTo>
                    <a:pt x="57736" y="1605"/>
                  </a:lnTo>
                  <a:lnTo>
                    <a:pt x="58207" y="1510"/>
                  </a:lnTo>
                  <a:lnTo>
                    <a:pt x="58679" y="1510"/>
                  </a:lnTo>
                  <a:lnTo>
                    <a:pt x="58773" y="1416"/>
                  </a:lnTo>
                  <a:lnTo>
                    <a:pt x="58868" y="1322"/>
                  </a:lnTo>
                  <a:lnTo>
                    <a:pt x="59056" y="1133"/>
                  </a:lnTo>
                  <a:lnTo>
                    <a:pt x="59151" y="1227"/>
                  </a:lnTo>
                  <a:lnTo>
                    <a:pt x="59339" y="1227"/>
                  </a:lnTo>
                  <a:lnTo>
                    <a:pt x="59434" y="1322"/>
                  </a:lnTo>
                  <a:lnTo>
                    <a:pt x="59339" y="1510"/>
                  </a:lnTo>
                  <a:lnTo>
                    <a:pt x="59811" y="1416"/>
                  </a:lnTo>
                  <a:lnTo>
                    <a:pt x="60000" y="1322"/>
                  </a:lnTo>
                  <a:lnTo>
                    <a:pt x="60094" y="1416"/>
                  </a:lnTo>
                  <a:lnTo>
                    <a:pt x="60377" y="1322"/>
                  </a:lnTo>
                  <a:lnTo>
                    <a:pt x="60660" y="1227"/>
                  </a:lnTo>
                  <a:lnTo>
                    <a:pt x="61320" y="1133"/>
                  </a:lnTo>
                  <a:lnTo>
                    <a:pt x="61981" y="1227"/>
                  </a:lnTo>
                  <a:lnTo>
                    <a:pt x="62641" y="1227"/>
                  </a:lnTo>
                  <a:lnTo>
                    <a:pt x="62547" y="1133"/>
                  </a:lnTo>
                  <a:lnTo>
                    <a:pt x="63207" y="1039"/>
                  </a:lnTo>
                  <a:lnTo>
                    <a:pt x="63019" y="1133"/>
                  </a:lnTo>
                  <a:lnTo>
                    <a:pt x="63585" y="1133"/>
                  </a:lnTo>
                  <a:lnTo>
                    <a:pt x="63302" y="1039"/>
                  </a:lnTo>
                  <a:lnTo>
                    <a:pt x="63773" y="850"/>
                  </a:lnTo>
                  <a:lnTo>
                    <a:pt x="64151" y="756"/>
                  </a:lnTo>
                  <a:lnTo>
                    <a:pt x="64434" y="850"/>
                  </a:lnTo>
                  <a:lnTo>
                    <a:pt x="64434" y="1133"/>
                  </a:lnTo>
                  <a:lnTo>
                    <a:pt x="65283" y="850"/>
                  </a:lnTo>
                  <a:lnTo>
                    <a:pt x="65283" y="944"/>
                  </a:lnTo>
                  <a:lnTo>
                    <a:pt x="65471" y="944"/>
                  </a:lnTo>
                  <a:lnTo>
                    <a:pt x="65566" y="850"/>
                  </a:lnTo>
                  <a:lnTo>
                    <a:pt x="65754" y="944"/>
                  </a:lnTo>
                  <a:lnTo>
                    <a:pt x="66132" y="850"/>
                  </a:lnTo>
                  <a:lnTo>
                    <a:pt x="66981" y="850"/>
                  </a:lnTo>
                  <a:lnTo>
                    <a:pt x="66981" y="944"/>
                  </a:lnTo>
                  <a:lnTo>
                    <a:pt x="66886" y="1039"/>
                  </a:lnTo>
                  <a:lnTo>
                    <a:pt x="66792" y="1039"/>
                  </a:lnTo>
                  <a:lnTo>
                    <a:pt x="66792" y="1133"/>
                  </a:lnTo>
                  <a:lnTo>
                    <a:pt x="67641" y="944"/>
                  </a:lnTo>
                  <a:lnTo>
                    <a:pt x="68113" y="850"/>
                  </a:lnTo>
                  <a:lnTo>
                    <a:pt x="68584" y="850"/>
                  </a:lnTo>
                  <a:lnTo>
                    <a:pt x="68773" y="944"/>
                  </a:lnTo>
                  <a:lnTo>
                    <a:pt x="68962" y="944"/>
                  </a:lnTo>
                  <a:lnTo>
                    <a:pt x="69150" y="850"/>
                  </a:lnTo>
                  <a:lnTo>
                    <a:pt x="70849" y="944"/>
                  </a:lnTo>
                  <a:lnTo>
                    <a:pt x="71509" y="850"/>
                  </a:lnTo>
                  <a:lnTo>
                    <a:pt x="72169" y="756"/>
                  </a:lnTo>
                  <a:lnTo>
                    <a:pt x="73207" y="756"/>
                  </a:lnTo>
                  <a:lnTo>
                    <a:pt x="73584" y="944"/>
                  </a:lnTo>
                  <a:lnTo>
                    <a:pt x="73962" y="944"/>
                  </a:lnTo>
                  <a:lnTo>
                    <a:pt x="73773" y="756"/>
                  </a:lnTo>
                  <a:lnTo>
                    <a:pt x="74056" y="567"/>
                  </a:lnTo>
                  <a:lnTo>
                    <a:pt x="74150" y="567"/>
                  </a:lnTo>
                  <a:lnTo>
                    <a:pt x="74150" y="756"/>
                  </a:lnTo>
                  <a:lnTo>
                    <a:pt x="74339" y="850"/>
                  </a:lnTo>
                  <a:lnTo>
                    <a:pt x="74433" y="756"/>
                  </a:lnTo>
                  <a:lnTo>
                    <a:pt x="74716" y="661"/>
                  </a:lnTo>
                  <a:lnTo>
                    <a:pt x="75188" y="661"/>
                  </a:lnTo>
                  <a:lnTo>
                    <a:pt x="75188" y="756"/>
                  </a:lnTo>
                  <a:lnTo>
                    <a:pt x="74999" y="850"/>
                  </a:lnTo>
                  <a:lnTo>
                    <a:pt x="75377" y="756"/>
                  </a:lnTo>
                  <a:lnTo>
                    <a:pt x="75754" y="756"/>
                  </a:lnTo>
                  <a:lnTo>
                    <a:pt x="75471" y="850"/>
                  </a:lnTo>
                  <a:lnTo>
                    <a:pt x="75565" y="944"/>
                  </a:lnTo>
                  <a:lnTo>
                    <a:pt x="76226" y="1039"/>
                  </a:lnTo>
                  <a:lnTo>
                    <a:pt x="76320" y="850"/>
                  </a:lnTo>
                  <a:lnTo>
                    <a:pt x="76509" y="850"/>
                  </a:lnTo>
                  <a:lnTo>
                    <a:pt x="76792" y="756"/>
                  </a:lnTo>
                  <a:lnTo>
                    <a:pt x="77075" y="661"/>
                  </a:lnTo>
                  <a:lnTo>
                    <a:pt x="76886" y="850"/>
                  </a:lnTo>
                  <a:lnTo>
                    <a:pt x="76981" y="944"/>
                  </a:lnTo>
                  <a:lnTo>
                    <a:pt x="77264" y="1039"/>
                  </a:lnTo>
                  <a:lnTo>
                    <a:pt x="77547" y="1133"/>
                  </a:lnTo>
                  <a:lnTo>
                    <a:pt x="77924" y="1227"/>
                  </a:lnTo>
                  <a:lnTo>
                    <a:pt x="78018" y="1133"/>
                  </a:lnTo>
                  <a:lnTo>
                    <a:pt x="77924" y="1039"/>
                  </a:lnTo>
                  <a:lnTo>
                    <a:pt x="78207" y="944"/>
                  </a:lnTo>
                  <a:lnTo>
                    <a:pt x="78490" y="1039"/>
                  </a:lnTo>
                  <a:lnTo>
                    <a:pt x="78773" y="1039"/>
                  </a:lnTo>
                  <a:lnTo>
                    <a:pt x="79056" y="1133"/>
                  </a:lnTo>
                  <a:lnTo>
                    <a:pt x="79716" y="944"/>
                  </a:lnTo>
                  <a:lnTo>
                    <a:pt x="80282" y="756"/>
                  </a:lnTo>
                  <a:lnTo>
                    <a:pt x="80282" y="850"/>
                  </a:lnTo>
                  <a:lnTo>
                    <a:pt x="80188" y="944"/>
                  </a:lnTo>
                  <a:lnTo>
                    <a:pt x="80848" y="1039"/>
                  </a:lnTo>
                  <a:lnTo>
                    <a:pt x="81131" y="1039"/>
                  </a:lnTo>
                  <a:lnTo>
                    <a:pt x="81131" y="1133"/>
                  </a:lnTo>
                  <a:lnTo>
                    <a:pt x="81037" y="1227"/>
                  </a:lnTo>
                  <a:lnTo>
                    <a:pt x="81697" y="1039"/>
                  </a:lnTo>
                  <a:lnTo>
                    <a:pt x="81886" y="944"/>
                  </a:lnTo>
                  <a:lnTo>
                    <a:pt x="81792" y="850"/>
                  </a:lnTo>
                  <a:lnTo>
                    <a:pt x="81414" y="850"/>
                  </a:lnTo>
                  <a:lnTo>
                    <a:pt x="80943" y="944"/>
                  </a:lnTo>
                  <a:lnTo>
                    <a:pt x="81037" y="756"/>
                  </a:lnTo>
                  <a:lnTo>
                    <a:pt x="80754" y="944"/>
                  </a:lnTo>
                  <a:lnTo>
                    <a:pt x="80660" y="756"/>
                  </a:lnTo>
                  <a:lnTo>
                    <a:pt x="80754" y="661"/>
                  </a:lnTo>
                  <a:lnTo>
                    <a:pt x="80188" y="661"/>
                  </a:lnTo>
                  <a:lnTo>
                    <a:pt x="80188" y="567"/>
                  </a:lnTo>
                  <a:lnTo>
                    <a:pt x="80282" y="567"/>
                  </a:lnTo>
                  <a:lnTo>
                    <a:pt x="79528" y="473"/>
                  </a:lnTo>
                  <a:lnTo>
                    <a:pt x="79339" y="567"/>
                  </a:lnTo>
                  <a:lnTo>
                    <a:pt x="79245" y="567"/>
                  </a:lnTo>
                  <a:lnTo>
                    <a:pt x="79245" y="661"/>
                  </a:lnTo>
                  <a:lnTo>
                    <a:pt x="79056" y="850"/>
                  </a:lnTo>
                  <a:lnTo>
                    <a:pt x="78867" y="378"/>
                  </a:lnTo>
                  <a:lnTo>
                    <a:pt x="78679" y="473"/>
                  </a:lnTo>
                  <a:lnTo>
                    <a:pt x="78396" y="567"/>
                  </a:lnTo>
                  <a:lnTo>
                    <a:pt x="78018" y="661"/>
                  </a:lnTo>
                  <a:lnTo>
                    <a:pt x="77924" y="661"/>
                  </a:lnTo>
                  <a:lnTo>
                    <a:pt x="77830" y="567"/>
                  </a:lnTo>
                  <a:lnTo>
                    <a:pt x="77075" y="567"/>
                  </a:lnTo>
                  <a:lnTo>
                    <a:pt x="77264" y="473"/>
                  </a:lnTo>
                  <a:lnTo>
                    <a:pt x="77169" y="284"/>
                  </a:lnTo>
                  <a:lnTo>
                    <a:pt x="76981" y="378"/>
                  </a:lnTo>
                  <a:lnTo>
                    <a:pt x="76792" y="473"/>
                  </a:lnTo>
                  <a:lnTo>
                    <a:pt x="76037" y="473"/>
                  </a:lnTo>
                  <a:lnTo>
                    <a:pt x="74716" y="190"/>
                  </a:lnTo>
                  <a:lnTo>
                    <a:pt x="74433" y="378"/>
                  </a:lnTo>
                  <a:lnTo>
                    <a:pt x="74056" y="378"/>
                  </a:lnTo>
                  <a:lnTo>
                    <a:pt x="74150" y="190"/>
                  </a:lnTo>
                  <a:lnTo>
                    <a:pt x="74056" y="190"/>
                  </a:lnTo>
                  <a:lnTo>
                    <a:pt x="73773" y="284"/>
                  </a:lnTo>
                  <a:lnTo>
                    <a:pt x="73773" y="95"/>
                  </a:lnTo>
                  <a:lnTo>
                    <a:pt x="73301" y="190"/>
                  </a:lnTo>
                  <a:lnTo>
                    <a:pt x="72830" y="190"/>
                  </a:lnTo>
                  <a:lnTo>
                    <a:pt x="72830" y="378"/>
                  </a:lnTo>
                  <a:lnTo>
                    <a:pt x="72924" y="473"/>
                  </a:lnTo>
                  <a:lnTo>
                    <a:pt x="72924" y="567"/>
                  </a:lnTo>
                  <a:lnTo>
                    <a:pt x="72735" y="661"/>
                  </a:lnTo>
                  <a:lnTo>
                    <a:pt x="72735" y="567"/>
                  </a:lnTo>
                  <a:lnTo>
                    <a:pt x="72547" y="473"/>
                  </a:lnTo>
                  <a:lnTo>
                    <a:pt x="72452" y="378"/>
                  </a:lnTo>
                  <a:lnTo>
                    <a:pt x="72641" y="284"/>
                  </a:lnTo>
                  <a:lnTo>
                    <a:pt x="71603" y="284"/>
                  </a:lnTo>
                  <a:lnTo>
                    <a:pt x="70849" y="190"/>
                  </a:lnTo>
                  <a:lnTo>
                    <a:pt x="70660" y="284"/>
                  </a:lnTo>
                  <a:lnTo>
                    <a:pt x="69905" y="473"/>
                  </a:lnTo>
                  <a:lnTo>
                    <a:pt x="69056" y="473"/>
                  </a:lnTo>
                  <a:lnTo>
                    <a:pt x="68207" y="378"/>
                  </a:lnTo>
                  <a:lnTo>
                    <a:pt x="67547" y="284"/>
                  </a:lnTo>
                  <a:lnTo>
                    <a:pt x="67641" y="190"/>
                  </a:lnTo>
                  <a:lnTo>
                    <a:pt x="67735" y="190"/>
                  </a:lnTo>
                  <a:lnTo>
                    <a:pt x="67169" y="95"/>
                  </a:lnTo>
                  <a:lnTo>
                    <a:pt x="66698" y="95"/>
                  </a:lnTo>
                  <a:lnTo>
                    <a:pt x="66886" y="190"/>
                  </a:lnTo>
                  <a:lnTo>
                    <a:pt x="65283" y="190"/>
                  </a:lnTo>
                  <a:lnTo>
                    <a:pt x="64905" y="95"/>
                  </a:lnTo>
                  <a:lnTo>
                    <a:pt x="64905" y="190"/>
                  </a:lnTo>
                  <a:lnTo>
                    <a:pt x="65000" y="190"/>
                  </a:lnTo>
                  <a:lnTo>
                    <a:pt x="65094" y="284"/>
                  </a:lnTo>
                  <a:lnTo>
                    <a:pt x="65094" y="378"/>
                  </a:lnTo>
                  <a:lnTo>
                    <a:pt x="64528" y="284"/>
                  </a:lnTo>
                  <a:lnTo>
                    <a:pt x="63962" y="190"/>
                  </a:lnTo>
                  <a:lnTo>
                    <a:pt x="63773" y="284"/>
                  </a:lnTo>
                  <a:lnTo>
                    <a:pt x="63585" y="473"/>
                  </a:lnTo>
                  <a:lnTo>
                    <a:pt x="63396" y="567"/>
                  </a:lnTo>
                  <a:lnTo>
                    <a:pt x="63302" y="567"/>
                  </a:lnTo>
                  <a:lnTo>
                    <a:pt x="63207" y="473"/>
                  </a:lnTo>
                  <a:lnTo>
                    <a:pt x="63207" y="284"/>
                  </a:lnTo>
                  <a:lnTo>
                    <a:pt x="63396" y="284"/>
                  </a:lnTo>
                  <a:lnTo>
                    <a:pt x="63490" y="190"/>
                  </a:lnTo>
                  <a:lnTo>
                    <a:pt x="63113" y="190"/>
                  </a:lnTo>
                  <a:lnTo>
                    <a:pt x="61981" y="284"/>
                  </a:lnTo>
                  <a:lnTo>
                    <a:pt x="61320" y="284"/>
                  </a:lnTo>
                  <a:lnTo>
                    <a:pt x="61226" y="190"/>
                  </a:lnTo>
                  <a:lnTo>
                    <a:pt x="61320" y="95"/>
                  </a:lnTo>
                  <a:lnTo>
                    <a:pt x="60849" y="190"/>
                  </a:lnTo>
                  <a:lnTo>
                    <a:pt x="60547" y="39"/>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23;p37"/>
            <p:cNvSpPr/>
            <p:nvPr/>
          </p:nvSpPr>
          <p:spPr>
            <a:xfrm>
              <a:off x="2202700" y="1204225"/>
              <a:ext cx="176900" cy="176900"/>
            </a:xfrm>
            <a:custGeom>
              <a:avLst/>
              <a:gdLst/>
              <a:ahLst/>
              <a:cxnLst/>
              <a:rect l="l" t="t" r="r" b="b"/>
              <a:pathLst>
                <a:path w="7076" h="7076" extrusionOk="0">
                  <a:moveTo>
                    <a:pt x="2548" y="1132"/>
                  </a:moveTo>
                  <a:lnTo>
                    <a:pt x="2548" y="1132"/>
                  </a:lnTo>
                  <a:lnTo>
                    <a:pt x="2548" y="1132"/>
                  </a:lnTo>
                  <a:close/>
                  <a:moveTo>
                    <a:pt x="2170" y="1132"/>
                  </a:moveTo>
                  <a:lnTo>
                    <a:pt x="2170" y="1227"/>
                  </a:lnTo>
                  <a:lnTo>
                    <a:pt x="2265" y="1132"/>
                  </a:lnTo>
                  <a:close/>
                  <a:moveTo>
                    <a:pt x="2076" y="1227"/>
                  </a:moveTo>
                  <a:lnTo>
                    <a:pt x="2076" y="1227"/>
                  </a:lnTo>
                  <a:lnTo>
                    <a:pt x="2076" y="1227"/>
                  </a:lnTo>
                  <a:close/>
                  <a:moveTo>
                    <a:pt x="472" y="1604"/>
                  </a:moveTo>
                  <a:lnTo>
                    <a:pt x="378" y="1698"/>
                  </a:lnTo>
                  <a:lnTo>
                    <a:pt x="472" y="1651"/>
                  </a:lnTo>
                  <a:lnTo>
                    <a:pt x="472" y="1651"/>
                  </a:lnTo>
                  <a:lnTo>
                    <a:pt x="472" y="1604"/>
                  </a:lnTo>
                  <a:close/>
                  <a:moveTo>
                    <a:pt x="567" y="1604"/>
                  </a:moveTo>
                  <a:lnTo>
                    <a:pt x="472" y="1651"/>
                  </a:lnTo>
                  <a:lnTo>
                    <a:pt x="472" y="1651"/>
                  </a:lnTo>
                  <a:lnTo>
                    <a:pt x="472" y="1698"/>
                  </a:lnTo>
                  <a:lnTo>
                    <a:pt x="567" y="1604"/>
                  </a:lnTo>
                  <a:close/>
                  <a:moveTo>
                    <a:pt x="6038" y="3680"/>
                  </a:moveTo>
                  <a:lnTo>
                    <a:pt x="6015" y="3703"/>
                  </a:lnTo>
                  <a:lnTo>
                    <a:pt x="6015" y="3703"/>
                  </a:lnTo>
                  <a:lnTo>
                    <a:pt x="6227" y="3774"/>
                  </a:lnTo>
                  <a:lnTo>
                    <a:pt x="6038" y="3680"/>
                  </a:lnTo>
                  <a:close/>
                  <a:moveTo>
                    <a:pt x="850" y="0"/>
                  </a:moveTo>
                  <a:lnTo>
                    <a:pt x="378" y="378"/>
                  </a:lnTo>
                  <a:lnTo>
                    <a:pt x="1" y="755"/>
                  </a:lnTo>
                  <a:lnTo>
                    <a:pt x="95" y="849"/>
                  </a:lnTo>
                  <a:lnTo>
                    <a:pt x="189" y="1038"/>
                  </a:lnTo>
                  <a:lnTo>
                    <a:pt x="284" y="1132"/>
                  </a:lnTo>
                  <a:lnTo>
                    <a:pt x="378" y="1227"/>
                  </a:lnTo>
                  <a:lnTo>
                    <a:pt x="472" y="1227"/>
                  </a:lnTo>
                  <a:lnTo>
                    <a:pt x="755" y="1132"/>
                  </a:lnTo>
                  <a:lnTo>
                    <a:pt x="755" y="1132"/>
                  </a:lnTo>
                  <a:lnTo>
                    <a:pt x="472" y="1415"/>
                  </a:lnTo>
                  <a:lnTo>
                    <a:pt x="661" y="1415"/>
                  </a:lnTo>
                  <a:lnTo>
                    <a:pt x="567" y="1604"/>
                  </a:lnTo>
                  <a:lnTo>
                    <a:pt x="567" y="1604"/>
                  </a:lnTo>
                  <a:lnTo>
                    <a:pt x="1227" y="1415"/>
                  </a:lnTo>
                  <a:lnTo>
                    <a:pt x="1038" y="1604"/>
                  </a:lnTo>
                  <a:lnTo>
                    <a:pt x="850" y="1887"/>
                  </a:lnTo>
                  <a:lnTo>
                    <a:pt x="1321" y="2264"/>
                  </a:lnTo>
                  <a:lnTo>
                    <a:pt x="2548" y="3114"/>
                  </a:lnTo>
                  <a:lnTo>
                    <a:pt x="3963" y="4057"/>
                  </a:lnTo>
                  <a:lnTo>
                    <a:pt x="4529" y="4340"/>
                  </a:lnTo>
                  <a:lnTo>
                    <a:pt x="4812" y="4340"/>
                  </a:lnTo>
                  <a:lnTo>
                    <a:pt x="4718" y="4434"/>
                  </a:lnTo>
                  <a:lnTo>
                    <a:pt x="4718" y="4529"/>
                  </a:lnTo>
                  <a:lnTo>
                    <a:pt x="5001" y="4717"/>
                  </a:lnTo>
                  <a:lnTo>
                    <a:pt x="5001" y="4717"/>
                  </a:lnTo>
                  <a:lnTo>
                    <a:pt x="4812" y="4623"/>
                  </a:lnTo>
                  <a:lnTo>
                    <a:pt x="4906" y="4812"/>
                  </a:lnTo>
                  <a:lnTo>
                    <a:pt x="5189" y="5000"/>
                  </a:lnTo>
                  <a:lnTo>
                    <a:pt x="5189" y="5000"/>
                  </a:lnTo>
                  <a:lnTo>
                    <a:pt x="5001" y="4906"/>
                  </a:lnTo>
                  <a:lnTo>
                    <a:pt x="4718" y="4812"/>
                  </a:lnTo>
                  <a:lnTo>
                    <a:pt x="4812" y="4812"/>
                  </a:lnTo>
                  <a:lnTo>
                    <a:pt x="4623" y="4717"/>
                  </a:lnTo>
                  <a:lnTo>
                    <a:pt x="4246" y="4717"/>
                  </a:lnTo>
                  <a:lnTo>
                    <a:pt x="4246" y="4623"/>
                  </a:lnTo>
                  <a:lnTo>
                    <a:pt x="4057" y="4812"/>
                  </a:lnTo>
                  <a:lnTo>
                    <a:pt x="3963" y="5095"/>
                  </a:lnTo>
                  <a:lnTo>
                    <a:pt x="4151" y="4906"/>
                  </a:lnTo>
                  <a:lnTo>
                    <a:pt x="4623" y="4906"/>
                  </a:lnTo>
                  <a:lnTo>
                    <a:pt x="4529" y="5000"/>
                  </a:lnTo>
                  <a:lnTo>
                    <a:pt x="4529" y="5189"/>
                  </a:lnTo>
                  <a:lnTo>
                    <a:pt x="4623" y="5378"/>
                  </a:lnTo>
                  <a:lnTo>
                    <a:pt x="4340" y="5472"/>
                  </a:lnTo>
                  <a:lnTo>
                    <a:pt x="3963" y="5755"/>
                  </a:lnTo>
                  <a:lnTo>
                    <a:pt x="3585" y="6132"/>
                  </a:lnTo>
                  <a:lnTo>
                    <a:pt x="3491" y="6321"/>
                  </a:lnTo>
                  <a:lnTo>
                    <a:pt x="3491" y="6510"/>
                  </a:lnTo>
                  <a:lnTo>
                    <a:pt x="3302" y="6415"/>
                  </a:lnTo>
                  <a:lnTo>
                    <a:pt x="3208" y="6321"/>
                  </a:lnTo>
                  <a:lnTo>
                    <a:pt x="3114" y="6415"/>
                  </a:lnTo>
                  <a:lnTo>
                    <a:pt x="3019" y="6604"/>
                  </a:lnTo>
                  <a:lnTo>
                    <a:pt x="3019" y="6793"/>
                  </a:lnTo>
                  <a:lnTo>
                    <a:pt x="3302" y="6981"/>
                  </a:lnTo>
                  <a:lnTo>
                    <a:pt x="3397" y="6981"/>
                  </a:lnTo>
                  <a:lnTo>
                    <a:pt x="3585" y="6887"/>
                  </a:lnTo>
                  <a:lnTo>
                    <a:pt x="3680" y="6604"/>
                  </a:lnTo>
                  <a:lnTo>
                    <a:pt x="3680" y="6227"/>
                  </a:lnTo>
                  <a:lnTo>
                    <a:pt x="3868" y="6415"/>
                  </a:lnTo>
                  <a:lnTo>
                    <a:pt x="4151" y="6604"/>
                  </a:lnTo>
                  <a:lnTo>
                    <a:pt x="4246" y="6510"/>
                  </a:lnTo>
                  <a:lnTo>
                    <a:pt x="4529" y="6227"/>
                  </a:lnTo>
                  <a:lnTo>
                    <a:pt x="4718" y="5849"/>
                  </a:lnTo>
                  <a:lnTo>
                    <a:pt x="4812" y="5566"/>
                  </a:lnTo>
                  <a:lnTo>
                    <a:pt x="5284" y="5661"/>
                  </a:lnTo>
                  <a:lnTo>
                    <a:pt x="5661" y="5849"/>
                  </a:lnTo>
                  <a:lnTo>
                    <a:pt x="5661" y="5661"/>
                  </a:lnTo>
                  <a:lnTo>
                    <a:pt x="5755" y="5566"/>
                  </a:lnTo>
                  <a:lnTo>
                    <a:pt x="5944" y="5283"/>
                  </a:lnTo>
                  <a:lnTo>
                    <a:pt x="5944" y="5095"/>
                  </a:lnTo>
                  <a:lnTo>
                    <a:pt x="5755" y="5000"/>
                  </a:lnTo>
                  <a:lnTo>
                    <a:pt x="6133" y="5000"/>
                  </a:lnTo>
                  <a:lnTo>
                    <a:pt x="6416" y="4906"/>
                  </a:lnTo>
                  <a:lnTo>
                    <a:pt x="6793" y="4529"/>
                  </a:lnTo>
                  <a:lnTo>
                    <a:pt x="6699" y="4529"/>
                  </a:lnTo>
                  <a:lnTo>
                    <a:pt x="6416" y="4434"/>
                  </a:lnTo>
                  <a:lnTo>
                    <a:pt x="6227" y="4434"/>
                  </a:lnTo>
                  <a:lnTo>
                    <a:pt x="6887" y="4340"/>
                  </a:lnTo>
                  <a:lnTo>
                    <a:pt x="7076" y="4246"/>
                  </a:lnTo>
                  <a:lnTo>
                    <a:pt x="6982" y="4246"/>
                  </a:lnTo>
                  <a:lnTo>
                    <a:pt x="6604" y="4151"/>
                  </a:lnTo>
                  <a:lnTo>
                    <a:pt x="6321" y="4151"/>
                  </a:lnTo>
                  <a:lnTo>
                    <a:pt x="6699" y="4057"/>
                  </a:lnTo>
                  <a:lnTo>
                    <a:pt x="6793" y="3963"/>
                  </a:lnTo>
                  <a:lnTo>
                    <a:pt x="5850" y="3963"/>
                  </a:lnTo>
                  <a:lnTo>
                    <a:pt x="5944" y="3868"/>
                  </a:lnTo>
                  <a:lnTo>
                    <a:pt x="5944" y="3774"/>
                  </a:lnTo>
                  <a:lnTo>
                    <a:pt x="6015" y="3703"/>
                  </a:lnTo>
                  <a:lnTo>
                    <a:pt x="6015" y="3703"/>
                  </a:lnTo>
                  <a:lnTo>
                    <a:pt x="5944" y="3680"/>
                  </a:lnTo>
                  <a:lnTo>
                    <a:pt x="5472" y="3680"/>
                  </a:lnTo>
                  <a:lnTo>
                    <a:pt x="5284" y="3585"/>
                  </a:lnTo>
                  <a:lnTo>
                    <a:pt x="5095" y="3397"/>
                  </a:lnTo>
                  <a:lnTo>
                    <a:pt x="5001" y="3019"/>
                  </a:lnTo>
                  <a:lnTo>
                    <a:pt x="5001" y="2736"/>
                  </a:lnTo>
                  <a:lnTo>
                    <a:pt x="4529" y="2642"/>
                  </a:lnTo>
                  <a:lnTo>
                    <a:pt x="3491" y="2264"/>
                  </a:lnTo>
                  <a:lnTo>
                    <a:pt x="2925" y="1981"/>
                  </a:lnTo>
                  <a:lnTo>
                    <a:pt x="2548" y="1698"/>
                  </a:lnTo>
                  <a:lnTo>
                    <a:pt x="2359" y="1415"/>
                  </a:lnTo>
                  <a:lnTo>
                    <a:pt x="2359" y="1321"/>
                  </a:lnTo>
                  <a:lnTo>
                    <a:pt x="2548" y="1132"/>
                  </a:lnTo>
                  <a:lnTo>
                    <a:pt x="2265" y="1321"/>
                  </a:lnTo>
                  <a:lnTo>
                    <a:pt x="2170" y="1321"/>
                  </a:lnTo>
                  <a:lnTo>
                    <a:pt x="2170" y="1227"/>
                  </a:lnTo>
                  <a:lnTo>
                    <a:pt x="2076" y="1321"/>
                  </a:lnTo>
                  <a:lnTo>
                    <a:pt x="2076" y="1227"/>
                  </a:lnTo>
                  <a:lnTo>
                    <a:pt x="1887" y="1510"/>
                  </a:lnTo>
                  <a:lnTo>
                    <a:pt x="1887" y="1321"/>
                  </a:lnTo>
                  <a:lnTo>
                    <a:pt x="1793" y="1132"/>
                  </a:lnTo>
                  <a:lnTo>
                    <a:pt x="1321" y="849"/>
                  </a:lnTo>
                  <a:lnTo>
                    <a:pt x="1133" y="661"/>
                  </a:lnTo>
                  <a:lnTo>
                    <a:pt x="944" y="472"/>
                  </a:lnTo>
                  <a:lnTo>
                    <a:pt x="850" y="283"/>
                  </a:lnTo>
                  <a:lnTo>
                    <a:pt x="850" y="0"/>
                  </a:lnTo>
                  <a:close/>
                  <a:moveTo>
                    <a:pt x="2642" y="6793"/>
                  </a:moveTo>
                  <a:lnTo>
                    <a:pt x="2642" y="6981"/>
                  </a:lnTo>
                  <a:lnTo>
                    <a:pt x="3019" y="7076"/>
                  </a:lnTo>
                  <a:lnTo>
                    <a:pt x="2736" y="6887"/>
                  </a:lnTo>
                  <a:lnTo>
                    <a:pt x="2642" y="6793"/>
                  </a:lnTo>
                  <a:close/>
                  <a:moveTo>
                    <a:pt x="3019" y="6793"/>
                  </a:moveTo>
                  <a:lnTo>
                    <a:pt x="3019" y="7076"/>
                  </a:lnTo>
                  <a:lnTo>
                    <a:pt x="3114" y="7076"/>
                  </a:lnTo>
                  <a:lnTo>
                    <a:pt x="3019" y="6793"/>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p:cNvSpPr txBox="1"/>
          <p:nvPr/>
        </p:nvSpPr>
        <p:spPr>
          <a:xfrm>
            <a:off x="395536" y="2031455"/>
            <a:ext cx="3672408" cy="2554545"/>
          </a:xfrm>
          <a:prstGeom prst="rect">
            <a:avLst/>
          </a:prstGeom>
          <a:noFill/>
        </p:spPr>
        <p:txBody>
          <a:bodyPr wrap="square" rtlCol="0">
            <a:spAutoFit/>
          </a:bodyPr>
          <a:lstStyle/>
          <a:p>
            <a:r>
              <a:rPr lang="en-US" sz="1500" dirty="0" smtClean="0">
                <a:solidFill>
                  <a:schemeClr val="bg1"/>
                </a:solidFill>
                <a:latin typeface="Sniglet" charset="0"/>
              </a:rPr>
              <a:t>	</a:t>
            </a:r>
            <a:r>
              <a:rPr lang="en-US" sz="1600" dirty="0" smtClean="0">
                <a:solidFill>
                  <a:srgbClr val="FF0000"/>
                </a:solidFill>
                <a:latin typeface="Sniglet" charset="0"/>
              </a:rPr>
              <a:t>Tabulation</a:t>
            </a:r>
            <a:r>
              <a:rPr lang="en-US" sz="1600" dirty="0" smtClean="0">
                <a:solidFill>
                  <a:schemeClr val="bg1"/>
                </a:solidFill>
                <a:latin typeface="Sniglet" charset="0"/>
              </a:rPr>
              <a:t> </a:t>
            </a:r>
            <a:r>
              <a:rPr lang="en-US" sz="1600" dirty="0">
                <a:solidFill>
                  <a:schemeClr val="bg1"/>
                </a:solidFill>
                <a:latin typeface="Sniglet" charset="0"/>
              </a:rPr>
              <a:t>is the opposite of the top-down approach and avoids recursion. In this approach, we solve the problem “bottom-up” (i.e. by solving all the related sub-problems first). This is typically done by filling up an n-dimensional table. Based on the results in the table, the solution to the top/original problem is then computed.</a:t>
            </a:r>
          </a:p>
        </p:txBody>
      </p:sp>
      <p:sp>
        <p:nvSpPr>
          <p:cNvPr id="26" name="Google Shape;83;p14"/>
          <p:cNvSpPr/>
          <p:nvPr/>
        </p:nvSpPr>
        <p:spPr>
          <a:xfrm>
            <a:off x="6228184" y="1774325"/>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f5</a:t>
            </a:r>
            <a:endParaRPr dirty="0">
              <a:solidFill>
                <a:schemeClr val="bg1"/>
              </a:solidFill>
            </a:endParaRPr>
          </a:p>
        </p:txBody>
      </p:sp>
      <p:sp>
        <p:nvSpPr>
          <p:cNvPr id="27" name="Google Shape;83;p14"/>
          <p:cNvSpPr/>
          <p:nvPr/>
        </p:nvSpPr>
        <p:spPr>
          <a:xfrm>
            <a:off x="7439059" y="2390193"/>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f4</a:t>
            </a:r>
            <a:endParaRPr dirty="0">
              <a:solidFill>
                <a:schemeClr val="bg1"/>
              </a:solidFill>
            </a:endParaRPr>
          </a:p>
        </p:txBody>
      </p:sp>
      <p:sp>
        <p:nvSpPr>
          <p:cNvPr id="28" name="Google Shape;83;p14"/>
          <p:cNvSpPr/>
          <p:nvPr/>
        </p:nvSpPr>
        <p:spPr>
          <a:xfrm>
            <a:off x="5165541" y="2325372"/>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f3</a:t>
            </a:r>
            <a:endParaRPr dirty="0">
              <a:solidFill>
                <a:schemeClr val="bg1"/>
              </a:solidFill>
            </a:endParaRPr>
          </a:p>
        </p:txBody>
      </p:sp>
      <p:sp>
        <p:nvSpPr>
          <p:cNvPr id="29" name="Google Shape;83;p14"/>
          <p:cNvSpPr/>
          <p:nvPr/>
        </p:nvSpPr>
        <p:spPr>
          <a:xfrm>
            <a:off x="7439059" y="4495218"/>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f0</a:t>
            </a:r>
            <a:endParaRPr dirty="0">
              <a:solidFill>
                <a:schemeClr val="bg1"/>
              </a:solidFill>
            </a:endParaRPr>
          </a:p>
        </p:txBody>
      </p:sp>
      <p:sp>
        <p:nvSpPr>
          <p:cNvPr id="31" name="Google Shape;83;p14"/>
          <p:cNvSpPr/>
          <p:nvPr/>
        </p:nvSpPr>
        <p:spPr>
          <a:xfrm>
            <a:off x="4769497" y="3133346"/>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f1</a:t>
            </a:r>
            <a:endParaRPr dirty="0">
              <a:solidFill>
                <a:schemeClr val="bg1"/>
              </a:solidFill>
            </a:endParaRPr>
          </a:p>
        </p:txBody>
      </p:sp>
      <p:sp>
        <p:nvSpPr>
          <p:cNvPr id="32" name="Google Shape;83;p14"/>
          <p:cNvSpPr/>
          <p:nvPr/>
        </p:nvSpPr>
        <p:spPr>
          <a:xfrm>
            <a:off x="6959804" y="3133346"/>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f2</a:t>
            </a:r>
            <a:endParaRPr dirty="0">
              <a:solidFill>
                <a:schemeClr val="bg1"/>
              </a:solidFill>
            </a:endParaRPr>
          </a:p>
        </p:txBody>
      </p:sp>
      <p:sp>
        <p:nvSpPr>
          <p:cNvPr id="33" name="Google Shape;83;p14"/>
          <p:cNvSpPr/>
          <p:nvPr/>
        </p:nvSpPr>
        <p:spPr>
          <a:xfrm>
            <a:off x="8061345" y="3133346"/>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f3</a:t>
            </a:r>
            <a:endParaRPr dirty="0">
              <a:solidFill>
                <a:schemeClr val="bg1"/>
              </a:solidFill>
            </a:endParaRPr>
          </a:p>
        </p:txBody>
      </p:sp>
      <p:sp>
        <p:nvSpPr>
          <p:cNvPr id="34" name="Google Shape;83;p14"/>
          <p:cNvSpPr/>
          <p:nvPr/>
        </p:nvSpPr>
        <p:spPr>
          <a:xfrm>
            <a:off x="7760208" y="3825014"/>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f2</a:t>
            </a:r>
            <a:endParaRPr dirty="0">
              <a:solidFill>
                <a:schemeClr val="bg1"/>
              </a:solidFill>
            </a:endParaRPr>
          </a:p>
        </p:txBody>
      </p:sp>
      <p:sp>
        <p:nvSpPr>
          <p:cNvPr id="35" name="Google Shape;83;p14"/>
          <p:cNvSpPr/>
          <p:nvPr/>
        </p:nvSpPr>
        <p:spPr>
          <a:xfrm>
            <a:off x="8457389" y="3825014"/>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f1</a:t>
            </a:r>
            <a:endParaRPr dirty="0">
              <a:solidFill>
                <a:schemeClr val="bg1"/>
              </a:solidFill>
            </a:endParaRPr>
          </a:p>
        </p:txBody>
      </p:sp>
      <p:cxnSp>
        <p:nvCxnSpPr>
          <p:cNvPr id="36" name="Straight Connector 35"/>
          <p:cNvCxnSpPr/>
          <p:nvPr/>
        </p:nvCxnSpPr>
        <p:spPr>
          <a:xfrm flipH="1">
            <a:off x="5531288" y="2039440"/>
            <a:ext cx="696896" cy="38182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4996398" y="2745435"/>
            <a:ext cx="269024" cy="40967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flipV="1">
            <a:off x="6624228" y="2039440"/>
            <a:ext cx="937960" cy="37502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flipV="1">
            <a:off x="5429503" y="2727024"/>
            <a:ext cx="191795" cy="4280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7240783" y="2789506"/>
            <a:ext cx="288032" cy="3544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flipV="1">
            <a:off x="7735376" y="2751078"/>
            <a:ext cx="420876" cy="40402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7994532" y="3536613"/>
            <a:ext cx="161720" cy="30665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flipV="1">
            <a:off x="8368904" y="3482368"/>
            <a:ext cx="185784" cy="36089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7" name="Google Shape;83;p14"/>
          <p:cNvSpPr/>
          <p:nvPr/>
        </p:nvSpPr>
        <p:spPr>
          <a:xfrm>
            <a:off x="4996398" y="3842135"/>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f0</a:t>
            </a:r>
            <a:endParaRPr dirty="0">
              <a:solidFill>
                <a:schemeClr val="bg1"/>
              </a:solidFill>
            </a:endParaRPr>
          </a:p>
        </p:txBody>
      </p:sp>
      <p:sp>
        <p:nvSpPr>
          <p:cNvPr id="48" name="Google Shape;83;p14"/>
          <p:cNvSpPr/>
          <p:nvPr/>
        </p:nvSpPr>
        <p:spPr>
          <a:xfrm>
            <a:off x="5693566" y="3842135"/>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f1</a:t>
            </a:r>
            <a:endParaRPr dirty="0">
              <a:solidFill>
                <a:schemeClr val="bg1"/>
              </a:solidFill>
            </a:endParaRPr>
          </a:p>
        </p:txBody>
      </p:sp>
      <p:sp>
        <p:nvSpPr>
          <p:cNvPr id="50" name="Google Shape;83;p14"/>
          <p:cNvSpPr/>
          <p:nvPr/>
        </p:nvSpPr>
        <p:spPr>
          <a:xfrm>
            <a:off x="5423276" y="3143979"/>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f2</a:t>
            </a:r>
            <a:endParaRPr dirty="0">
              <a:solidFill>
                <a:schemeClr val="bg1"/>
              </a:solidFill>
            </a:endParaRPr>
          </a:p>
        </p:txBody>
      </p:sp>
      <p:sp>
        <p:nvSpPr>
          <p:cNvPr id="52" name="Google Shape;83;p14"/>
          <p:cNvSpPr/>
          <p:nvPr/>
        </p:nvSpPr>
        <p:spPr>
          <a:xfrm>
            <a:off x="8083648" y="4495218"/>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f1</a:t>
            </a:r>
            <a:endParaRPr dirty="0">
              <a:solidFill>
                <a:schemeClr val="bg1"/>
              </a:solidFill>
            </a:endParaRPr>
          </a:p>
        </p:txBody>
      </p:sp>
      <p:sp>
        <p:nvSpPr>
          <p:cNvPr id="53" name="Google Shape;83;p14"/>
          <p:cNvSpPr/>
          <p:nvPr/>
        </p:nvSpPr>
        <p:spPr>
          <a:xfrm>
            <a:off x="6553462" y="3842135"/>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f0</a:t>
            </a:r>
            <a:endParaRPr dirty="0">
              <a:solidFill>
                <a:schemeClr val="bg1"/>
              </a:solidFill>
            </a:endParaRPr>
          </a:p>
        </p:txBody>
      </p:sp>
      <p:sp>
        <p:nvSpPr>
          <p:cNvPr id="54" name="Google Shape;83;p14"/>
          <p:cNvSpPr/>
          <p:nvPr/>
        </p:nvSpPr>
        <p:spPr>
          <a:xfrm>
            <a:off x="7186777" y="3855470"/>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f1</a:t>
            </a:r>
            <a:endParaRPr dirty="0">
              <a:solidFill>
                <a:schemeClr val="bg1"/>
              </a:solidFill>
            </a:endParaRPr>
          </a:p>
        </p:txBody>
      </p:sp>
      <p:cxnSp>
        <p:nvCxnSpPr>
          <p:cNvPr id="55" name="Straight Connector 54"/>
          <p:cNvCxnSpPr/>
          <p:nvPr/>
        </p:nvCxnSpPr>
        <p:spPr>
          <a:xfrm flipH="1">
            <a:off x="5342416" y="3559190"/>
            <a:ext cx="161720" cy="30665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5693566" y="3536613"/>
            <a:ext cx="198022" cy="32923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6822791" y="3482368"/>
            <a:ext cx="161720" cy="3866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7274988" y="3482368"/>
            <a:ext cx="164071" cy="37528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7654516" y="4182214"/>
            <a:ext cx="161720" cy="30665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8105848" y="4182214"/>
            <a:ext cx="153519" cy="31300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5481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1000"/>
                                        <p:tgtEl>
                                          <p:spTgt spid="27"/>
                                        </p:tgtEl>
                                      </p:cBhvr>
                                    </p:animEffect>
                                    <p:anim calcmode="lin" valueType="num">
                                      <p:cBhvr>
                                        <p:cTn id="13" dur="1000" fill="hold"/>
                                        <p:tgtEl>
                                          <p:spTgt spid="27"/>
                                        </p:tgtEl>
                                        <p:attrNameLst>
                                          <p:attrName>ppt_x</p:attrName>
                                        </p:attrNameLst>
                                      </p:cBhvr>
                                      <p:tavLst>
                                        <p:tav tm="0">
                                          <p:val>
                                            <p:strVal val="#ppt_x"/>
                                          </p:val>
                                        </p:tav>
                                        <p:tav tm="100000">
                                          <p:val>
                                            <p:strVal val="#ppt_x"/>
                                          </p:val>
                                        </p:tav>
                                      </p:tavLst>
                                    </p:anim>
                                    <p:anim calcmode="lin" valueType="num">
                                      <p:cBhvr>
                                        <p:cTn id="14" dur="1000" fill="hold"/>
                                        <p:tgtEl>
                                          <p:spTgt spid="2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1000"/>
                                        <p:tgtEl>
                                          <p:spTgt spid="28"/>
                                        </p:tgtEl>
                                      </p:cBhvr>
                                    </p:animEffect>
                                    <p:anim calcmode="lin" valueType="num">
                                      <p:cBhvr>
                                        <p:cTn id="18" dur="1000" fill="hold"/>
                                        <p:tgtEl>
                                          <p:spTgt spid="28"/>
                                        </p:tgtEl>
                                        <p:attrNameLst>
                                          <p:attrName>ppt_x</p:attrName>
                                        </p:attrNameLst>
                                      </p:cBhvr>
                                      <p:tavLst>
                                        <p:tav tm="0">
                                          <p:val>
                                            <p:strVal val="#ppt_x"/>
                                          </p:val>
                                        </p:tav>
                                        <p:tav tm="100000">
                                          <p:val>
                                            <p:strVal val="#ppt_x"/>
                                          </p:val>
                                        </p:tav>
                                      </p:tavLst>
                                    </p:anim>
                                    <p:anim calcmode="lin" valueType="num">
                                      <p:cBhvr>
                                        <p:cTn id="19" dur="1000" fill="hold"/>
                                        <p:tgtEl>
                                          <p:spTgt spid="2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1000"/>
                                        <p:tgtEl>
                                          <p:spTgt spid="29"/>
                                        </p:tgtEl>
                                      </p:cBhvr>
                                    </p:animEffect>
                                    <p:anim calcmode="lin" valueType="num">
                                      <p:cBhvr>
                                        <p:cTn id="23" dur="1000" fill="hold"/>
                                        <p:tgtEl>
                                          <p:spTgt spid="29"/>
                                        </p:tgtEl>
                                        <p:attrNameLst>
                                          <p:attrName>ppt_x</p:attrName>
                                        </p:attrNameLst>
                                      </p:cBhvr>
                                      <p:tavLst>
                                        <p:tav tm="0">
                                          <p:val>
                                            <p:strVal val="#ppt_x"/>
                                          </p:val>
                                        </p:tav>
                                        <p:tav tm="100000">
                                          <p:val>
                                            <p:strVal val="#ppt_x"/>
                                          </p:val>
                                        </p:tav>
                                      </p:tavLst>
                                    </p:anim>
                                    <p:anim calcmode="lin" valueType="num">
                                      <p:cBhvr>
                                        <p:cTn id="24" dur="1000" fill="hold"/>
                                        <p:tgtEl>
                                          <p:spTgt spid="2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1000"/>
                                        <p:tgtEl>
                                          <p:spTgt spid="31"/>
                                        </p:tgtEl>
                                      </p:cBhvr>
                                    </p:animEffect>
                                    <p:anim calcmode="lin" valueType="num">
                                      <p:cBhvr>
                                        <p:cTn id="28" dur="1000" fill="hold"/>
                                        <p:tgtEl>
                                          <p:spTgt spid="31"/>
                                        </p:tgtEl>
                                        <p:attrNameLst>
                                          <p:attrName>ppt_x</p:attrName>
                                        </p:attrNameLst>
                                      </p:cBhvr>
                                      <p:tavLst>
                                        <p:tav tm="0">
                                          <p:val>
                                            <p:strVal val="#ppt_x"/>
                                          </p:val>
                                        </p:tav>
                                        <p:tav tm="100000">
                                          <p:val>
                                            <p:strVal val="#ppt_x"/>
                                          </p:val>
                                        </p:tav>
                                      </p:tavLst>
                                    </p:anim>
                                    <p:anim calcmode="lin" valueType="num">
                                      <p:cBhvr>
                                        <p:cTn id="29" dur="1000" fill="hold"/>
                                        <p:tgtEl>
                                          <p:spTgt spid="3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1000"/>
                                        <p:tgtEl>
                                          <p:spTgt spid="32"/>
                                        </p:tgtEl>
                                      </p:cBhvr>
                                    </p:animEffect>
                                    <p:anim calcmode="lin" valueType="num">
                                      <p:cBhvr>
                                        <p:cTn id="33" dur="1000" fill="hold"/>
                                        <p:tgtEl>
                                          <p:spTgt spid="32"/>
                                        </p:tgtEl>
                                        <p:attrNameLst>
                                          <p:attrName>ppt_x</p:attrName>
                                        </p:attrNameLst>
                                      </p:cBhvr>
                                      <p:tavLst>
                                        <p:tav tm="0">
                                          <p:val>
                                            <p:strVal val="#ppt_x"/>
                                          </p:val>
                                        </p:tav>
                                        <p:tav tm="100000">
                                          <p:val>
                                            <p:strVal val="#ppt_x"/>
                                          </p:val>
                                        </p:tav>
                                      </p:tavLst>
                                    </p:anim>
                                    <p:anim calcmode="lin" valueType="num">
                                      <p:cBhvr>
                                        <p:cTn id="34" dur="1000" fill="hold"/>
                                        <p:tgtEl>
                                          <p:spTgt spid="32"/>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fade">
                                      <p:cBhvr>
                                        <p:cTn id="37" dur="1000"/>
                                        <p:tgtEl>
                                          <p:spTgt spid="33"/>
                                        </p:tgtEl>
                                      </p:cBhvr>
                                    </p:animEffect>
                                    <p:anim calcmode="lin" valueType="num">
                                      <p:cBhvr>
                                        <p:cTn id="38" dur="1000" fill="hold"/>
                                        <p:tgtEl>
                                          <p:spTgt spid="33"/>
                                        </p:tgtEl>
                                        <p:attrNameLst>
                                          <p:attrName>ppt_x</p:attrName>
                                        </p:attrNameLst>
                                      </p:cBhvr>
                                      <p:tavLst>
                                        <p:tav tm="0">
                                          <p:val>
                                            <p:strVal val="#ppt_x"/>
                                          </p:val>
                                        </p:tav>
                                        <p:tav tm="100000">
                                          <p:val>
                                            <p:strVal val="#ppt_x"/>
                                          </p:val>
                                        </p:tav>
                                      </p:tavLst>
                                    </p:anim>
                                    <p:anim calcmode="lin" valueType="num">
                                      <p:cBhvr>
                                        <p:cTn id="39" dur="1000" fill="hold"/>
                                        <p:tgtEl>
                                          <p:spTgt spid="33"/>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fade">
                                      <p:cBhvr>
                                        <p:cTn id="42" dur="1000"/>
                                        <p:tgtEl>
                                          <p:spTgt spid="34"/>
                                        </p:tgtEl>
                                      </p:cBhvr>
                                    </p:animEffect>
                                    <p:anim calcmode="lin" valueType="num">
                                      <p:cBhvr>
                                        <p:cTn id="43" dur="1000" fill="hold"/>
                                        <p:tgtEl>
                                          <p:spTgt spid="34"/>
                                        </p:tgtEl>
                                        <p:attrNameLst>
                                          <p:attrName>ppt_x</p:attrName>
                                        </p:attrNameLst>
                                      </p:cBhvr>
                                      <p:tavLst>
                                        <p:tav tm="0">
                                          <p:val>
                                            <p:strVal val="#ppt_x"/>
                                          </p:val>
                                        </p:tav>
                                        <p:tav tm="100000">
                                          <p:val>
                                            <p:strVal val="#ppt_x"/>
                                          </p:val>
                                        </p:tav>
                                      </p:tavLst>
                                    </p:anim>
                                    <p:anim calcmode="lin" valueType="num">
                                      <p:cBhvr>
                                        <p:cTn id="44" dur="1000" fill="hold"/>
                                        <p:tgtEl>
                                          <p:spTgt spid="34"/>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fade">
                                      <p:cBhvr>
                                        <p:cTn id="47" dur="1000"/>
                                        <p:tgtEl>
                                          <p:spTgt spid="35"/>
                                        </p:tgtEl>
                                      </p:cBhvr>
                                    </p:animEffect>
                                    <p:anim calcmode="lin" valueType="num">
                                      <p:cBhvr>
                                        <p:cTn id="48" dur="1000" fill="hold"/>
                                        <p:tgtEl>
                                          <p:spTgt spid="35"/>
                                        </p:tgtEl>
                                        <p:attrNameLst>
                                          <p:attrName>ppt_x</p:attrName>
                                        </p:attrNameLst>
                                      </p:cBhvr>
                                      <p:tavLst>
                                        <p:tav tm="0">
                                          <p:val>
                                            <p:strVal val="#ppt_x"/>
                                          </p:val>
                                        </p:tav>
                                        <p:tav tm="100000">
                                          <p:val>
                                            <p:strVal val="#ppt_x"/>
                                          </p:val>
                                        </p:tav>
                                      </p:tavLst>
                                    </p:anim>
                                    <p:anim calcmode="lin" valueType="num">
                                      <p:cBhvr>
                                        <p:cTn id="49" dur="1000" fill="hold"/>
                                        <p:tgtEl>
                                          <p:spTgt spid="35"/>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36"/>
                                        </p:tgtEl>
                                        <p:attrNameLst>
                                          <p:attrName>style.visibility</p:attrName>
                                        </p:attrNameLst>
                                      </p:cBhvr>
                                      <p:to>
                                        <p:strVal val="visible"/>
                                      </p:to>
                                    </p:set>
                                    <p:animEffect transition="in" filter="fade">
                                      <p:cBhvr>
                                        <p:cTn id="52" dur="1000"/>
                                        <p:tgtEl>
                                          <p:spTgt spid="36"/>
                                        </p:tgtEl>
                                      </p:cBhvr>
                                    </p:animEffect>
                                    <p:anim calcmode="lin" valueType="num">
                                      <p:cBhvr>
                                        <p:cTn id="53" dur="1000" fill="hold"/>
                                        <p:tgtEl>
                                          <p:spTgt spid="36"/>
                                        </p:tgtEl>
                                        <p:attrNameLst>
                                          <p:attrName>ppt_x</p:attrName>
                                        </p:attrNameLst>
                                      </p:cBhvr>
                                      <p:tavLst>
                                        <p:tav tm="0">
                                          <p:val>
                                            <p:strVal val="#ppt_x"/>
                                          </p:val>
                                        </p:tav>
                                        <p:tav tm="100000">
                                          <p:val>
                                            <p:strVal val="#ppt_x"/>
                                          </p:val>
                                        </p:tav>
                                      </p:tavLst>
                                    </p:anim>
                                    <p:anim calcmode="lin" valueType="num">
                                      <p:cBhvr>
                                        <p:cTn id="54" dur="1000" fill="hold"/>
                                        <p:tgtEl>
                                          <p:spTgt spid="36"/>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37"/>
                                        </p:tgtEl>
                                        <p:attrNameLst>
                                          <p:attrName>style.visibility</p:attrName>
                                        </p:attrNameLst>
                                      </p:cBhvr>
                                      <p:to>
                                        <p:strVal val="visible"/>
                                      </p:to>
                                    </p:set>
                                    <p:animEffect transition="in" filter="fade">
                                      <p:cBhvr>
                                        <p:cTn id="57" dur="1000"/>
                                        <p:tgtEl>
                                          <p:spTgt spid="37"/>
                                        </p:tgtEl>
                                      </p:cBhvr>
                                    </p:animEffect>
                                    <p:anim calcmode="lin" valueType="num">
                                      <p:cBhvr>
                                        <p:cTn id="58" dur="1000" fill="hold"/>
                                        <p:tgtEl>
                                          <p:spTgt spid="37"/>
                                        </p:tgtEl>
                                        <p:attrNameLst>
                                          <p:attrName>ppt_x</p:attrName>
                                        </p:attrNameLst>
                                      </p:cBhvr>
                                      <p:tavLst>
                                        <p:tav tm="0">
                                          <p:val>
                                            <p:strVal val="#ppt_x"/>
                                          </p:val>
                                        </p:tav>
                                        <p:tav tm="100000">
                                          <p:val>
                                            <p:strVal val="#ppt_x"/>
                                          </p:val>
                                        </p:tav>
                                      </p:tavLst>
                                    </p:anim>
                                    <p:anim calcmode="lin" valueType="num">
                                      <p:cBhvr>
                                        <p:cTn id="59" dur="1000" fill="hold"/>
                                        <p:tgtEl>
                                          <p:spTgt spid="37"/>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39"/>
                                        </p:tgtEl>
                                        <p:attrNameLst>
                                          <p:attrName>style.visibility</p:attrName>
                                        </p:attrNameLst>
                                      </p:cBhvr>
                                      <p:to>
                                        <p:strVal val="visible"/>
                                      </p:to>
                                    </p:set>
                                    <p:animEffect transition="in" filter="fade">
                                      <p:cBhvr>
                                        <p:cTn id="62" dur="1000"/>
                                        <p:tgtEl>
                                          <p:spTgt spid="39"/>
                                        </p:tgtEl>
                                      </p:cBhvr>
                                    </p:animEffect>
                                    <p:anim calcmode="lin" valueType="num">
                                      <p:cBhvr>
                                        <p:cTn id="63" dur="1000" fill="hold"/>
                                        <p:tgtEl>
                                          <p:spTgt spid="39"/>
                                        </p:tgtEl>
                                        <p:attrNameLst>
                                          <p:attrName>ppt_x</p:attrName>
                                        </p:attrNameLst>
                                      </p:cBhvr>
                                      <p:tavLst>
                                        <p:tav tm="0">
                                          <p:val>
                                            <p:strVal val="#ppt_x"/>
                                          </p:val>
                                        </p:tav>
                                        <p:tav tm="100000">
                                          <p:val>
                                            <p:strVal val="#ppt_x"/>
                                          </p:val>
                                        </p:tav>
                                      </p:tavLst>
                                    </p:anim>
                                    <p:anim calcmode="lin" valueType="num">
                                      <p:cBhvr>
                                        <p:cTn id="64" dur="1000" fill="hold"/>
                                        <p:tgtEl>
                                          <p:spTgt spid="39"/>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40"/>
                                        </p:tgtEl>
                                        <p:attrNameLst>
                                          <p:attrName>style.visibility</p:attrName>
                                        </p:attrNameLst>
                                      </p:cBhvr>
                                      <p:to>
                                        <p:strVal val="visible"/>
                                      </p:to>
                                    </p:set>
                                    <p:animEffect transition="in" filter="fade">
                                      <p:cBhvr>
                                        <p:cTn id="67" dur="1000"/>
                                        <p:tgtEl>
                                          <p:spTgt spid="40"/>
                                        </p:tgtEl>
                                      </p:cBhvr>
                                    </p:animEffect>
                                    <p:anim calcmode="lin" valueType="num">
                                      <p:cBhvr>
                                        <p:cTn id="68" dur="1000" fill="hold"/>
                                        <p:tgtEl>
                                          <p:spTgt spid="40"/>
                                        </p:tgtEl>
                                        <p:attrNameLst>
                                          <p:attrName>ppt_x</p:attrName>
                                        </p:attrNameLst>
                                      </p:cBhvr>
                                      <p:tavLst>
                                        <p:tav tm="0">
                                          <p:val>
                                            <p:strVal val="#ppt_x"/>
                                          </p:val>
                                        </p:tav>
                                        <p:tav tm="100000">
                                          <p:val>
                                            <p:strVal val="#ppt_x"/>
                                          </p:val>
                                        </p:tav>
                                      </p:tavLst>
                                    </p:anim>
                                    <p:anim calcmode="lin" valueType="num">
                                      <p:cBhvr>
                                        <p:cTn id="69" dur="1000" fill="hold"/>
                                        <p:tgtEl>
                                          <p:spTgt spid="40"/>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41"/>
                                        </p:tgtEl>
                                        <p:attrNameLst>
                                          <p:attrName>style.visibility</p:attrName>
                                        </p:attrNameLst>
                                      </p:cBhvr>
                                      <p:to>
                                        <p:strVal val="visible"/>
                                      </p:to>
                                    </p:set>
                                    <p:animEffect transition="in" filter="fade">
                                      <p:cBhvr>
                                        <p:cTn id="72" dur="1000"/>
                                        <p:tgtEl>
                                          <p:spTgt spid="41"/>
                                        </p:tgtEl>
                                      </p:cBhvr>
                                    </p:animEffect>
                                    <p:anim calcmode="lin" valueType="num">
                                      <p:cBhvr>
                                        <p:cTn id="73" dur="1000" fill="hold"/>
                                        <p:tgtEl>
                                          <p:spTgt spid="41"/>
                                        </p:tgtEl>
                                        <p:attrNameLst>
                                          <p:attrName>ppt_x</p:attrName>
                                        </p:attrNameLst>
                                      </p:cBhvr>
                                      <p:tavLst>
                                        <p:tav tm="0">
                                          <p:val>
                                            <p:strVal val="#ppt_x"/>
                                          </p:val>
                                        </p:tav>
                                        <p:tav tm="100000">
                                          <p:val>
                                            <p:strVal val="#ppt_x"/>
                                          </p:val>
                                        </p:tav>
                                      </p:tavLst>
                                    </p:anim>
                                    <p:anim calcmode="lin" valueType="num">
                                      <p:cBhvr>
                                        <p:cTn id="74" dur="1000" fill="hold"/>
                                        <p:tgtEl>
                                          <p:spTgt spid="41"/>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43"/>
                                        </p:tgtEl>
                                        <p:attrNameLst>
                                          <p:attrName>style.visibility</p:attrName>
                                        </p:attrNameLst>
                                      </p:cBhvr>
                                      <p:to>
                                        <p:strVal val="visible"/>
                                      </p:to>
                                    </p:set>
                                    <p:animEffect transition="in" filter="fade">
                                      <p:cBhvr>
                                        <p:cTn id="77" dur="1000"/>
                                        <p:tgtEl>
                                          <p:spTgt spid="43"/>
                                        </p:tgtEl>
                                      </p:cBhvr>
                                    </p:animEffect>
                                    <p:anim calcmode="lin" valueType="num">
                                      <p:cBhvr>
                                        <p:cTn id="78" dur="1000" fill="hold"/>
                                        <p:tgtEl>
                                          <p:spTgt spid="43"/>
                                        </p:tgtEl>
                                        <p:attrNameLst>
                                          <p:attrName>ppt_x</p:attrName>
                                        </p:attrNameLst>
                                      </p:cBhvr>
                                      <p:tavLst>
                                        <p:tav tm="0">
                                          <p:val>
                                            <p:strVal val="#ppt_x"/>
                                          </p:val>
                                        </p:tav>
                                        <p:tav tm="100000">
                                          <p:val>
                                            <p:strVal val="#ppt_x"/>
                                          </p:val>
                                        </p:tav>
                                      </p:tavLst>
                                    </p:anim>
                                    <p:anim calcmode="lin" valueType="num">
                                      <p:cBhvr>
                                        <p:cTn id="79" dur="1000" fill="hold"/>
                                        <p:tgtEl>
                                          <p:spTgt spid="43"/>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44"/>
                                        </p:tgtEl>
                                        <p:attrNameLst>
                                          <p:attrName>style.visibility</p:attrName>
                                        </p:attrNameLst>
                                      </p:cBhvr>
                                      <p:to>
                                        <p:strVal val="visible"/>
                                      </p:to>
                                    </p:set>
                                    <p:animEffect transition="in" filter="fade">
                                      <p:cBhvr>
                                        <p:cTn id="82" dur="1000"/>
                                        <p:tgtEl>
                                          <p:spTgt spid="44"/>
                                        </p:tgtEl>
                                      </p:cBhvr>
                                    </p:animEffect>
                                    <p:anim calcmode="lin" valueType="num">
                                      <p:cBhvr>
                                        <p:cTn id="83" dur="1000" fill="hold"/>
                                        <p:tgtEl>
                                          <p:spTgt spid="44"/>
                                        </p:tgtEl>
                                        <p:attrNameLst>
                                          <p:attrName>ppt_x</p:attrName>
                                        </p:attrNameLst>
                                      </p:cBhvr>
                                      <p:tavLst>
                                        <p:tav tm="0">
                                          <p:val>
                                            <p:strVal val="#ppt_x"/>
                                          </p:val>
                                        </p:tav>
                                        <p:tav tm="100000">
                                          <p:val>
                                            <p:strVal val="#ppt_x"/>
                                          </p:val>
                                        </p:tav>
                                      </p:tavLst>
                                    </p:anim>
                                    <p:anim calcmode="lin" valueType="num">
                                      <p:cBhvr>
                                        <p:cTn id="84" dur="1000" fill="hold"/>
                                        <p:tgtEl>
                                          <p:spTgt spid="44"/>
                                        </p:tgtEl>
                                        <p:attrNameLst>
                                          <p:attrName>ppt_y</p:attrName>
                                        </p:attrNameLst>
                                      </p:cBhvr>
                                      <p:tavLst>
                                        <p:tav tm="0">
                                          <p:val>
                                            <p:strVal val="#ppt_y+.1"/>
                                          </p:val>
                                        </p:tav>
                                        <p:tav tm="100000">
                                          <p:val>
                                            <p:strVal val="#ppt_y"/>
                                          </p:val>
                                        </p:tav>
                                      </p:tavLst>
                                    </p:anim>
                                  </p:childTnLst>
                                </p:cTn>
                              </p:par>
                              <p:par>
                                <p:cTn id="85" presetID="42" presetClass="entr" presetSubtype="0" fill="hold" nodeType="withEffect">
                                  <p:stCondLst>
                                    <p:cond delay="0"/>
                                  </p:stCondLst>
                                  <p:childTnLst>
                                    <p:set>
                                      <p:cBhvr>
                                        <p:cTn id="86" dur="1" fill="hold">
                                          <p:stCondLst>
                                            <p:cond delay="0"/>
                                          </p:stCondLst>
                                        </p:cTn>
                                        <p:tgtEl>
                                          <p:spTgt spid="46"/>
                                        </p:tgtEl>
                                        <p:attrNameLst>
                                          <p:attrName>style.visibility</p:attrName>
                                        </p:attrNameLst>
                                      </p:cBhvr>
                                      <p:to>
                                        <p:strVal val="visible"/>
                                      </p:to>
                                    </p:set>
                                    <p:animEffect transition="in" filter="fade">
                                      <p:cBhvr>
                                        <p:cTn id="87" dur="1000"/>
                                        <p:tgtEl>
                                          <p:spTgt spid="46"/>
                                        </p:tgtEl>
                                      </p:cBhvr>
                                    </p:animEffect>
                                    <p:anim calcmode="lin" valueType="num">
                                      <p:cBhvr>
                                        <p:cTn id="88" dur="1000" fill="hold"/>
                                        <p:tgtEl>
                                          <p:spTgt spid="46"/>
                                        </p:tgtEl>
                                        <p:attrNameLst>
                                          <p:attrName>ppt_x</p:attrName>
                                        </p:attrNameLst>
                                      </p:cBhvr>
                                      <p:tavLst>
                                        <p:tav tm="0">
                                          <p:val>
                                            <p:strVal val="#ppt_x"/>
                                          </p:val>
                                        </p:tav>
                                        <p:tav tm="100000">
                                          <p:val>
                                            <p:strVal val="#ppt_x"/>
                                          </p:val>
                                        </p:tav>
                                      </p:tavLst>
                                    </p:anim>
                                    <p:anim calcmode="lin" valueType="num">
                                      <p:cBhvr>
                                        <p:cTn id="89" dur="1000" fill="hold"/>
                                        <p:tgtEl>
                                          <p:spTgt spid="46"/>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47"/>
                                        </p:tgtEl>
                                        <p:attrNameLst>
                                          <p:attrName>style.visibility</p:attrName>
                                        </p:attrNameLst>
                                      </p:cBhvr>
                                      <p:to>
                                        <p:strVal val="visible"/>
                                      </p:to>
                                    </p:set>
                                    <p:animEffect transition="in" filter="fade">
                                      <p:cBhvr>
                                        <p:cTn id="92" dur="1000"/>
                                        <p:tgtEl>
                                          <p:spTgt spid="47"/>
                                        </p:tgtEl>
                                      </p:cBhvr>
                                    </p:animEffect>
                                    <p:anim calcmode="lin" valueType="num">
                                      <p:cBhvr>
                                        <p:cTn id="93" dur="1000" fill="hold"/>
                                        <p:tgtEl>
                                          <p:spTgt spid="47"/>
                                        </p:tgtEl>
                                        <p:attrNameLst>
                                          <p:attrName>ppt_x</p:attrName>
                                        </p:attrNameLst>
                                      </p:cBhvr>
                                      <p:tavLst>
                                        <p:tav tm="0">
                                          <p:val>
                                            <p:strVal val="#ppt_x"/>
                                          </p:val>
                                        </p:tav>
                                        <p:tav tm="100000">
                                          <p:val>
                                            <p:strVal val="#ppt_x"/>
                                          </p:val>
                                        </p:tav>
                                      </p:tavLst>
                                    </p:anim>
                                    <p:anim calcmode="lin" valueType="num">
                                      <p:cBhvr>
                                        <p:cTn id="94" dur="1000" fill="hold"/>
                                        <p:tgtEl>
                                          <p:spTgt spid="47"/>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48"/>
                                        </p:tgtEl>
                                        <p:attrNameLst>
                                          <p:attrName>style.visibility</p:attrName>
                                        </p:attrNameLst>
                                      </p:cBhvr>
                                      <p:to>
                                        <p:strVal val="visible"/>
                                      </p:to>
                                    </p:set>
                                    <p:animEffect transition="in" filter="fade">
                                      <p:cBhvr>
                                        <p:cTn id="97" dur="1000"/>
                                        <p:tgtEl>
                                          <p:spTgt spid="48"/>
                                        </p:tgtEl>
                                      </p:cBhvr>
                                    </p:animEffect>
                                    <p:anim calcmode="lin" valueType="num">
                                      <p:cBhvr>
                                        <p:cTn id="98" dur="1000" fill="hold"/>
                                        <p:tgtEl>
                                          <p:spTgt spid="48"/>
                                        </p:tgtEl>
                                        <p:attrNameLst>
                                          <p:attrName>ppt_x</p:attrName>
                                        </p:attrNameLst>
                                      </p:cBhvr>
                                      <p:tavLst>
                                        <p:tav tm="0">
                                          <p:val>
                                            <p:strVal val="#ppt_x"/>
                                          </p:val>
                                        </p:tav>
                                        <p:tav tm="100000">
                                          <p:val>
                                            <p:strVal val="#ppt_x"/>
                                          </p:val>
                                        </p:tav>
                                      </p:tavLst>
                                    </p:anim>
                                    <p:anim calcmode="lin" valueType="num">
                                      <p:cBhvr>
                                        <p:cTn id="99" dur="1000" fill="hold"/>
                                        <p:tgtEl>
                                          <p:spTgt spid="48"/>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50"/>
                                        </p:tgtEl>
                                        <p:attrNameLst>
                                          <p:attrName>style.visibility</p:attrName>
                                        </p:attrNameLst>
                                      </p:cBhvr>
                                      <p:to>
                                        <p:strVal val="visible"/>
                                      </p:to>
                                    </p:set>
                                    <p:animEffect transition="in" filter="fade">
                                      <p:cBhvr>
                                        <p:cTn id="102" dur="1000"/>
                                        <p:tgtEl>
                                          <p:spTgt spid="50"/>
                                        </p:tgtEl>
                                      </p:cBhvr>
                                    </p:animEffect>
                                    <p:anim calcmode="lin" valueType="num">
                                      <p:cBhvr>
                                        <p:cTn id="103" dur="1000" fill="hold"/>
                                        <p:tgtEl>
                                          <p:spTgt spid="50"/>
                                        </p:tgtEl>
                                        <p:attrNameLst>
                                          <p:attrName>ppt_x</p:attrName>
                                        </p:attrNameLst>
                                      </p:cBhvr>
                                      <p:tavLst>
                                        <p:tav tm="0">
                                          <p:val>
                                            <p:strVal val="#ppt_x"/>
                                          </p:val>
                                        </p:tav>
                                        <p:tav tm="100000">
                                          <p:val>
                                            <p:strVal val="#ppt_x"/>
                                          </p:val>
                                        </p:tav>
                                      </p:tavLst>
                                    </p:anim>
                                    <p:anim calcmode="lin" valueType="num">
                                      <p:cBhvr>
                                        <p:cTn id="104" dur="1000" fill="hold"/>
                                        <p:tgtEl>
                                          <p:spTgt spid="50"/>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52"/>
                                        </p:tgtEl>
                                        <p:attrNameLst>
                                          <p:attrName>style.visibility</p:attrName>
                                        </p:attrNameLst>
                                      </p:cBhvr>
                                      <p:to>
                                        <p:strVal val="visible"/>
                                      </p:to>
                                    </p:set>
                                    <p:animEffect transition="in" filter="fade">
                                      <p:cBhvr>
                                        <p:cTn id="107" dur="1000"/>
                                        <p:tgtEl>
                                          <p:spTgt spid="52"/>
                                        </p:tgtEl>
                                      </p:cBhvr>
                                    </p:animEffect>
                                    <p:anim calcmode="lin" valueType="num">
                                      <p:cBhvr>
                                        <p:cTn id="108" dur="1000" fill="hold"/>
                                        <p:tgtEl>
                                          <p:spTgt spid="52"/>
                                        </p:tgtEl>
                                        <p:attrNameLst>
                                          <p:attrName>ppt_x</p:attrName>
                                        </p:attrNameLst>
                                      </p:cBhvr>
                                      <p:tavLst>
                                        <p:tav tm="0">
                                          <p:val>
                                            <p:strVal val="#ppt_x"/>
                                          </p:val>
                                        </p:tav>
                                        <p:tav tm="100000">
                                          <p:val>
                                            <p:strVal val="#ppt_x"/>
                                          </p:val>
                                        </p:tav>
                                      </p:tavLst>
                                    </p:anim>
                                    <p:anim calcmode="lin" valueType="num">
                                      <p:cBhvr>
                                        <p:cTn id="109" dur="1000" fill="hold"/>
                                        <p:tgtEl>
                                          <p:spTgt spid="52"/>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0"/>
                                  </p:stCondLst>
                                  <p:childTnLst>
                                    <p:set>
                                      <p:cBhvr>
                                        <p:cTn id="111" dur="1" fill="hold">
                                          <p:stCondLst>
                                            <p:cond delay="0"/>
                                          </p:stCondLst>
                                        </p:cTn>
                                        <p:tgtEl>
                                          <p:spTgt spid="53"/>
                                        </p:tgtEl>
                                        <p:attrNameLst>
                                          <p:attrName>style.visibility</p:attrName>
                                        </p:attrNameLst>
                                      </p:cBhvr>
                                      <p:to>
                                        <p:strVal val="visible"/>
                                      </p:to>
                                    </p:set>
                                    <p:animEffect transition="in" filter="fade">
                                      <p:cBhvr>
                                        <p:cTn id="112" dur="1000"/>
                                        <p:tgtEl>
                                          <p:spTgt spid="53"/>
                                        </p:tgtEl>
                                      </p:cBhvr>
                                    </p:animEffect>
                                    <p:anim calcmode="lin" valueType="num">
                                      <p:cBhvr>
                                        <p:cTn id="113" dur="1000" fill="hold"/>
                                        <p:tgtEl>
                                          <p:spTgt spid="53"/>
                                        </p:tgtEl>
                                        <p:attrNameLst>
                                          <p:attrName>ppt_x</p:attrName>
                                        </p:attrNameLst>
                                      </p:cBhvr>
                                      <p:tavLst>
                                        <p:tav tm="0">
                                          <p:val>
                                            <p:strVal val="#ppt_x"/>
                                          </p:val>
                                        </p:tav>
                                        <p:tav tm="100000">
                                          <p:val>
                                            <p:strVal val="#ppt_x"/>
                                          </p:val>
                                        </p:tav>
                                      </p:tavLst>
                                    </p:anim>
                                    <p:anim calcmode="lin" valueType="num">
                                      <p:cBhvr>
                                        <p:cTn id="114" dur="1000" fill="hold"/>
                                        <p:tgtEl>
                                          <p:spTgt spid="53"/>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0"/>
                                  </p:stCondLst>
                                  <p:childTnLst>
                                    <p:set>
                                      <p:cBhvr>
                                        <p:cTn id="116" dur="1" fill="hold">
                                          <p:stCondLst>
                                            <p:cond delay="0"/>
                                          </p:stCondLst>
                                        </p:cTn>
                                        <p:tgtEl>
                                          <p:spTgt spid="54"/>
                                        </p:tgtEl>
                                        <p:attrNameLst>
                                          <p:attrName>style.visibility</p:attrName>
                                        </p:attrNameLst>
                                      </p:cBhvr>
                                      <p:to>
                                        <p:strVal val="visible"/>
                                      </p:to>
                                    </p:set>
                                    <p:animEffect transition="in" filter="fade">
                                      <p:cBhvr>
                                        <p:cTn id="117" dur="1000"/>
                                        <p:tgtEl>
                                          <p:spTgt spid="54"/>
                                        </p:tgtEl>
                                      </p:cBhvr>
                                    </p:animEffect>
                                    <p:anim calcmode="lin" valueType="num">
                                      <p:cBhvr>
                                        <p:cTn id="118" dur="1000" fill="hold"/>
                                        <p:tgtEl>
                                          <p:spTgt spid="54"/>
                                        </p:tgtEl>
                                        <p:attrNameLst>
                                          <p:attrName>ppt_x</p:attrName>
                                        </p:attrNameLst>
                                      </p:cBhvr>
                                      <p:tavLst>
                                        <p:tav tm="0">
                                          <p:val>
                                            <p:strVal val="#ppt_x"/>
                                          </p:val>
                                        </p:tav>
                                        <p:tav tm="100000">
                                          <p:val>
                                            <p:strVal val="#ppt_x"/>
                                          </p:val>
                                        </p:tav>
                                      </p:tavLst>
                                    </p:anim>
                                    <p:anim calcmode="lin" valueType="num">
                                      <p:cBhvr>
                                        <p:cTn id="119" dur="1000" fill="hold"/>
                                        <p:tgtEl>
                                          <p:spTgt spid="54"/>
                                        </p:tgtEl>
                                        <p:attrNameLst>
                                          <p:attrName>ppt_y</p:attrName>
                                        </p:attrNameLst>
                                      </p:cBhvr>
                                      <p:tavLst>
                                        <p:tav tm="0">
                                          <p:val>
                                            <p:strVal val="#ppt_y+.1"/>
                                          </p:val>
                                        </p:tav>
                                        <p:tav tm="100000">
                                          <p:val>
                                            <p:strVal val="#ppt_y"/>
                                          </p:val>
                                        </p:tav>
                                      </p:tavLst>
                                    </p:anim>
                                  </p:childTnLst>
                                </p:cTn>
                              </p:par>
                              <p:par>
                                <p:cTn id="120" presetID="42" presetClass="entr" presetSubtype="0" fill="hold" nodeType="withEffect">
                                  <p:stCondLst>
                                    <p:cond delay="0"/>
                                  </p:stCondLst>
                                  <p:childTnLst>
                                    <p:set>
                                      <p:cBhvr>
                                        <p:cTn id="121" dur="1" fill="hold">
                                          <p:stCondLst>
                                            <p:cond delay="0"/>
                                          </p:stCondLst>
                                        </p:cTn>
                                        <p:tgtEl>
                                          <p:spTgt spid="55"/>
                                        </p:tgtEl>
                                        <p:attrNameLst>
                                          <p:attrName>style.visibility</p:attrName>
                                        </p:attrNameLst>
                                      </p:cBhvr>
                                      <p:to>
                                        <p:strVal val="visible"/>
                                      </p:to>
                                    </p:set>
                                    <p:animEffect transition="in" filter="fade">
                                      <p:cBhvr>
                                        <p:cTn id="122" dur="1000"/>
                                        <p:tgtEl>
                                          <p:spTgt spid="55"/>
                                        </p:tgtEl>
                                      </p:cBhvr>
                                    </p:animEffect>
                                    <p:anim calcmode="lin" valueType="num">
                                      <p:cBhvr>
                                        <p:cTn id="123" dur="1000" fill="hold"/>
                                        <p:tgtEl>
                                          <p:spTgt spid="55"/>
                                        </p:tgtEl>
                                        <p:attrNameLst>
                                          <p:attrName>ppt_x</p:attrName>
                                        </p:attrNameLst>
                                      </p:cBhvr>
                                      <p:tavLst>
                                        <p:tav tm="0">
                                          <p:val>
                                            <p:strVal val="#ppt_x"/>
                                          </p:val>
                                        </p:tav>
                                        <p:tav tm="100000">
                                          <p:val>
                                            <p:strVal val="#ppt_x"/>
                                          </p:val>
                                        </p:tav>
                                      </p:tavLst>
                                    </p:anim>
                                    <p:anim calcmode="lin" valueType="num">
                                      <p:cBhvr>
                                        <p:cTn id="124" dur="1000" fill="hold"/>
                                        <p:tgtEl>
                                          <p:spTgt spid="55"/>
                                        </p:tgtEl>
                                        <p:attrNameLst>
                                          <p:attrName>ppt_y</p:attrName>
                                        </p:attrNameLst>
                                      </p:cBhvr>
                                      <p:tavLst>
                                        <p:tav tm="0">
                                          <p:val>
                                            <p:strVal val="#ppt_y+.1"/>
                                          </p:val>
                                        </p:tav>
                                        <p:tav tm="100000">
                                          <p:val>
                                            <p:strVal val="#ppt_y"/>
                                          </p:val>
                                        </p:tav>
                                      </p:tavLst>
                                    </p:anim>
                                  </p:childTnLst>
                                </p:cTn>
                              </p:par>
                              <p:par>
                                <p:cTn id="125" presetID="42" presetClass="entr" presetSubtype="0" fill="hold" nodeType="withEffect">
                                  <p:stCondLst>
                                    <p:cond delay="0"/>
                                  </p:stCondLst>
                                  <p:childTnLst>
                                    <p:set>
                                      <p:cBhvr>
                                        <p:cTn id="126" dur="1" fill="hold">
                                          <p:stCondLst>
                                            <p:cond delay="0"/>
                                          </p:stCondLst>
                                        </p:cTn>
                                        <p:tgtEl>
                                          <p:spTgt spid="59"/>
                                        </p:tgtEl>
                                        <p:attrNameLst>
                                          <p:attrName>style.visibility</p:attrName>
                                        </p:attrNameLst>
                                      </p:cBhvr>
                                      <p:to>
                                        <p:strVal val="visible"/>
                                      </p:to>
                                    </p:set>
                                    <p:animEffect transition="in" filter="fade">
                                      <p:cBhvr>
                                        <p:cTn id="127" dur="1000"/>
                                        <p:tgtEl>
                                          <p:spTgt spid="59"/>
                                        </p:tgtEl>
                                      </p:cBhvr>
                                    </p:animEffect>
                                    <p:anim calcmode="lin" valueType="num">
                                      <p:cBhvr>
                                        <p:cTn id="128" dur="1000" fill="hold"/>
                                        <p:tgtEl>
                                          <p:spTgt spid="59"/>
                                        </p:tgtEl>
                                        <p:attrNameLst>
                                          <p:attrName>ppt_x</p:attrName>
                                        </p:attrNameLst>
                                      </p:cBhvr>
                                      <p:tavLst>
                                        <p:tav tm="0">
                                          <p:val>
                                            <p:strVal val="#ppt_x"/>
                                          </p:val>
                                        </p:tav>
                                        <p:tav tm="100000">
                                          <p:val>
                                            <p:strVal val="#ppt_x"/>
                                          </p:val>
                                        </p:tav>
                                      </p:tavLst>
                                    </p:anim>
                                    <p:anim calcmode="lin" valueType="num">
                                      <p:cBhvr>
                                        <p:cTn id="129" dur="1000" fill="hold"/>
                                        <p:tgtEl>
                                          <p:spTgt spid="59"/>
                                        </p:tgtEl>
                                        <p:attrNameLst>
                                          <p:attrName>ppt_y</p:attrName>
                                        </p:attrNameLst>
                                      </p:cBhvr>
                                      <p:tavLst>
                                        <p:tav tm="0">
                                          <p:val>
                                            <p:strVal val="#ppt_y+.1"/>
                                          </p:val>
                                        </p:tav>
                                        <p:tav tm="100000">
                                          <p:val>
                                            <p:strVal val="#ppt_y"/>
                                          </p:val>
                                        </p:tav>
                                      </p:tavLst>
                                    </p:anim>
                                  </p:childTnLst>
                                </p:cTn>
                              </p:par>
                              <p:par>
                                <p:cTn id="130" presetID="42" presetClass="entr" presetSubtype="0" fill="hold" nodeType="withEffect">
                                  <p:stCondLst>
                                    <p:cond delay="0"/>
                                  </p:stCondLst>
                                  <p:childTnLst>
                                    <p:set>
                                      <p:cBhvr>
                                        <p:cTn id="131" dur="1" fill="hold">
                                          <p:stCondLst>
                                            <p:cond delay="0"/>
                                          </p:stCondLst>
                                        </p:cTn>
                                        <p:tgtEl>
                                          <p:spTgt spid="60"/>
                                        </p:tgtEl>
                                        <p:attrNameLst>
                                          <p:attrName>style.visibility</p:attrName>
                                        </p:attrNameLst>
                                      </p:cBhvr>
                                      <p:to>
                                        <p:strVal val="visible"/>
                                      </p:to>
                                    </p:set>
                                    <p:animEffect transition="in" filter="fade">
                                      <p:cBhvr>
                                        <p:cTn id="132" dur="1000"/>
                                        <p:tgtEl>
                                          <p:spTgt spid="60"/>
                                        </p:tgtEl>
                                      </p:cBhvr>
                                    </p:animEffect>
                                    <p:anim calcmode="lin" valueType="num">
                                      <p:cBhvr>
                                        <p:cTn id="133" dur="1000" fill="hold"/>
                                        <p:tgtEl>
                                          <p:spTgt spid="60"/>
                                        </p:tgtEl>
                                        <p:attrNameLst>
                                          <p:attrName>ppt_x</p:attrName>
                                        </p:attrNameLst>
                                      </p:cBhvr>
                                      <p:tavLst>
                                        <p:tav tm="0">
                                          <p:val>
                                            <p:strVal val="#ppt_x"/>
                                          </p:val>
                                        </p:tav>
                                        <p:tav tm="100000">
                                          <p:val>
                                            <p:strVal val="#ppt_x"/>
                                          </p:val>
                                        </p:tav>
                                      </p:tavLst>
                                    </p:anim>
                                    <p:anim calcmode="lin" valueType="num">
                                      <p:cBhvr>
                                        <p:cTn id="134" dur="1000" fill="hold"/>
                                        <p:tgtEl>
                                          <p:spTgt spid="60"/>
                                        </p:tgtEl>
                                        <p:attrNameLst>
                                          <p:attrName>ppt_y</p:attrName>
                                        </p:attrNameLst>
                                      </p:cBhvr>
                                      <p:tavLst>
                                        <p:tav tm="0">
                                          <p:val>
                                            <p:strVal val="#ppt_y+.1"/>
                                          </p:val>
                                        </p:tav>
                                        <p:tav tm="100000">
                                          <p:val>
                                            <p:strVal val="#ppt_y"/>
                                          </p:val>
                                        </p:tav>
                                      </p:tavLst>
                                    </p:anim>
                                  </p:childTnLst>
                                </p:cTn>
                              </p:par>
                              <p:par>
                                <p:cTn id="135" presetID="42" presetClass="entr" presetSubtype="0" fill="hold" nodeType="withEffect">
                                  <p:stCondLst>
                                    <p:cond delay="0"/>
                                  </p:stCondLst>
                                  <p:childTnLst>
                                    <p:set>
                                      <p:cBhvr>
                                        <p:cTn id="136" dur="1" fill="hold">
                                          <p:stCondLst>
                                            <p:cond delay="0"/>
                                          </p:stCondLst>
                                        </p:cTn>
                                        <p:tgtEl>
                                          <p:spTgt spid="61"/>
                                        </p:tgtEl>
                                        <p:attrNameLst>
                                          <p:attrName>style.visibility</p:attrName>
                                        </p:attrNameLst>
                                      </p:cBhvr>
                                      <p:to>
                                        <p:strVal val="visible"/>
                                      </p:to>
                                    </p:set>
                                    <p:animEffect transition="in" filter="fade">
                                      <p:cBhvr>
                                        <p:cTn id="137" dur="1000"/>
                                        <p:tgtEl>
                                          <p:spTgt spid="61"/>
                                        </p:tgtEl>
                                      </p:cBhvr>
                                    </p:animEffect>
                                    <p:anim calcmode="lin" valueType="num">
                                      <p:cBhvr>
                                        <p:cTn id="138" dur="1000" fill="hold"/>
                                        <p:tgtEl>
                                          <p:spTgt spid="61"/>
                                        </p:tgtEl>
                                        <p:attrNameLst>
                                          <p:attrName>ppt_x</p:attrName>
                                        </p:attrNameLst>
                                      </p:cBhvr>
                                      <p:tavLst>
                                        <p:tav tm="0">
                                          <p:val>
                                            <p:strVal val="#ppt_x"/>
                                          </p:val>
                                        </p:tav>
                                        <p:tav tm="100000">
                                          <p:val>
                                            <p:strVal val="#ppt_x"/>
                                          </p:val>
                                        </p:tav>
                                      </p:tavLst>
                                    </p:anim>
                                    <p:anim calcmode="lin" valueType="num">
                                      <p:cBhvr>
                                        <p:cTn id="139" dur="1000" fill="hold"/>
                                        <p:tgtEl>
                                          <p:spTgt spid="61"/>
                                        </p:tgtEl>
                                        <p:attrNameLst>
                                          <p:attrName>ppt_y</p:attrName>
                                        </p:attrNameLst>
                                      </p:cBhvr>
                                      <p:tavLst>
                                        <p:tav tm="0">
                                          <p:val>
                                            <p:strVal val="#ppt_y+.1"/>
                                          </p:val>
                                        </p:tav>
                                        <p:tav tm="100000">
                                          <p:val>
                                            <p:strVal val="#ppt_y"/>
                                          </p:val>
                                        </p:tav>
                                      </p:tavLst>
                                    </p:anim>
                                  </p:childTnLst>
                                </p:cTn>
                              </p:par>
                              <p:par>
                                <p:cTn id="140" presetID="42" presetClass="entr" presetSubtype="0" fill="hold" nodeType="withEffect">
                                  <p:stCondLst>
                                    <p:cond delay="0"/>
                                  </p:stCondLst>
                                  <p:childTnLst>
                                    <p:set>
                                      <p:cBhvr>
                                        <p:cTn id="141" dur="1" fill="hold">
                                          <p:stCondLst>
                                            <p:cond delay="0"/>
                                          </p:stCondLst>
                                        </p:cTn>
                                        <p:tgtEl>
                                          <p:spTgt spid="62"/>
                                        </p:tgtEl>
                                        <p:attrNameLst>
                                          <p:attrName>style.visibility</p:attrName>
                                        </p:attrNameLst>
                                      </p:cBhvr>
                                      <p:to>
                                        <p:strVal val="visible"/>
                                      </p:to>
                                    </p:set>
                                    <p:animEffect transition="in" filter="fade">
                                      <p:cBhvr>
                                        <p:cTn id="142" dur="1000"/>
                                        <p:tgtEl>
                                          <p:spTgt spid="62"/>
                                        </p:tgtEl>
                                      </p:cBhvr>
                                    </p:animEffect>
                                    <p:anim calcmode="lin" valueType="num">
                                      <p:cBhvr>
                                        <p:cTn id="143" dur="1000" fill="hold"/>
                                        <p:tgtEl>
                                          <p:spTgt spid="62"/>
                                        </p:tgtEl>
                                        <p:attrNameLst>
                                          <p:attrName>ppt_x</p:attrName>
                                        </p:attrNameLst>
                                      </p:cBhvr>
                                      <p:tavLst>
                                        <p:tav tm="0">
                                          <p:val>
                                            <p:strVal val="#ppt_x"/>
                                          </p:val>
                                        </p:tav>
                                        <p:tav tm="100000">
                                          <p:val>
                                            <p:strVal val="#ppt_x"/>
                                          </p:val>
                                        </p:tav>
                                      </p:tavLst>
                                    </p:anim>
                                    <p:anim calcmode="lin" valueType="num">
                                      <p:cBhvr>
                                        <p:cTn id="144" dur="1000" fill="hold"/>
                                        <p:tgtEl>
                                          <p:spTgt spid="62"/>
                                        </p:tgtEl>
                                        <p:attrNameLst>
                                          <p:attrName>ppt_y</p:attrName>
                                        </p:attrNameLst>
                                      </p:cBhvr>
                                      <p:tavLst>
                                        <p:tav tm="0">
                                          <p:val>
                                            <p:strVal val="#ppt_y+.1"/>
                                          </p:val>
                                        </p:tav>
                                        <p:tav tm="100000">
                                          <p:val>
                                            <p:strVal val="#ppt_y"/>
                                          </p:val>
                                        </p:tav>
                                      </p:tavLst>
                                    </p:anim>
                                  </p:childTnLst>
                                </p:cTn>
                              </p:par>
                              <p:par>
                                <p:cTn id="145" presetID="42" presetClass="entr" presetSubtype="0" fill="hold" nodeType="withEffect">
                                  <p:stCondLst>
                                    <p:cond delay="0"/>
                                  </p:stCondLst>
                                  <p:childTnLst>
                                    <p:set>
                                      <p:cBhvr>
                                        <p:cTn id="146" dur="1" fill="hold">
                                          <p:stCondLst>
                                            <p:cond delay="0"/>
                                          </p:stCondLst>
                                        </p:cTn>
                                        <p:tgtEl>
                                          <p:spTgt spid="63"/>
                                        </p:tgtEl>
                                        <p:attrNameLst>
                                          <p:attrName>style.visibility</p:attrName>
                                        </p:attrNameLst>
                                      </p:cBhvr>
                                      <p:to>
                                        <p:strVal val="visible"/>
                                      </p:to>
                                    </p:set>
                                    <p:animEffect transition="in" filter="fade">
                                      <p:cBhvr>
                                        <p:cTn id="147" dur="1000"/>
                                        <p:tgtEl>
                                          <p:spTgt spid="63"/>
                                        </p:tgtEl>
                                      </p:cBhvr>
                                    </p:animEffect>
                                    <p:anim calcmode="lin" valueType="num">
                                      <p:cBhvr>
                                        <p:cTn id="148" dur="1000" fill="hold"/>
                                        <p:tgtEl>
                                          <p:spTgt spid="63"/>
                                        </p:tgtEl>
                                        <p:attrNameLst>
                                          <p:attrName>ppt_x</p:attrName>
                                        </p:attrNameLst>
                                      </p:cBhvr>
                                      <p:tavLst>
                                        <p:tav tm="0">
                                          <p:val>
                                            <p:strVal val="#ppt_x"/>
                                          </p:val>
                                        </p:tav>
                                        <p:tav tm="100000">
                                          <p:val>
                                            <p:strVal val="#ppt_x"/>
                                          </p:val>
                                        </p:tav>
                                      </p:tavLst>
                                    </p:anim>
                                    <p:anim calcmode="lin" valueType="num">
                                      <p:cBhvr>
                                        <p:cTn id="149" dur="1000" fill="hold"/>
                                        <p:tgtEl>
                                          <p:spTgt spid="63"/>
                                        </p:tgtEl>
                                        <p:attrNameLst>
                                          <p:attrName>ppt_y</p:attrName>
                                        </p:attrNameLst>
                                      </p:cBhvr>
                                      <p:tavLst>
                                        <p:tav tm="0">
                                          <p:val>
                                            <p:strVal val="#ppt_y+.1"/>
                                          </p:val>
                                        </p:tav>
                                        <p:tav tm="100000">
                                          <p:val>
                                            <p:strVal val="#ppt_y"/>
                                          </p:val>
                                        </p:tav>
                                      </p:tavLst>
                                    </p:anim>
                                  </p:childTnLst>
                                </p:cTn>
                              </p:par>
                              <p:par>
                                <p:cTn id="150" presetID="42" presetClass="entr" presetSubtype="0" fill="hold" nodeType="withEffect">
                                  <p:stCondLst>
                                    <p:cond delay="0"/>
                                  </p:stCondLst>
                                  <p:childTnLst>
                                    <p:set>
                                      <p:cBhvr>
                                        <p:cTn id="151" dur="1" fill="hold">
                                          <p:stCondLst>
                                            <p:cond delay="0"/>
                                          </p:stCondLst>
                                        </p:cTn>
                                        <p:tgtEl>
                                          <p:spTgt spid="56"/>
                                        </p:tgtEl>
                                        <p:attrNameLst>
                                          <p:attrName>style.visibility</p:attrName>
                                        </p:attrNameLst>
                                      </p:cBhvr>
                                      <p:to>
                                        <p:strVal val="visible"/>
                                      </p:to>
                                    </p:set>
                                    <p:animEffect transition="in" filter="fade">
                                      <p:cBhvr>
                                        <p:cTn id="152" dur="1000"/>
                                        <p:tgtEl>
                                          <p:spTgt spid="56"/>
                                        </p:tgtEl>
                                      </p:cBhvr>
                                    </p:animEffect>
                                    <p:anim calcmode="lin" valueType="num">
                                      <p:cBhvr>
                                        <p:cTn id="153" dur="1000" fill="hold"/>
                                        <p:tgtEl>
                                          <p:spTgt spid="56"/>
                                        </p:tgtEl>
                                        <p:attrNameLst>
                                          <p:attrName>ppt_x</p:attrName>
                                        </p:attrNameLst>
                                      </p:cBhvr>
                                      <p:tavLst>
                                        <p:tav tm="0">
                                          <p:val>
                                            <p:strVal val="#ppt_x"/>
                                          </p:val>
                                        </p:tav>
                                        <p:tav tm="100000">
                                          <p:val>
                                            <p:strVal val="#ppt_x"/>
                                          </p:val>
                                        </p:tav>
                                      </p:tavLst>
                                    </p:anim>
                                    <p:anim calcmode="lin" valueType="num">
                                      <p:cBhvr>
                                        <p:cTn id="154"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155" fill="hold">
                      <p:stCondLst>
                        <p:cond delay="indefinite"/>
                      </p:stCondLst>
                      <p:childTnLst>
                        <p:par>
                          <p:cTn id="156" fill="hold">
                            <p:stCondLst>
                              <p:cond delay="0"/>
                            </p:stCondLst>
                            <p:childTnLst>
                              <p:par>
                                <p:cTn id="157" presetID="42" presetClass="entr" presetSubtype="0" fill="hold" grpId="0" nodeType="clickEffect">
                                  <p:stCondLst>
                                    <p:cond delay="0"/>
                                  </p:stCondLst>
                                  <p:childTnLst>
                                    <p:set>
                                      <p:cBhvr>
                                        <p:cTn id="158" dur="1" fill="hold">
                                          <p:stCondLst>
                                            <p:cond delay="0"/>
                                          </p:stCondLst>
                                        </p:cTn>
                                        <p:tgtEl>
                                          <p:spTgt spid="2"/>
                                        </p:tgtEl>
                                        <p:attrNameLst>
                                          <p:attrName>style.visibility</p:attrName>
                                        </p:attrNameLst>
                                      </p:cBhvr>
                                      <p:to>
                                        <p:strVal val="visible"/>
                                      </p:to>
                                    </p:set>
                                    <p:animEffect transition="in" filter="fade">
                                      <p:cBhvr>
                                        <p:cTn id="159" dur="1000"/>
                                        <p:tgtEl>
                                          <p:spTgt spid="2"/>
                                        </p:tgtEl>
                                      </p:cBhvr>
                                    </p:animEffect>
                                    <p:anim calcmode="lin" valueType="num">
                                      <p:cBhvr>
                                        <p:cTn id="160" dur="1000" fill="hold"/>
                                        <p:tgtEl>
                                          <p:spTgt spid="2"/>
                                        </p:tgtEl>
                                        <p:attrNameLst>
                                          <p:attrName>ppt_x</p:attrName>
                                        </p:attrNameLst>
                                      </p:cBhvr>
                                      <p:tavLst>
                                        <p:tav tm="0">
                                          <p:val>
                                            <p:strVal val="#ppt_x"/>
                                          </p:val>
                                        </p:tav>
                                        <p:tav tm="100000">
                                          <p:val>
                                            <p:strVal val="#ppt_x"/>
                                          </p:val>
                                        </p:tav>
                                      </p:tavLst>
                                    </p:anim>
                                    <p:anim calcmode="lin" valueType="num">
                                      <p:cBhvr>
                                        <p:cTn id="16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6" grpId="0" animBg="1"/>
      <p:bldP spid="27" grpId="0" animBg="1"/>
      <p:bldP spid="28" grpId="0" animBg="1"/>
      <p:bldP spid="29" grpId="0" animBg="1"/>
      <p:bldP spid="31" grpId="0" animBg="1"/>
      <p:bldP spid="32" grpId="0" animBg="1"/>
      <p:bldP spid="33" grpId="0" animBg="1"/>
      <p:bldP spid="34" grpId="0" animBg="1"/>
      <p:bldP spid="35" grpId="0" animBg="1"/>
      <p:bldP spid="47" grpId="0" animBg="1"/>
      <p:bldP spid="48" grpId="0" animBg="1"/>
      <p:bldP spid="50" grpId="0" animBg="1"/>
      <p:bldP spid="52" grpId="0" animBg="1"/>
      <p:bldP spid="53" grpId="0" animBg="1"/>
      <p:bldP spid="5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0" y="-92546"/>
            <a:ext cx="9144000" cy="1159800"/>
          </a:xfrm>
          <a:prstGeom prst="rect">
            <a:avLst/>
          </a:prstGeom>
        </p:spPr>
        <p:txBody>
          <a:bodyPr spcFirstLastPara="1" wrap="square" lIns="91425" tIns="91425" rIns="91425" bIns="91425" anchor="b" anchorCtr="0">
            <a:noAutofit/>
          </a:bodyPr>
          <a:lstStyle/>
          <a:p>
            <a:pPr algn="r"/>
            <a:r>
              <a:rPr lang="en" sz="4000" dirty="0"/>
              <a:t>3</a:t>
            </a:r>
            <a:r>
              <a:rPr lang="en" sz="4000" dirty="0" smtClean="0"/>
              <a:t>.   </a:t>
            </a:r>
            <a:r>
              <a:rPr lang="en-US" sz="4000" b="1" dirty="0" smtClean="0"/>
              <a:t>Dynamic </a:t>
            </a:r>
            <a:r>
              <a:rPr lang="en-US" sz="4000" b="1" dirty="0"/>
              <a:t>Programming Methods</a:t>
            </a:r>
          </a:p>
        </p:txBody>
      </p:sp>
      <p:sp>
        <p:nvSpPr>
          <p:cNvPr id="82" name="Google Shape;82;p14"/>
          <p:cNvSpPr txBox="1">
            <a:spLocks noGrp="1"/>
          </p:cNvSpPr>
          <p:nvPr>
            <p:ph type="subTitle" idx="1"/>
          </p:nvPr>
        </p:nvSpPr>
        <p:spPr>
          <a:xfrm>
            <a:off x="683568" y="1126213"/>
            <a:ext cx="7772400" cy="581442"/>
          </a:xfrm>
          <a:prstGeom prst="rect">
            <a:avLst/>
          </a:prstGeom>
        </p:spPr>
        <p:txBody>
          <a:bodyPr spcFirstLastPara="1" wrap="square" lIns="91425" tIns="91425" rIns="91425" bIns="91425" anchor="t" anchorCtr="0">
            <a:noAutofit/>
          </a:bodyPr>
          <a:lstStyle/>
          <a:p>
            <a:pPr indent="-457200" algn="l">
              <a:buFont typeface="Wingdings" pitchFamily="2" charset="2"/>
              <a:buChar char="v"/>
            </a:pPr>
            <a:r>
              <a:rPr lang="en-US" sz="2800" b="1" dirty="0"/>
              <a:t>Bottom-up with Tabulation</a:t>
            </a:r>
          </a:p>
        </p:txBody>
      </p:sp>
      <p:sp>
        <p:nvSpPr>
          <p:cNvPr id="83" name="Google Shape;83;p14"/>
          <p:cNvSpPr/>
          <p:nvPr/>
        </p:nvSpPr>
        <p:spPr>
          <a:xfrm>
            <a:off x="64946" y="123478"/>
            <a:ext cx="1080120" cy="1002734"/>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 name="Google Shape;321;p37"/>
          <p:cNvGrpSpPr/>
          <p:nvPr/>
        </p:nvGrpSpPr>
        <p:grpSpPr>
          <a:xfrm rot="16607349">
            <a:off x="3000478" y="3079072"/>
            <a:ext cx="3048467" cy="420033"/>
            <a:chOff x="242825" y="1204225"/>
            <a:chExt cx="2136775" cy="318400"/>
          </a:xfrm>
        </p:grpSpPr>
        <p:sp>
          <p:nvSpPr>
            <p:cNvPr id="57" name="Google Shape;322;p37"/>
            <p:cNvSpPr/>
            <p:nvPr/>
          </p:nvSpPr>
          <p:spPr>
            <a:xfrm>
              <a:off x="242825" y="1298550"/>
              <a:ext cx="2054250" cy="224075"/>
            </a:xfrm>
            <a:custGeom>
              <a:avLst/>
              <a:gdLst/>
              <a:ahLst/>
              <a:cxnLst/>
              <a:rect l="l" t="t" r="r" b="b"/>
              <a:pathLst>
                <a:path w="82170" h="8963" extrusionOk="0">
                  <a:moveTo>
                    <a:pt x="60471" y="1"/>
                  </a:moveTo>
                  <a:lnTo>
                    <a:pt x="60547" y="39"/>
                  </a:lnTo>
                  <a:lnTo>
                    <a:pt x="60660" y="1"/>
                  </a:lnTo>
                  <a:close/>
                  <a:moveTo>
                    <a:pt x="63019" y="95"/>
                  </a:moveTo>
                  <a:lnTo>
                    <a:pt x="62924" y="190"/>
                  </a:lnTo>
                  <a:lnTo>
                    <a:pt x="63019" y="190"/>
                  </a:lnTo>
                  <a:lnTo>
                    <a:pt x="63019" y="95"/>
                  </a:lnTo>
                  <a:close/>
                  <a:moveTo>
                    <a:pt x="82075" y="944"/>
                  </a:moveTo>
                  <a:lnTo>
                    <a:pt x="82075" y="1039"/>
                  </a:lnTo>
                  <a:lnTo>
                    <a:pt x="81980" y="1133"/>
                  </a:lnTo>
                  <a:lnTo>
                    <a:pt x="81792" y="1133"/>
                  </a:lnTo>
                  <a:lnTo>
                    <a:pt x="81697" y="1039"/>
                  </a:lnTo>
                  <a:lnTo>
                    <a:pt x="81509" y="1227"/>
                  </a:lnTo>
                  <a:lnTo>
                    <a:pt x="81886" y="1227"/>
                  </a:lnTo>
                  <a:lnTo>
                    <a:pt x="82169" y="1039"/>
                  </a:lnTo>
                  <a:lnTo>
                    <a:pt x="82075" y="944"/>
                  </a:lnTo>
                  <a:close/>
                  <a:moveTo>
                    <a:pt x="44151" y="1510"/>
                  </a:moveTo>
                  <a:lnTo>
                    <a:pt x="43962" y="1605"/>
                  </a:lnTo>
                  <a:lnTo>
                    <a:pt x="44245" y="1605"/>
                  </a:lnTo>
                  <a:lnTo>
                    <a:pt x="44151" y="1510"/>
                  </a:lnTo>
                  <a:close/>
                  <a:moveTo>
                    <a:pt x="43019" y="1699"/>
                  </a:moveTo>
                  <a:lnTo>
                    <a:pt x="42830" y="1793"/>
                  </a:lnTo>
                  <a:lnTo>
                    <a:pt x="42956" y="1762"/>
                  </a:lnTo>
                  <a:lnTo>
                    <a:pt x="43019" y="1699"/>
                  </a:lnTo>
                  <a:close/>
                  <a:moveTo>
                    <a:pt x="13585" y="5472"/>
                  </a:moveTo>
                  <a:lnTo>
                    <a:pt x="13585" y="5504"/>
                  </a:lnTo>
                  <a:lnTo>
                    <a:pt x="13585" y="5504"/>
                  </a:lnTo>
                  <a:lnTo>
                    <a:pt x="13680" y="5472"/>
                  </a:lnTo>
                  <a:close/>
                  <a:moveTo>
                    <a:pt x="15095" y="6321"/>
                  </a:moveTo>
                  <a:lnTo>
                    <a:pt x="14812" y="6416"/>
                  </a:lnTo>
                  <a:lnTo>
                    <a:pt x="14812" y="6321"/>
                  </a:lnTo>
                  <a:close/>
                  <a:moveTo>
                    <a:pt x="60547" y="39"/>
                  </a:moveTo>
                  <a:lnTo>
                    <a:pt x="60377" y="95"/>
                  </a:lnTo>
                  <a:lnTo>
                    <a:pt x="60471" y="190"/>
                  </a:lnTo>
                  <a:lnTo>
                    <a:pt x="60094" y="378"/>
                  </a:lnTo>
                  <a:lnTo>
                    <a:pt x="59811" y="473"/>
                  </a:lnTo>
                  <a:lnTo>
                    <a:pt x="59717" y="473"/>
                  </a:lnTo>
                  <a:lnTo>
                    <a:pt x="59622" y="378"/>
                  </a:lnTo>
                  <a:lnTo>
                    <a:pt x="59811" y="378"/>
                  </a:lnTo>
                  <a:lnTo>
                    <a:pt x="59811" y="284"/>
                  </a:lnTo>
                  <a:lnTo>
                    <a:pt x="59811" y="190"/>
                  </a:lnTo>
                  <a:lnTo>
                    <a:pt x="58962" y="190"/>
                  </a:lnTo>
                  <a:lnTo>
                    <a:pt x="58773" y="284"/>
                  </a:lnTo>
                  <a:lnTo>
                    <a:pt x="58396" y="473"/>
                  </a:lnTo>
                  <a:lnTo>
                    <a:pt x="58585" y="473"/>
                  </a:lnTo>
                  <a:lnTo>
                    <a:pt x="58396" y="661"/>
                  </a:lnTo>
                  <a:lnTo>
                    <a:pt x="58207" y="661"/>
                  </a:lnTo>
                  <a:lnTo>
                    <a:pt x="58302" y="567"/>
                  </a:lnTo>
                  <a:lnTo>
                    <a:pt x="58113" y="661"/>
                  </a:lnTo>
                  <a:lnTo>
                    <a:pt x="57924" y="661"/>
                  </a:lnTo>
                  <a:lnTo>
                    <a:pt x="57453" y="473"/>
                  </a:lnTo>
                  <a:lnTo>
                    <a:pt x="56981" y="284"/>
                  </a:lnTo>
                  <a:lnTo>
                    <a:pt x="56604" y="284"/>
                  </a:lnTo>
                  <a:lnTo>
                    <a:pt x="56604" y="473"/>
                  </a:lnTo>
                  <a:lnTo>
                    <a:pt x="56415" y="567"/>
                  </a:lnTo>
                  <a:lnTo>
                    <a:pt x="57075" y="473"/>
                  </a:lnTo>
                  <a:lnTo>
                    <a:pt x="56698" y="661"/>
                  </a:lnTo>
                  <a:lnTo>
                    <a:pt x="57170" y="567"/>
                  </a:lnTo>
                  <a:lnTo>
                    <a:pt x="57075" y="661"/>
                  </a:lnTo>
                  <a:lnTo>
                    <a:pt x="57075" y="756"/>
                  </a:lnTo>
                  <a:lnTo>
                    <a:pt x="56321" y="756"/>
                  </a:lnTo>
                  <a:lnTo>
                    <a:pt x="56226" y="567"/>
                  </a:lnTo>
                  <a:lnTo>
                    <a:pt x="56132" y="473"/>
                  </a:lnTo>
                  <a:lnTo>
                    <a:pt x="55849" y="473"/>
                  </a:lnTo>
                  <a:lnTo>
                    <a:pt x="55471" y="567"/>
                  </a:lnTo>
                  <a:lnTo>
                    <a:pt x="55000" y="661"/>
                  </a:lnTo>
                  <a:lnTo>
                    <a:pt x="55094" y="661"/>
                  </a:lnTo>
                  <a:lnTo>
                    <a:pt x="53868" y="850"/>
                  </a:lnTo>
                  <a:lnTo>
                    <a:pt x="52830" y="1039"/>
                  </a:lnTo>
                  <a:lnTo>
                    <a:pt x="52830" y="1039"/>
                  </a:lnTo>
                  <a:lnTo>
                    <a:pt x="52924" y="850"/>
                  </a:lnTo>
                  <a:lnTo>
                    <a:pt x="53019" y="756"/>
                  </a:lnTo>
                  <a:lnTo>
                    <a:pt x="53019" y="756"/>
                  </a:lnTo>
                  <a:lnTo>
                    <a:pt x="52358" y="944"/>
                  </a:lnTo>
                  <a:lnTo>
                    <a:pt x="51981" y="1039"/>
                  </a:lnTo>
                  <a:lnTo>
                    <a:pt x="51887" y="1133"/>
                  </a:lnTo>
                  <a:lnTo>
                    <a:pt x="51887" y="1227"/>
                  </a:lnTo>
                  <a:lnTo>
                    <a:pt x="51604" y="1039"/>
                  </a:lnTo>
                  <a:lnTo>
                    <a:pt x="50755" y="1039"/>
                  </a:lnTo>
                  <a:lnTo>
                    <a:pt x="50755" y="944"/>
                  </a:lnTo>
                  <a:lnTo>
                    <a:pt x="50755" y="850"/>
                  </a:lnTo>
                  <a:lnTo>
                    <a:pt x="50660" y="850"/>
                  </a:lnTo>
                  <a:lnTo>
                    <a:pt x="50660" y="1039"/>
                  </a:lnTo>
                  <a:lnTo>
                    <a:pt x="49623" y="1322"/>
                  </a:lnTo>
                  <a:lnTo>
                    <a:pt x="49151" y="1416"/>
                  </a:lnTo>
                  <a:lnTo>
                    <a:pt x="48679" y="1416"/>
                  </a:lnTo>
                  <a:lnTo>
                    <a:pt x="48679" y="1322"/>
                  </a:lnTo>
                  <a:lnTo>
                    <a:pt x="48773" y="1322"/>
                  </a:lnTo>
                  <a:lnTo>
                    <a:pt x="48585" y="1133"/>
                  </a:lnTo>
                  <a:lnTo>
                    <a:pt x="47547" y="1133"/>
                  </a:lnTo>
                  <a:lnTo>
                    <a:pt x="46981" y="1322"/>
                  </a:lnTo>
                  <a:lnTo>
                    <a:pt x="46038" y="1699"/>
                  </a:lnTo>
                  <a:lnTo>
                    <a:pt x="46038" y="1699"/>
                  </a:lnTo>
                  <a:lnTo>
                    <a:pt x="46132" y="1605"/>
                  </a:lnTo>
                  <a:lnTo>
                    <a:pt x="46038" y="1510"/>
                  </a:lnTo>
                  <a:lnTo>
                    <a:pt x="45755" y="1699"/>
                  </a:lnTo>
                  <a:lnTo>
                    <a:pt x="45660" y="1793"/>
                  </a:lnTo>
                  <a:lnTo>
                    <a:pt x="45566" y="1793"/>
                  </a:lnTo>
                  <a:lnTo>
                    <a:pt x="45472" y="1699"/>
                  </a:lnTo>
                  <a:lnTo>
                    <a:pt x="45472" y="1510"/>
                  </a:lnTo>
                  <a:lnTo>
                    <a:pt x="45755" y="1510"/>
                  </a:lnTo>
                  <a:lnTo>
                    <a:pt x="45566" y="1416"/>
                  </a:lnTo>
                  <a:lnTo>
                    <a:pt x="45189" y="1416"/>
                  </a:lnTo>
                  <a:lnTo>
                    <a:pt x="44245" y="1605"/>
                  </a:lnTo>
                  <a:lnTo>
                    <a:pt x="42736" y="2076"/>
                  </a:lnTo>
                  <a:lnTo>
                    <a:pt x="42736" y="2076"/>
                  </a:lnTo>
                  <a:lnTo>
                    <a:pt x="43113" y="1793"/>
                  </a:lnTo>
                  <a:lnTo>
                    <a:pt x="43491" y="1605"/>
                  </a:lnTo>
                  <a:lnTo>
                    <a:pt x="43208" y="1699"/>
                  </a:lnTo>
                  <a:lnTo>
                    <a:pt x="42956" y="1762"/>
                  </a:lnTo>
                  <a:lnTo>
                    <a:pt x="42924" y="1793"/>
                  </a:lnTo>
                  <a:lnTo>
                    <a:pt x="42453" y="1982"/>
                  </a:lnTo>
                  <a:lnTo>
                    <a:pt x="42075" y="1982"/>
                  </a:lnTo>
                  <a:lnTo>
                    <a:pt x="41981" y="1888"/>
                  </a:lnTo>
                  <a:lnTo>
                    <a:pt x="40377" y="1888"/>
                  </a:lnTo>
                  <a:lnTo>
                    <a:pt x="38962" y="1982"/>
                  </a:lnTo>
                  <a:lnTo>
                    <a:pt x="39057" y="2076"/>
                  </a:lnTo>
                  <a:lnTo>
                    <a:pt x="38962" y="2171"/>
                  </a:lnTo>
                  <a:lnTo>
                    <a:pt x="38679" y="2265"/>
                  </a:lnTo>
                  <a:lnTo>
                    <a:pt x="38774" y="2076"/>
                  </a:lnTo>
                  <a:lnTo>
                    <a:pt x="38679" y="2076"/>
                  </a:lnTo>
                  <a:lnTo>
                    <a:pt x="38585" y="2171"/>
                  </a:lnTo>
                  <a:lnTo>
                    <a:pt x="38491" y="2265"/>
                  </a:lnTo>
                  <a:lnTo>
                    <a:pt x="38302" y="2171"/>
                  </a:lnTo>
                  <a:lnTo>
                    <a:pt x="38208" y="1982"/>
                  </a:lnTo>
                  <a:lnTo>
                    <a:pt x="37453" y="1982"/>
                  </a:lnTo>
                  <a:lnTo>
                    <a:pt x="37736" y="2171"/>
                  </a:lnTo>
                  <a:lnTo>
                    <a:pt x="37264" y="2171"/>
                  </a:lnTo>
                  <a:lnTo>
                    <a:pt x="37076" y="2076"/>
                  </a:lnTo>
                  <a:lnTo>
                    <a:pt x="36793" y="2171"/>
                  </a:lnTo>
                  <a:lnTo>
                    <a:pt x="36887" y="1982"/>
                  </a:lnTo>
                  <a:lnTo>
                    <a:pt x="35943" y="2359"/>
                  </a:lnTo>
                  <a:lnTo>
                    <a:pt x="34906" y="2548"/>
                  </a:lnTo>
                  <a:lnTo>
                    <a:pt x="33868" y="2737"/>
                  </a:lnTo>
                  <a:lnTo>
                    <a:pt x="32925" y="2737"/>
                  </a:lnTo>
                  <a:lnTo>
                    <a:pt x="33113" y="2642"/>
                  </a:lnTo>
                  <a:lnTo>
                    <a:pt x="32830" y="2642"/>
                  </a:lnTo>
                  <a:lnTo>
                    <a:pt x="32547" y="2737"/>
                  </a:lnTo>
                  <a:lnTo>
                    <a:pt x="32076" y="2925"/>
                  </a:lnTo>
                  <a:lnTo>
                    <a:pt x="31321" y="2925"/>
                  </a:lnTo>
                  <a:lnTo>
                    <a:pt x="30472" y="3020"/>
                  </a:lnTo>
                  <a:lnTo>
                    <a:pt x="29623" y="3114"/>
                  </a:lnTo>
                  <a:lnTo>
                    <a:pt x="27736" y="3397"/>
                  </a:lnTo>
                  <a:lnTo>
                    <a:pt x="26698" y="3491"/>
                  </a:lnTo>
                  <a:lnTo>
                    <a:pt x="26415" y="3586"/>
                  </a:lnTo>
                  <a:lnTo>
                    <a:pt x="26321" y="3680"/>
                  </a:lnTo>
                  <a:lnTo>
                    <a:pt x="26132" y="3586"/>
                  </a:lnTo>
                  <a:lnTo>
                    <a:pt x="25944" y="3491"/>
                  </a:lnTo>
                  <a:lnTo>
                    <a:pt x="25755" y="3586"/>
                  </a:lnTo>
                  <a:lnTo>
                    <a:pt x="25661" y="3869"/>
                  </a:lnTo>
                  <a:lnTo>
                    <a:pt x="25189" y="3774"/>
                  </a:lnTo>
                  <a:lnTo>
                    <a:pt x="24623" y="3774"/>
                  </a:lnTo>
                  <a:lnTo>
                    <a:pt x="23491" y="3963"/>
                  </a:lnTo>
                  <a:lnTo>
                    <a:pt x="22642" y="4057"/>
                  </a:lnTo>
                  <a:lnTo>
                    <a:pt x="21793" y="4152"/>
                  </a:lnTo>
                  <a:lnTo>
                    <a:pt x="21887" y="4057"/>
                  </a:lnTo>
                  <a:lnTo>
                    <a:pt x="21698" y="4152"/>
                  </a:lnTo>
                  <a:lnTo>
                    <a:pt x="21510" y="4340"/>
                  </a:lnTo>
                  <a:lnTo>
                    <a:pt x="21415" y="4529"/>
                  </a:lnTo>
                  <a:lnTo>
                    <a:pt x="21227" y="4623"/>
                  </a:lnTo>
                  <a:lnTo>
                    <a:pt x="21132" y="4529"/>
                  </a:lnTo>
                  <a:lnTo>
                    <a:pt x="20944" y="4435"/>
                  </a:lnTo>
                  <a:lnTo>
                    <a:pt x="20378" y="4340"/>
                  </a:lnTo>
                  <a:lnTo>
                    <a:pt x="19906" y="4435"/>
                  </a:lnTo>
                  <a:lnTo>
                    <a:pt x="19529" y="4623"/>
                  </a:lnTo>
                  <a:lnTo>
                    <a:pt x="19434" y="4529"/>
                  </a:lnTo>
                  <a:lnTo>
                    <a:pt x="19340" y="4529"/>
                  </a:lnTo>
                  <a:lnTo>
                    <a:pt x="18868" y="4623"/>
                  </a:lnTo>
                  <a:lnTo>
                    <a:pt x="17925" y="5001"/>
                  </a:lnTo>
                  <a:lnTo>
                    <a:pt x="17925" y="4812"/>
                  </a:lnTo>
                  <a:lnTo>
                    <a:pt x="17736" y="5001"/>
                  </a:lnTo>
                  <a:lnTo>
                    <a:pt x="17548" y="5095"/>
                  </a:lnTo>
                  <a:lnTo>
                    <a:pt x="17359" y="5189"/>
                  </a:lnTo>
                  <a:lnTo>
                    <a:pt x="16887" y="5284"/>
                  </a:lnTo>
                  <a:lnTo>
                    <a:pt x="16982" y="5189"/>
                  </a:lnTo>
                  <a:lnTo>
                    <a:pt x="16982" y="5189"/>
                  </a:lnTo>
                  <a:lnTo>
                    <a:pt x="16321" y="5284"/>
                  </a:lnTo>
                  <a:lnTo>
                    <a:pt x="15755" y="5472"/>
                  </a:lnTo>
                  <a:lnTo>
                    <a:pt x="15189" y="5567"/>
                  </a:lnTo>
                  <a:lnTo>
                    <a:pt x="14623" y="5567"/>
                  </a:lnTo>
                  <a:lnTo>
                    <a:pt x="15283" y="5472"/>
                  </a:lnTo>
                  <a:lnTo>
                    <a:pt x="15189" y="5378"/>
                  </a:lnTo>
                  <a:lnTo>
                    <a:pt x="15095" y="5284"/>
                  </a:lnTo>
                  <a:lnTo>
                    <a:pt x="15095" y="5189"/>
                  </a:lnTo>
                  <a:lnTo>
                    <a:pt x="15095" y="5095"/>
                  </a:lnTo>
                  <a:lnTo>
                    <a:pt x="14906" y="5189"/>
                  </a:lnTo>
                  <a:lnTo>
                    <a:pt x="14529" y="5284"/>
                  </a:lnTo>
                  <a:lnTo>
                    <a:pt x="13680" y="5472"/>
                  </a:lnTo>
                  <a:lnTo>
                    <a:pt x="13680" y="5567"/>
                  </a:lnTo>
                  <a:lnTo>
                    <a:pt x="13585" y="5567"/>
                  </a:lnTo>
                  <a:lnTo>
                    <a:pt x="13585" y="5504"/>
                  </a:lnTo>
                  <a:lnTo>
                    <a:pt x="13585" y="5504"/>
                  </a:lnTo>
                  <a:lnTo>
                    <a:pt x="13397" y="5567"/>
                  </a:lnTo>
                  <a:lnTo>
                    <a:pt x="13208" y="5661"/>
                  </a:lnTo>
                  <a:lnTo>
                    <a:pt x="13302" y="5755"/>
                  </a:lnTo>
                  <a:lnTo>
                    <a:pt x="13585" y="5661"/>
                  </a:lnTo>
                  <a:lnTo>
                    <a:pt x="13868" y="5661"/>
                  </a:lnTo>
                  <a:lnTo>
                    <a:pt x="13585" y="5850"/>
                  </a:lnTo>
                  <a:lnTo>
                    <a:pt x="13302" y="5850"/>
                  </a:lnTo>
                  <a:lnTo>
                    <a:pt x="13019" y="5755"/>
                  </a:lnTo>
                  <a:lnTo>
                    <a:pt x="12736" y="5755"/>
                  </a:lnTo>
                  <a:lnTo>
                    <a:pt x="11133" y="6227"/>
                  </a:lnTo>
                  <a:lnTo>
                    <a:pt x="11038" y="6133"/>
                  </a:lnTo>
                  <a:lnTo>
                    <a:pt x="10472" y="6321"/>
                  </a:lnTo>
                  <a:lnTo>
                    <a:pt x="10001" y="6416"/>
                  </a:lnTo>
                  <a:lnTo>
                    <a:pt x="9434" y="6510"/>
                  </a:lnTo>
                  <a:lnTo>
                    <a:pt x="8680" y="6699"/>
                  </a:lnTo>
                  <a:lnTo>
                    <a:pt x="7642" y="6888"/>
                  </a:lnTo>
                  <a:lnTo>
                    <a:pt x="6416" y="7076"/>
                  </a:lnTo>
                  <a:lnTo>
                    <a:pt x="3963" y="7454"/>
                  </a:lnTo>
                  <a:lnTo>
                    <a:pt x="1604" y="7831"/>
                  </a:lnTo>
                  <a:lnTo>
                    <a:pt x="944" y="8020"/>
                  </a:lnTo>
                  <a:lnTo>
                    <a:pt x="567" y="7925"/>
                  </a:lnTo>
                  <a:lnTo>
                    <a:pt x="284" y="7831"/>
                  </a:lnTo>
                  <a:lnTo>
                    <a:pt x="189" y="7831"/>
                  </a:lnTo>
                  <a:lnTo>
                    <a:pt x="189" y="7925"/>
                  </a:lnTo>
                  <a:lnTo>
                    <a:pt x="189" y="8208"/>
                  </a:lnTo>
                  <a:lnTo>
                    <a:pt x="1" y="8397"/>
                  </a:lnTo>
                  <a:lnTo>
                    <a:pt x="1" y="8586"/>
                  </a:lnTo>
                  <a:lnTo>
                    <a:pt x="1" y="8680"/>
                  </a:lnTo>
                  <a:lnTo>
                    <a:pt x="95" y="8774"/>
                  </a:lnTo>
                  <a:lnTo>
                    <a:pt x="472" y="8869"/>
                  </a:lnTo>
                  <a:lnTo>
                    <a:pt x="755" y="8869"/>
                  </a:lnTo>
                  <a:lnTo>
                    <a:pt x="567" y="8963"/>
                  </a:lnTo>
                  <a:lnTo>
                    <a:pt x="755" y="8963"/>
                  </a:lnTo>
                  <a:lnTo>
                    <a:pt x="1038" y="8869"/>
                  </a:lnTo>
                  <a:lnTo>
                    <a:pt x="1416" y="8586"/>
                  </a:lnTo>
                  <a:lnTo>
                    <a:pt x="1416" y="8774"/>
                  </a:lnTo>
                  <a:lnTo>
                    <a:pt x="1510" y="8869"/>
                  </a:lnTo>
                  <a:lnTo>
                    <a:pt x="1699" y="8774"/>
                  </a:lnTo>
                  <a:lnTo>
                    <a:pt x="1793" y="8774"/>
                  </a:lnTo>
                  <a:lnTo>
                    <a:pt x="2265" y="8586"/>
                  </a:lnTo>
                  <a:lnTo>
                    <a:pt x="2642" y="8491"/>
                  </a:lnTo>
                  <a:lnTo>
                    <a:pt x="3397" y="8491"/>
                  </a:lnTo>
                  <a:lnTo>
                    <a:pt x="4152" y="8397"/>
                  </a:lnTo>
                  <a:lnTo>
                    <a:pt x="4623" y="8397"/>
                  </a:lnTo>
                  <a:lnTo>
                    <a:pt x="5001" y="8114"/>
                  </a:lnTo>
                  <a:lnTo>
                    <a:pt x="5001" y="8208"/>
                  </a:lnTo>
                  <a:lnTo>
                    <a:pt x="5284" y="8114"/>
                  </a:lnTo>
                  <a:lnTo>
                    <a:pt x="5850" y="7831"/>
                  </a:lnTo>
                  <a:lnTo>
                    <a:pt x="5944" y="7925"/>
                  </a:lnTo>
                  <a:lnTo>
                    <a:pt x="5850" y="8020"/>
                  </a:lnTo>
                  <a:lnTo>
                    <a:pt x="5850" y="8114"/>
                  </a:lnTo>
                  <a:lnTo>
                    <a:pt x="5944" y="8020"/>
                  </a:lnTo>
                  <a:lnTo>
                    <a:pt x="6416" y="7925"/>
                  </a:lnTo>
                  <a:lnTo>
                    <a:pt x="7170" y="7925"/>
                  </a:lnTo>
                  <a:lnTo>
                    <a:pt x="7170" y="8020"/>
                  </a:lnTo>
                  <a:lnTo>
                    <a:pt x="7076" y="8114"/>
                  </a:lnTo>
                  <a:lnTo>
                    <a:pt x="7265" y="8020"/>
                  </a:lnTo>
                  <a:lnTo>
                    <a:pt x="7359" y="7925"/>
                  </a:lnTo>
                  <a:lnTo>
                    <a:pt x="7359" y="7831"/>
                  </a:lnTo>
                  <a:lnTo>
                    <a:pt x="7548" y="8020"/>
                  </a:lnTo>
                  <a:lnTo>
                    <a:pt x="8397" y="7642"/>
                  </a:lnTo>
                  <a:lnTo>
                    <a:pt x="8963" y="7454"/>
                  </a:lnTo>
                  <a:lnTo>
                    <a:pt x="9151" y="7359"/>
                  </a:lnTo>
                  <a:lnTo>
                    <a:pt x="9246" y="7359"/>
                  </a:lnTo>
                  <a:lnTo>
                    <a:pt x="9151" y="7171"/>
                  </a:lnTo>
                  <a:lnTo>
                    <a:pt x="9246" y="7076"/>
                  </a:lnTo>
                  <a:lnTo>
                    <a:pt x="9340" y="7076"/>
                  </a:lnTo>
                  <a:lnTo>
                    <a:pt x="9340" y="7171"/>
                  </a:lnTo>
                  <a:lnTo>
                    <a:pt x="9434" y="7076"/>
                  </a:lnTo>
                  <a:lnTo>
                    <a:pt x="9529" y="7171"/>
                  </a:lnTo>
                  <a:lnTo>
                    <a:pt x="9434" y="7265"/>
                  </a:lnTo>
                  <a:lnTo>
                    <a:pt x="9340" y="7265"/>
                  </a:lnTo>
                  <a:lnTo>
                    <a:pt x="9340" y="7359"/>
                  </a:lnTo>
                  <a:lnTo>
                    <a:pt x="9717" y="7171"/>
                  </a:lnTo>
                  <a:lnTo>
                    <a:pt x="10095" y="7076"/>
                  </a:lnTo>
                  <a:lnTo>
                    <a:pt x="10095" y="7171"/>
                  </a:lnTo>
                  <a:lnTo>
                    <a:pt x="10001" y="7171"/>
                  </a:lnTo>
                  <a:lnTo>
                    <a:pt x="9906" y="7265"/>
                  </a:lnTo>
                  <a:lnTo>
                    <a:pt x="9906" y="7359"/>
                  </a:lnTo>
                  <a:lnTo>
                    <a:pt x="9623" y="7265"/>
                  </a:lnTo>
                  <a:lnTo>
                    <a:pt x="9717" y="7454"/>
                  </a:lnTo>
                  <a:lnTo>
                    <a:pt x="10850" y="7076"/>
                  </a:lnTo>
                  <a:lnTo>
                    <a:pt x="11038" y="7076"/>
                  </a:lnTo>
                  <a:lnTo>
                    <a:pt x="11133" y="7171"/>
                  </a:lnTo>
                  <a:lnTo>
                    <a:pt x="11321" y="7265"/>
                  </a:lnTo>
                  <a:lnTo>
                    <a:pt x="11416" y="7265"/>
                  </a:lnTo>
                  <a:lnTo>
                    <a:pt x="11604" y="7171"/>
                  </a:lnTo>
                  <a:lnTo>
                    <a:pt x="11793" y="6982"/>
                  </a:lnTo>
                  <a:lnTo>
                    <a:pt x="11887" y="6888"/>
                  </a:lnTo>
                  <a:lnTo>
                    <a:pt x="12170" y="6888"/>
                  </a:lnTo>
                  <a:lnTo>
                    <a:pt x="12076" y="7076"/>
                  </a:lnTo>
                  <a:lnTo>
                    <a:pt x="12265" y="7076"/>
                  </a:lnTo>
                  <a:lnTo>
                    <a:pt x="12359" y="6888"/>
                  </a:lnTo>
                  <a:lnTo>
                    <a:pt x="12548" y="6793"/>
                  </a:lnTo>
                  <a:lnTo>
                    <a:pt x="12736" y="6793"/>
                  </a:lnTo>
                  <a:lnTo>
                    <a:pt x="12453" y="6982"/>
                  </a:lnTo>
                  <a:lnTo>
                    <a:pt x="12925" y="6982"/>
                  </a:lnTo>
                  <a:lnTo>
                    <a:pt x="13491" y="6888"/>
                  </a:lnTo>
                  <a:lnTo>
                    <a:pt x="14434" y="6605"/>
                  </a:lnTo>
                  <a:lnTo>
                    <a:pt x="15849" y="6510"/>
                  </a:lnTo>
                  <a:lnTo>
                    <a:pt x="16510" y="6416"/>
                  </a:lnTo>
                  <a:lnTo>
                    <a:pt x="16982" y="6227"/>
                  </a:lnTo>
                  <a:lnTo>
                    <a:pt x="17831" y="6038"/>
                  </a:lnTo>
                  <a:lnTo>
                    <a:pt x="18680" y="6038"/>
                  </a:lnTo>
                  <a:lnTo>
                    <a:pt x="19057" y="5850"/>
                  </a:lnTo>
                  <a:lnTo>
                    <a:pt x="19340" y="5755"/>
                  </a:lnTo>
                  <a:lnTo>
                    <a:pt x="20472" y="5661"/>
                  </a:lnTo>
                  <a:lnTo>
                    <a:pt x="21604" y="5567"/>
                  </a:lnTo>
                  <a:lnTo>
                    <a:pt x="22736" y="5378"/>
                  </a:lnTo>
                  <a:lnTo>
                    <a:pt x="23774" y="5095"/>
                  </a:lnTo>
                  <a:lnTo>
                    <a:pt x="23774" y="5284"/>
                  </a:lnTo>
                  <a:lnTo>
                    <a:pt x="24151" y="5189"/>
                  </a:lnTo>
                  <a:lnTo>
                    <a:pt x="24246" y="5189"/>
                  </a:lnTo>
                  <a:lnTo>
                    <a:pt x="24246" y="5095"/>
                  </a:lnTo>
                  <a:lnTo>
                    <a:pt x="24623" y="5001"/>
                  </a:lnTo>
                  <a:lnTo>
                    <a:pt x="25000" y="5095"/>
                  </a:lnTo>
                  <a:lnTo>
                    <a:pt x="25378" y="5095"/>
                  </a:lnTo>
                  <a:lnTo>
                    <a:pt x="25755" y="4906"/>
                  </a:lnTo>
                  <a:lnTo>
                    <a:pt x="25755" y="5095"/>
                  </a:lnTo>
                  <a:lnTo>
                    <a:pt x="25849" y="5001"/>
                  </a:lnTo>
                  <a:lnTo>
                    <a:pt x="26132" y="4906"/>
                  </a:lnTo>
                  <a:lnTo>
                    <a:pt x="27264" y="4906"/>
                  </a:lnTo>
                  <a:lnTo>
                    <a:pt x="28491" y="4718"/>
                  </a:lnTo>
                  <a:lnTo>
                    <a:pt x="28302" y="4529"/>
                  </a:lnTo>
                  <a:lnTo>
                    <a:pt x="28491" y="4435"/>
                  </a:lnTo>
                  <a:lnTo>
                    <a:pt x="28585" y="4340"/>
                  </a:lnTo>
                  <a:lnTo>
                    <a:pt x="28774" y="4529"/>
                  </a:lnTo>
                  <a:lnTo>
                    <a:pt x="28679" y="4623"/>
                  </a:lnTo>
                  <a:lnTo>
                    <a:pt x="29717" y="4623"/>
                  </a:lnTo>
                  <a:lnTo>
                    <a:pt x="30189" y="4529"/>
                  </a:lnTo>
                  <a:lnTo>
                    <a:pt x="31510" y="4246"/>
                  </a:lnTo>
                  <a:lnTo>
                    <a:pt x="32076" y="4057"/>
                  </a:lnTo>
                  <a:lnTo>
                    <a:pt x="32547" y="3869"/>
                  </a:lnTo>
                  <a:lnTo>
                    <a:pt x="32642" y="3963"/>
                  </a:lnTo>
                  <a:lnTo>
                    <a:pt x="32830" y="4057"/>
                  </a:lnTo>
                  <a:lnTo>
                    <a:pt x="33019" y="4057"/>
                  </a:lnTo>
                  <a:lnTo>
                    <a:pt x="33679" y="3869"/>
                  </a:lnTo>
                  <a:lnTo>
                    <a:pt x="33962" y="3586"/>
                  </a:lnTo>
                  <a:lnTo>
                    <a:pt x="34623" y="3586"/>
                  </a:lnTo>
                  <a:lnTo>
                    <a:pt x="35660" y="3491"/>
                  </a:lnTo>
                  <a:lnTo>
                    <a:pt x="37170" y="3586"/>
                  </a:lnTo>
                  <a:lnTo>
                    <a:pt x="37547" y="3397"/>
                  </a:lnTo>
                  <a:lnTo>
                    <a:pt x="38019" y="3303"/>
                  </a:lnTo>
                  <a:lnTo>
                    <a:pt x="39151" y="3208"/>
                  </a:lnTo>
                  <a:lnTo>
                    <a:pt x="41038" y="3208"/>
                  </a:lnTo>
                  <a:lnTo>
                    <a:pt x="41038" y="3114"/>
                  </a:lnTo>
                  <a:lnTo>
                    <a:pt x="41226" y="3020"/>
                  </a:lnTo>
                  <a:lnTo>
                    <a:pt x="41981" y="2925"/>
                  </a:lnTo>
                  <a:lnTo>
                    <a:pt x="44811" y="2925"/>
                  </a:lnTo>
                  <a:lnTo>
                    <a:pt x="45000" y="2831"/>
                  </a:lnTo>
                  <a:lnTo>
                    <a:pt x="45189" y="2642"/>
                  </a:lnTo>
                  <a:lnTo>
                    <a:pt x="45283" y="2548"/>
                  </a:lnTo>
                  <a:lnTo>
                    <a:pt x="45566" y="2548"/>
                  </a:lnTo>
                  <a:lnTo>
                    <a:pt x="45472" y="2737"/>
                  </a:lnTo>
                  <a:lnTo>
                    <a:pt x="45472" y="2737"/>
                  </a:lnTo>
                  <a:lnTo>
                    <a:pt x="46132" y="2548"/>
                  </a:lnTo>
                  <a:lnTo>
                    <a:pt x="46887" y="2548"/>
                  </a:lnTo>
                  <a:lnTo>
                    <a:pt x="47547" y="2454"/>
                  </a:lnTo>
                  <a:lnTo>
                    <a:pt x="48207" y="2265"/>
                  </a:lnTo>
                  <a:lnTo>
                    <a:pt x="48302" y="2359"/>
                  </a:lnTo>
                  <a:lnTo>
                    <a:pt x="49434" y="2359"/>
                  </a:lnTo>
                  <a:lnTo>
                    <a:pt x="49717" y="2265"/>
                  </a:lnTo>
                  <a:lnTo>
                    <a:pt x="50094" y="2171"/>
                  </a:lnTo>
                  <a:lnTo>
                    <a:pt x="50755" y="2076"/>
                  </a:lnTo>
                  <a:lnTo>
                    <a:pt x="52170" y="1982"/>
                  </a:lnTo>
                  <a:lnTo>
                    <a:pt x="54056" y="1793"/>
                  </a:lnTo>
                  <a:lnTo>
                    <a:pt x="56132" y="1510"/>
                  </a:lnTo>
                  <a:lnTo>
                    <a:pt x="56037" y="1605"/>
                  </a:lnTo>
                  <a:lnTo>
                    <a:pt x="55943" y="1699"/>
                  </a:lnTo>
                  <a:lnTo>
                    <a:pt x="55754" y="1699"/>
                  </a:lnTo>
                  <a:lnTo>
                    <a:pt x="55471" y="1793"/>
                  </a:lnTo>
                  <a:lnTo>
                    <a:pt x="55377" y="1888"/>
                  </a:lnTo>
                  <a:lnTo>
                    <a:pt x="56415" y="1605"/>
                  </a:lnTo>
                  <a:lnTo>
                    <a:pt x="56887" y="1510"/>
                  </a:lnTo>
                  <a:lnTo>
                    <a:pt x="56981" y="1605"/>
                  </a:lnTo>
                  <a:lnTo>
                    <a:pt x="56887" y="1699"/>
                  </a:lnTo>
                  <a:lnTo>
                    <a:pt x="57358" y="1605"/>
                  </a:lnTo>
                  <a:lnTo>
                    <a:pt x="57736" y="1605"/>
                  </a:lnTo>
                  <a:lnTo>
                    <a:pt x="58207" y="1510"/>
                  </a:lnTo>
                  <a:lnTo>
                    <a:pt x="58679" y="1510"/>
                  </a:lnTo>
                  <a:lnTo>
                    <a:pt x="58773" y="1416"/>
                  </a:lnTo>
                  <a:lnTo>
                    <a:pt x="58868" y="1322"/>
                  </a:lnTo>
                  <a:lnTo>
                    <a:pt x="59056" y="1133"/>
                  </a:lnTo>
                  <a:lnTo>
                    <a:pt x="59151" y="1227"/>
                  </a:lnTo>
                  <a:lnTo>
                    <a:pt x="59339" y="1227"/>
                  </a:lnTo>
                  <a:lnTo>
                    <a:pt x="59434" y="1322"/>
                  </a:lnTo>
                  <a:lnTo>
                    <a:pt x="59339" y="1510"/>
                  </a:lnTo>
                  <a:lnTo>
                    <a:pt x="59811" y="1416"/>
                  </a:lnTo>
                  <a:lnTo>
                    <a:pt x="60000" y="1322"/>
                  </a:lnTo>
                  <a:lnTo>
                    <a:pt x="60094" y="1416"/>
                  </a:lnTo>
                  <a:lnTo>
                    <a:pt x="60377" y="1322"/>
                  </a:lnTo>
                  <a:lnTo>
                    <a:pt x="60660" y="1227"/>
                  </a:lnTo>
                  <a:lnTo>
                    <a:pt x="61320" y="1133"/>
                  </a:lnTo>
                  <a:lnTo>
                    <a:pt x="61981" y="1227"/>
                  </a:lnTo>
                  <a:lnTo>
                    <a:pt x="62641" y="1227"/>
                  </a:lnTo>
                  <a:lnTo>
                    <a:pt x="62547" y="1133"/>
                  </a:lnTo>
                  <a:lnTo>
                    <a:pt x="63207" y="1039"/>
                  </a:lnTo>
                  <a:lnTo>
                    <a:pt x="63019" y="1133"/>
                  </a:lnTo>
                  <a:lnTo>
                    <a:pt x="63585" y="1133"/>
                  </a:lnTo>
                  <a:lnTo>
                    <a:pt x="63302" y="1039"/>
                  </a:lnTo>
                  <a:lnTo>
                    <a:pt x="63773" y="850"/>
                  </a:lnTo>
                  <a:lnTo>
                    <a:pt x="64151" y="756"/>
                  </a:lnTo>
                  <a:lnTo>
                    <a:pt x="64434" y="850"/>
                  </a:lnTo>
                  <a:lnTo>
                    <a:pt x="64434" y="1133"/>
                  </a:lnTo>
                  <a:lnTo>
                    <a:pt x="65283" y="850"/>
                  </a:lnTo>
                  <a:lnTo>
                    <a:pt x="65283" y="944"/>
                  </a:lnTo>
                  <a:lnTo>
                    <a:pt x="65471" y="944"/>
                  </a:lnTo>
                  <a:lnTo>
                    <a:pt x="65566" y="850"/>
                  </a:lnTo>
                  <a:lnTo>
                    <a:pt x="65754" y="944"/>
                  </a:lnTo>
                  <a:lnTo>
                    <a:pt x="66132" y="850"/>
                  </a:lnTo>
                  <a:lnTo>
                    <a:pt x="66981" y="850"/>
                  </a:lnTo>
                  <a:lnTo>
                    <a:pt x="66981" y="944"/>
                  </a:lnTo>
                  <a:lnTo>
                    <a:pt x="66886" y="1039"/>
                  </a:lnTo>
                  <a:lnTo>
                    <a:pt x="66792" y="1039"/>
                  </a:lnTo>
                  <a:lnTo>
                    <a:pt x="66792" y="1133"/>
                  </a:lnTo>
                  <a:lnTo>
                    <a:pt x="67641" y="944"/>
                  </a:lnTo>
                  <a:lnTo>
                    <a:pt x="68113" y="850"/>
                  </a:lnTo>
                  <a:lnTo>
                    <a:pt x="68584" y="850"/>
                  </a:lnTo>
                  <a:lnTo>
                    <a:pt x="68773" y="944"/>
                  </a:lnTo>
                  <a:lnTo>
                    <a:pt x="68962" y="944"/>
                  </a:lnTo>
                  <a:lnTo>
                    <a:pt x="69150" y="850"/>
                  </a:lnTo>
                  <a:lnTo>
                    <a:pt x="70849" y="944"/>
                  </a:lnTo>
                  <a:lnTo>
                    <a:pt x="71509" y="850"/>
                  </a:lnTo>
                  <a:lnTo>
                    <a:pt x="72169" y="756"/>
                  </a:lnTo>
                  <a:lnTo>
                    <a:pt x="73207" y="756"/>
                  </a:lnTo>
                  <a:lnTo>
                    <a:pt x="73584" y="944"/>
                  </a:lnTo>
                  <a:lnTo>
                    <a:pt x="73962" y="944"/>
                  </a:lnTo>
                  <a:lnTo>
                    <a:pt x="73773" y="756"/>
                  </a:lnTo>
                  <a:lnTo>
                    <a:pt x="74056" y="567"/>
                  </a:lnTo>
                  <a:lnTo>
                    <a:pt x="74150" y="567"/>
                  </a:lnTo>
                  <a:lnTo>
                    <a:pt x="74150" y="756"/>
                  </a:lnTo>
                  <a:lnTo>
                    <a:pt x="74339" y="850"/>
                  </a:lnTo>
                  <a:lnTo>
                    <a:pt x="74433" y="756"/>
                  </a:lnTo>
                  <a:lnTo>
                    <a:pt x="74716" y="661"/>
                  </a:lnTo>
                  <a:lnTo>
                    <a:pt x="75188" y="661"/>
                  </a:lnTo>
                  <a:lnTo>
                    <a:pt x="75188" y="756"/>
                  </a:lnTo>
                  <a:lnTo>
                    <a:pt x="74999" y="850"/>
                  </a:lnTo>
                  <a:lnTo>
                    <a:pt x="75377" y="756"/>
                  </a:lnTo>
                  <a:lnTo>
                    <a:pt x="75754" y="756"/>
                  </a:lnTo>
                  <a:lnTo>
                    <a:pt x="75471" y="850"/>
                  </a:lnTo>
                  <a:lnTo>
                    <a:pt x="75565" y="944"/>
                  </a:lnTo>
                  <a:lnTo>
                    <a:pt x="76226" y="1039"/>
                  </a:lnTo>
                  <a:lnTo>
                    <a:pt x="76320" y="850"/>
                  </a:lnTo>
                  <a:lnTo>
                    <a:pt x="76509" y="850"/>
                  </a:lnTo>
                  <a:lnTo>
                    <a:pt x="76792" y="756"/>
                  </a:lnTo>
                  <a:lnTo>
                    <a:pt x="77075" y="661"/>
                  </a:lnTo>
                  <a:lnTo>
                    <a:pt x="76886" y="850"/>
                  </a:lnTo>
                  <a:lnTo>
                    <a:pt x="76981" y="944"/>
                  </a:lnTo>
                  <a:lnTo>
                    <a:pt x="77264" y="1039"/>
                  </a:lnTo>
                  <a:lnTo>
                    <a:pt x="77547" y="1133"/>
                  </a:lnTo>
                  <a:lnTo>
                    <a:pt x="77924" y="1227"/>
                  </a:lnTo>
                  <a:lnTo>
                    <a:pt x="78018" y="1133"/>
                  </a:lnTo>
                  <a:lnTo>
                    <a:pt x="77924" y="1039"/>
                  </a:lnTo>
                  <a:lnTo>
                    <a:pt x="78207" y="944"/>
                  </a:lnTo>
                  <a:lnTo>
                    <a:pt x="78490" y="1039"/>
                  </a:lnTo>
                  <a:lnTo>
                    <a:pt x="78773" y="1039"/>
                  </a:lnTo>
                  <a:lnTo>
                    <a:pt x="79056" y="1133"/>
                  </a:lnTo>
                  <a:lnTo>
                    <a:pt x="79716" y="944"/>
                  </a:lnTo>
                  <a:lnTo>
                    <a:pt x="80282" y="756"/>
                  </a:lnTo>
                  <a:lnTo>
                    <a:pt x="80282" y="850"/>
                  </a:lnTo>
                  <a:lnTo>
                    <a:pt x="80188" y="944"/>
                  </a:lnTo>
                  <a:lnTo>
                    <a:pt x="80848" y="1039"/>
                  </a:lnTo>
                  <a:lnTo>
                    <a:pt x="81131" y="1039"/>
                  </a:lnTo>
                  <a:lnTo>
                    <a:pt x="81131" y="1133"/>
                  </a:lnTo>
                  <a:lnTo>
                    <a:pt x="81037" y="1227"/>
                  </a:lnTo>
                  <a:lnTo>
                    <a:pt x="81697" y="1039"/>
                  </a:lnTo>
                  <a:lnTo>
                    <a:pt x="81886" y="944"/>
                  </a:lnTo>
                  <a:lnTo>
                    <a:pt x="81792" y="850"/>
                  </a:lnTo>
                  <a:lnTo>
                    <a:pt x="81414" y="850"/>
                  </a:lnTo>
                  <a:lnTo>
                    <a:pt x="80943" y="944"/>
                  </a:lnTo>
                  <a:lnTo>
                    <a:pt x="81037" y="756"/>
                  </a:lnTo>
                  <a:lnTo>
                    <a:pt x="80754" y="944"/>
                  </a:lnTo>
                  <a:lnTo>
                    <a:pt x="80660" y="756"/>
                  </a:lnTo>
                  <a:lnTo>
                    <a:pt x="80754" y="661"/>
                  </a:lnTo>
                  <a:lnTo>
                    <a:pt x="80188" y="661"/>
                  </a:lnTo>
                  <a:lnTo>
                    <a:pt x="80188" y="567"/>
                  </a:lnTo>
                  <a:lnTo>
                    <a:pt x="80282" y="567"/>
                  </a:lnTo>
                  <a:lnTo>
                    <a:pt x="79528" y="473"/>
                  </a:lnTo>
                  <a:lnTo>
                    <a:pt x="79339" y="567"/>
                  </a:lnTo>
                  <a:lnTo>
                    <a:pt x="79245" y="567"/>
                  </a:lnTo>
                  <a:lnTo>
                    <a:pt x="79245" y="661"/>
                  </a:lnTo>
                  <a:lnTo>
                    <a:pt x="79056" y="850"/>
                  </a:lnTo>
                  <a:lnTo>
                    <a:pt x="78867" y="378"/>
                  </a:lnTo>
                  <a:lnTo>
                    <a:pt x="78679" y="473"/>
                  </a:lnTo>
                  <a:lnTo>
                    <a:pt x="78396" y="567"/>
                  </a:lnTo>
                  <a:lnTo>
                    <a:pt x="78018" y="661"/>
                  </a:lnTo>
                  <a:lnTo>
                    <a:pt x="77924" y="661"/>
                  </a:lnTo>
                  <a:lnTo>
                    <a:pt x="77830" y="567"/>
                  </a:lnTo>
                  <a:lnTo>
                    <a:pt x="77075" y="567"/>
                  </a:lnTo>
                  <a:lnTo>
                    <a:pt x="77264" y="473"/>
                  </a:lnTo>
                  <a:lnTo>
                    <a:pt x="77169" y="284"/>
                  </a:lnTo>
                  <a:lnTo>
                    <a:pt x="76981" y="378"/>
                  </a:lnTo>
                  <a:lnTo>
                    <a:pt x="76792" y="473"/>
                  </a:lnTo>
                  <a:lnTo>
                    <a:pt x="76037" y="473"/>
                  </a:lnTo>
                  <a:lnTo>
                    <a:pt x="74716" y="190"/>
                  </a:lnTo>
                  <a:lnTo>
                    <a:pt x="74433" y="378"/>
                  </a:lnTo>
                  <a:lnTo>
                    <a:pt x="74056" y="378"/>
                  </a:lnTo>
                  <a:lnTo>
                    <a:pt x="74150" y="190"/>
                  </a:lnTo>
                  <a:lnTo>
                    <a:pt x="74056" y="190"/>
                  </a:lnTo>
                  <a:lnTo>
                    <a:pt x="73773" y="284"/>
                  </a:lnTo>
                  <a:lnTo>
                    <a:pt x="73773" y="95"/>
                  </a:lnTo>
                  <a:lnTo>
                    <a:pt x="73301" y="190"/>
                  </a:lnTo>
                  <a:lnTo>
                    <a:pt x="72830" y="190"/>
                  </a:lnTo>
                  <a:lnTo>
                    <a:pt x="72830" y="378"/>
                  </a:lnTo>
                  <a:lnTo>
                    <a:pt x="72924" y="473"/>
                  </a:lnTo>
                  <a:lnTo>
                    <a:pt x="72924" y="567"/>
                  </a:lnTo>
                  <a:lnTo>
                    <a:pt x="72735" y="661"/>
                  </a:lnTo>
                  <a:lnTo>
                    <a:pt x="72735" y="567"/>
                  </a:lnTo>
                  <a:lnTo>
                    <a:pt x="72547" y="473"/>
                  </a:lnTo>
                  <a:lnTo>
                    <a:pt x="72452" y="378"/>
                  </a:lnTo>
                  <a:lnTo>
                    <a:pt x="72641" y="284"/>
                  </a:lnTo>
                  <a:lnTo>
                    <a:pt x="71603" y="284"/>
                  </a:lnTo>
                  <a:lnTo>
                    <a:pt x="70849" y="190"/>
                  </a:lnTo>
                  <a:lnTo>
                    <a:pt x="70660" y="284"/>
                  </a:lnTo>
                  <a:lnTo>
                    <a:pt x="69905" y="473"/>
                  </a:lnTo>
                  <a:lnTo>
                    <a:pt x="69056" y="473"/>
                  </a:lnTo>
                  <a:lnTo>
                    <a:pt x="68207" y="378"/>
                  </a:lnTo>
                  <a:lnTo>
                    <a:pt x="67547" y="284"/>
                  </a:lnTo>
                  <a:lnTo>
                    <a:pt x="67641" y="190"/>
                  </a:lnTo>
                  <a:lnTo>
                    <a:pt x="67735" y="190"/>
                  </a:lnTo>
                  <a:lnTo>
                    <a:pt x="67169" y="95"/>
                  </a:lnTo>
                  <a:lnTo>
                    <a:pt x="66698" y="95"/>
                  </a:lnTo>
                  <a:lnTo>
                    <a:pt x="66886" y="190"/>
                  </a:lnTo>
                  <a:lnTo>
                    <a:pt x="65283" y="190"/>
                  </a:lnTo>
                  <a:lnTo>
                    <a:pt x="64905" y="95"/>
                  </a:lnTo>
                  <a:lnTo>
                    <a:pt x="64905" y="190"/>
                  </a:lnTo>
                  <a:lnTo>
                    <a:pt x="65000" y="190"/>
                  </a:lnTo>
                  <a:lnTo>
                    <a:pt x="65094" y="284"/>
                  </a:lnTo>
                  <a:lnTo>
                    <a:pt x="65094" y="378"/>
                  </a:lnTo>
                  <a:lnTo>
                    <a:pt x="64528" y="284"/>
                  </a:lnTo>
                  <a:lnTo>
                    <a:pt x="63962" y="190"/>
                  </a:lnTo>
                  <a:lnTo>
                    <a:pt x="63773" y="284"/>
                  </a:lnTo>
                  <a:lnTo>
                    <a:pt x="63585" y="473"/>
                  </a:lnTo>
                  <a:lnTo>
                    <a:pt x="63396" y="567"/>
                  </a:lnTo>
                  <a:lnTo>
                    <a:pt x="63302" y="567"/>
                  </a:lnTo>
                  <a:lnTo>
                    <a:pt x="63207" y="473"/>
                  </a:lnTo>
                  <a:lnTo>
                    <a:pt x="63207" y="284"/>
                  </a:lnTo>
                  <a:lnTo>
                    <a:pt x="63396" y="284"/>
                  </a:lnTo>
                  <a:lnTo>
                    <a:pt x="63490" y="190"/>
                  </a:lnTo>
                  <a:lnTo>
                    <a:pt x="63113" y="190"/>
                  </a:lnTo>
                  <a:lnTo>
                    <a:pt x="61981" y="284"/>
                  </a:lnTo>
                  <a:lnTo>
                    <a:pt x="61320" y="284"/>
                  </a:lnTo>
                  <a:lnTo>
                    <a:pt x="61226" y="190"/>
                  </a:lnTo>
                  <a:lnTo>
                    <a:pt x="61320" y="95"/>
                  </a:lnTo>
                  <a:lnTo>
                    <a:pt x="60849" y="190"/>
                  </a:lnTo>
                  <a:lnTo>
                    <a:pt x="60547" y="39"/>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23;p37"/>
            <p:cNvSpPr/>
            <p:nvPr/>
          </p:nvSpPr>
          <p:spPr>
            <a:xfrm>
              <a:off x="2202700" y="1204225"/>
              <a:ext cx="176900" cy="176900"/>
            </a:xfrm>
            <a:custGeom>
              <a:avLst/>
              <a:gdLst/>
              <a:ahLst/>
              <a:cxnLst/>
              <a:rect l="l" t="t" r="r" b="b"/>
              <a:pathLst>
                <a:path w="7076" h="7076" extrusionOk="0">
                  <a:moveTo>
                    <a:pt x="2548" y="1132"/>
                  </a:moveTo>
                  <a:lnTo>
                    <a:pt x="2548" y="1132"/>
                  </a:lnTo>
                  <a:lnTo>
                    <a:pt x="2548" y="1132"/>
                  </a:lnTo>
                  <a:close/>
                  <a:moveTo>
                    <a:pt x="2170" y="1132"/>
                  </a:moveTo>
                  <a:lnTo>
                    <a:pt x="2170" y="1227"/>
                  </a:lnTo>
                  <a:lnTo>
                    <a:pt x="2265" y="1132"/>
                  </a:lnTo>
                  <a:close/>
                  <a:moveTo>
                    <a:pt x="2076" y="1227"/>
                  </a:moveTo>
                  <a:lnTo>
                    <a:pt x="2076" y="1227"/>
                  </a:lnTo>
                  <a:lnTo>
                    <a:pt x="2076" y="1227"/>
                  </a:lnTo>
                  <a:close/>
                  <a:moveTo>
                    <a:pt x="472" y="1604"/>
                  </a:moveTo>
                  <a:lnTo>
                    <a:pt x="378" y="1698"/>
                  </a:lnTo>
                  <a:lnTo>
                    <a:pt x="472" y="1651"/>
                  </a:lnTo>
                  <a:lnTo>
                    <a:pt x="472" y="1651"/>
                  </a:lnTo>
                  <a:lnTo>
                    <a:pt x="472" y="1604"/>
                  </a:lnTo>
                  <a:close/>
                  <a:moveTo>
                    <a:pt x="567" y="1604"/>
                  </a:moveTo>
                  <a:lnTo>
                    <a:pt x="472" y="1651"/>
                  </a:lnTo>
                  <a:lnTo>
                    <a:pt x="472" y="1651"/>
                  </a:lnTo>
                  <a:lnTo>
                    <a:pt x="472" y="1698"/>
                  </a:lnTo>
                  <a:lnTo>
                    <a:pt x="567" y="1604"/>
                  </a:lnTo>
                  <a:close/>
                  <a:moveTo>
                    <a:pt x="6038" y="3680"/>
                  </a:moveTo>
                  <a:lnTo>
                    <a:pt x="6015" y="3703"/>
                  </a:lnTo>
                  <a:lnTo>
                    <a:pt x="6015" y="3703"/>
                  </a:lnTo>
                  <a:lnTo>
                    <a:pt x="6227" y="3774"/>
                  </a:lnTo>
                  <a:lnTo>
                    <a:pt x="6038" y="3680"/>
                  </a:lnTo>
                  <a:close/>
                  <a:moveTo>
                    <a:pt x="850" y="0"/>
                  </a:moveTo>
                  <a:lnTo>
                    <a:pt x="378" y="378"/>
                  </a:lnTo>
                  <a:lnTo>
                    <a:pt x="1" y="755"/>
                  </a:lnTo>
                  <a:lnTo>
                    <a:pt x="95" y="849"/>
                  </a:lnTo>
                  <a:lnTo>
                    <a:pt x="189" y="1038"/>
                  </a:lnTo>
                  <a:lnTo>
                    <a:pt x="284" y="1132"/>
                  </a:lnTo>
                  <a:lnTo>
                    <a:pt x="378" y="1227"/>
                  </a:lnTo>
                  <a:lnTo>
                    <a:pt x="472" y="1227"/>
                  </a:lnTo>
                  <a:lnTo>
                    <a:pt x="755" y="1132"/>
                  </a:lnTo>
                  <a:lnTo>
                    <a:pt x="755" y="1132"/>
                  </a:lnTo>
                  <a:lnTo>
                    <a:pt x="472" y="1415"/>
                  </a:lnTo>
                  <a:lnTo>
                    <a:pt x="661" y="1415"/>
                  </a:lnTo>
                  <a:lnTo>
                    <a:pt x="567" y="1604"/>
                  </a:lnTo>
                  <a:lnTo>
                    <a:pt x="567" y="1604"/>
                  </a:lnTo>
                  <a:lnTo>
                    <a:pt x="1227" y="1415"/>
                  </a:lnTo>
                  <a:lnTo>
                    <a:pt x="1038" y="1604"/>
                  </a:lnTo>
                  <a:lnTo>
                    <a:pt x="850" y="1887"/>
                  </a:lnTo>
                  <a:lnTo>
                    <a:pt x="1321" y="2264"/>
                  </a:lnTo>
                  <a:lnTo>
                    <a:pt x="2548" y="3114"/>
                  </a:lnTo>
                  <a:lnTo>
                    <a:pt x="3963" y="4057"/>
                  </a:lnTo>
                  <a:lnTo>
                    <a:pt x="4529" y="4340"/>
                  </a:lnTo>
                  <a:lnTo>
                    <a:pt x="4812" y="4340"/>
                  </a:lnTo>
                  <a:lnTo>
                    <a:pt x="4718" y="4434"/>
                  </a:lnTo>
                  <a:lnTo>
                    <a:pt x="4718" y="4529"/>
                  </a:lnTo>
                  <a:lnTo>
                    <a:pt x="5001" y="4717"/>
                  </a:lnTo>
                  <a:lnTo>
                    <a:pt x="5001" y="4717"/>
                  </a:lnTo>
                  <a:lnTo>
                    <a:pt x="4812" y="4623"/>
                  </a:lnTo>
                  <a:lnTo>
                    <a:pt x="4906" y="4812"/>
                  </a:lnTo>
                  <a:lnTo>
                    <a:pt x="5189" y="5000"/>
                  </a:lnTo>
                  <a:lnTo>
                    <a:pt x="5189" y="5000"/>
                  </a:lnTo>
                  <a:lnTo>
                    <a:pt x="5001" y="4906"/>
                  </a:lnTo>
                  <a:lnTo>
                    <a:pt x="4718" y="4812"/>
                  </a:lnTo>
                  <a:lnTo>
                    <a:pt x="4812" y="4812"/>
                  </a:lnTo>
                  <a:lnTo>
                    <a:pt x="4623" y="4717"/>
                  </a:lnTo>
                  <a:lnTo>
                    <a:pt x="4246" y="4717"/>
                  </a:lnTo>
                  <a:lnTo>
                    <a:pt x="4246" y="4623"/>
                  </a:lnTo>
                  <a:lnTo>
                    <a:pt x="4057" y="4812"/>
                  </a:lnTo>
                  <a:lnTo>
                    <a:pt x="3963" y="5095"/>
                  </a:lnTo>
                  <a:lnTo>
                    <a:pt x="4151" y="4906"/>
                  </a:lnTo>
                  <a:lnTo>
                    <a:pt x="4623" y="4906"/>
                  </a:lnTo>
                  <a:lnTo>
                    <a:pt x="4529" y="5000"/>
                  </a:lnTo>
                  <a:lnTo>
                    <a:pt x="4529" y="5189"/>
                  </a:lnTo>
                  <a:lnTo>
                    <a:pt x="4623" y="5378"/>
                  </a:lnTo>
                  <a:lnTo>
                    <a:pt x="4340" y="5472"/>
                  </a:lnTo>
                  <a:lnTo>
                    <a:pt x="3963" y="5755"/>
                  </a:lnTo>
                  <a:lnTo>
                    <a:pt x="3585" y="6132"/>
                  </a:lnTo>
                  <a:lnTo>
                    <a:pt x="3491" y="6321"/>
                  </a:lnTo>
                  <a:lnTo>
                    <a:pt x="3491" y="6510"/>
                  </a:lnTo>
                  <a:lnTo>
                    <a:pt x="3302" y="6415"/>
                  </a:lnTo>
                  <a:lnTo>
                    <a:pt x="3208" y="6321"/>
                  </a:lnTo>
                  <a:lnTo>
                    <a:pt x="3114" y="6415"/>
                  </a:lnTo>
                  <a:lnTo>
                    <a:pt x="3019" y="6604"/>
                  </a:lnTo>
                  <a:lnTo>
                    <a:pt x="3019" y="6793"/>
                  </a:lnTo>
                  <a:lnTo>
                    <a:pt x="3302" y="6981"/>
                  </a:lnTo>
                  <a:lnTo>
                    <a:pt x="3397" y="6981"/>
                  </a:lnTo>
                  <a:lnTo>
                    <a:pt x="3585" y="6887"/>
                  </a:lnTo>
                  <a:lnTo>
                    <a:pt x="3680" y="6604"/>
                  </a:lnTo>
                  <a:lnTo>
                    <a:pt x="3680" y="6227"/>
                  </a:lnTo>
                  <a:lnTo>
                    <a:pt x="3868" y="6415"/>
                  </a:lnTo>
                  <a:lnTo>
                    <a:pt x="4151" y="6604"/>
                  </a:lnTo>
                  <a:lnTo>
                    <a:pt x="4246" y="6510"/>
                  </a:lnTo>
                  <a:lnTo>
                    <a:pt x="4529" y="6227"/>
                  </a:lnTo>
                  <a:lnTo>
                    <a:pt x="4718" y="5849"/>
                  </a:lnTo>
                  <a:lnTo>
                    <a:pt x="4812" y="5566"/>
                  </a:lnTo>
                  <a:lnTo>
                    <a:pt x="5284" y="5661"/>
                  </a:lnTo>
                  <a:lnTo>
                    <a:pt x="5661" y="5849"/>
                  </a:lnTo>
                  <a:lnTo>
                    <a:pt x="5661" y="5661"/>
                  </a:lnTo>
                  <a:lnTo>
                    <a:pt x="5755" y="5566"/>
                  </a:lnTo>
                  <a:lnTo>
                    <a:pt x="5944" y="5283"/>
                  </a:lnTo>
                  <a:lnTo>
                    <a:pt x="5944" y="5095"/>
                  </a:lnTo>
                  <a:lnTo>
                    <a:pt x="5755" y="5000"/>
                  </a:lnTo>
                  <a:lnTo>
                    <a:pt x="6133" y="5000"/>
                  </a:lnTo>
                  <a:lnTo>
                    <a:pt x="6416" y="4906"/>
                  </a:lnTo>
                  <a:lnTo>
                    <a:pt x="6793" y="4529"/>
                  </a:lnTo>
                  <a:lnTo>
                    <a:pt x="6699" y="4529"/>
                  </a:lnTo>
                  <a:lnTo>
                    <a:pt x="6416" y="4434"/>
                  </a:lnTo>
                  <a:lnTo>
                    <a:pt x="6227" y="4434"/>
                  </a:lnTo>
                  <a:lnTo>
                    <a:pt x="6887" y="4340"/>
                  </a:lnTo>
                  <a:lnTo>
                    <a:pt x="7076" y="4246"/>
                  </a:lnTo>
                  <a:lnTo>
                    <a:pt x="6982" y="4246"/>
                  </a:lnTo>
                  <a:lnTo>
                    <a:pt x="6604" y="4151"/>
                  </a:lnTo>
                  <a:lnTo>
                    <a:pt x="6321" y="4151"/>
                  </a:lnTo>
                  <a:lnTo>
                    <a:pt x="6699" y="4057"/>
                  </a:lnTo>
                  <a:lnTo>
                    <a:pt x="6793" y="3963"/>
                  </a:lnTo>
                  <a:lnTo>
                    <a:pt x="5850" y="3963"/>
                  </a:lnTo>
                  <a:lnTo>
                    <a:pt x="5944" y="3868"/>
                  </a:lnTo>
                  <a:lnTo>
                    <a:pt x="5944" y="3774"/>
                  </a:lnTo>
                  <a:lnTo>
                    <a:pt x="6015" y="3703"/>
                  </a:lnTo>
                  <a:lnTo>
                    <a:pt x="6015" y="3703"/>
                  </a:lnTo>
                  <a:lnTo>
                    <a:pt x="5944" y="3680"/>
                  </a:lnTo>
                  <a:lnTo>
                    <a:pt x="5472" y="3680"/>
                  </a:lnTo>
                  <a:lnTo>
                    <a:pt x="5284" y="3585"/>
                  </a:lnTo>
                  <a:lnTo>
                    <a:pt x="5095" y="3397"/>
                  </a:lnTo>
                  <a:lnTo>
                    <a:pt x="5001" y="3019"/>
                  </a:lnTo>
                  <a:lnTo>
                    <a:pt x="5001" y="2736"/>
                  </a:lnTo>
                  <a:lnTo>
                    <a:pt x="4529" y="2642"/>
                  </a:lnTo>
                  <a:lnTo>
                    <a:pt x="3491" y="2264"/>
                  </a:lnTo>
                  <a:lnTo>
                    <a:pt x="2925" y="1981"/>
                  </a:lnTo>
                  <a:lnTo>
                    <a:pt x="2548" y="1698"/>
                  </a:lnTo>
                  <a:lnTo>
                    <a:pt x="2359" y="1415"/>
                  </a:lnTo>
                  <a:lnTo>
                    <a:pt x="2359" y="1321"/>
                  </a:lnTo>
                  <a:lnTo>
                    <a:pt x="2548" y="1132"/>
                  </a:lnTo>
                  <a:lnTo>
                    <a:pt x="2265" y="1321"/>
                  </a:lnTo>
                  <a:lnTo>
                    <a:pt x="2170" y="1321"/>
                  </a:lnTo>
                  <a:lnTo>
                    <a:pt x="2170" y="1227"/>
                  </a:lnTo>
                  <a:lnTo>
                    <a:pt x="2076" y="1321"/>
                  </a:lnTo>
                  <a:lnTo>
                    <a:pt x="2076" y="1227"/>
                  </a:lnTo>
                  <a:lnTo>
                    <a:pt x="1887" y="1510"/>
                  </a:lnTo>
                  <a:lnTo>
                    <a:pt x="1887" y="1321"/>
                  </a:lnTo>
                  <a:lnTo>
                    <a:pt x="1793" y="1132"/>
                  </a:lnTo>
                  <a:lnTo>
                    <a:pt x="1321" y="849"/>
                  </a:lnTo>
                  <a:lnTo>
                    <a:pt x="1133" y="661"/>
                  </a:lnTo>
                  <a:lnTo>
                    <a:pt x="944" y="472"/>
                  </a:lnTo>
                  <a:lnTo>
                    <a:pt x="850" y="283"/>
                  </a:lnTo>
                  <a:lnTo>
                    <a:pt x="850" y="0"/>
                  </a:lnTo>
                  <a:close/>
                  <a:moveTo>
                    <a:pt x="2642" y="6793"/>
                  </a:moveTo>
                  <a:lnTo>
                    <a:pt x="2642" y="6981"/>
                  </a:lnTo>
                  <a:lnTo>
                    <a:pt x="3019" y="7076"/>
                  </a:lnTo>
                  <a:lnTo>
                    <a:pt x="2736" y="6887"/>
                  </a:lnTo>
                  <a:lnTo>
                    <a:pt x="2642" y="6793"/>
                  </a:lnTo>
                  <a:close/>
                  <a:moveTo>
                    <a:pt x="3019" y="6793"/>
                  </a:moveTo>
                  <a:lnTo>
                    <a:pt x="3019" y="7076"/>
                  </a:lnTo>
                  <a:lnTo>
                    <a:pt x="3114" y="7076"/>
                  </a:lnTo>
                  <a:lnTo>
                    <a:pt x="3019" y="6793"/>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83;p14"/>
          <p:cNvSpPr/>
          <p:nvPr/>
        </p:nvSpPr>
        <p:spPr>
          <a:xfrm>
            <a:off x="6228184" y="1774325"/>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f5</a:t>
            </a:r>
            <a:endParaRPr dirty="0">
              <a:solidFill>
                <a:schemeClr val="bg1"/>
              </a:solidFill>
            </a:endParaRPr>
          </a:p>
        </p:txBody>
      </p:sp>
      <p:sp>
        <p:nvSpPr>
          <p:cNvPr id="27" name="Google Shape;83;p14"/>
          <p:cNvSpPr/>
          <p:nvPr/>
        </p:nvSpPr>
        <p:spPr>
          <a:xfrm>
            <a:off x="7439059" y="2390193"/>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f4</a:t>
            </a:r>
            <a:endParaRPr dirty="0">
              <a:solidFill>
                <a:schemeClr val="bg1"/>
              </a:solidFill>
            </a:endParaRPr>
          </a:p>
        </p:txBody>
      </p:sp>
      <p:sp>
        <p:nvSpPr>
          <p:cNvPr id="28" name="Google Shape;83;p14"/>
          <p:cNvSpPr/>
          <p:nvPr/>
        </p:nvSpPr>
        <p:spPr>
          <a:xfrm>
            <a:off x="5165541" y="2325372"/>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f3</a:t>
            </a:r>
            <a:endParaRPr dirty="0">
              <a:solidFill>
                <a:schemeClr val="bg1"/>
              </a:solidFill>
            </a:endParaRPr>
          </a:p>
        </p:txBody>
      </p:sp>
      <p:sp>
        <p:nvSpPr>
          <p:cNvPr id="29" name="Google Shape;83;p14"/>
          <p:cNvSpPr/>
          <p:nvPr/>
        </p:nvSpPr>
        <p:spPr>
          <a:xfrm>
            <a:off x="7439059" y="4495218"/>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f0</a:t>
            </a:r>
            <a:endParaRPr dirty="0">
              <a:solidFill>
                <a:schemeClr val="bg1"/>
              </a:solidFill>
            </a:endParaRPr>
          </a:p>
        </p:txBody>
      </p:sp>
      <p:sp>
        <p:nvSpPr>
          <p:cNvPr id="31" name="Google Shape;83;p14"/>
          <p:cNvSpPr/>
          <p:nvPr/>
        </p:nvSpPr>
        <p:spPr>
          <a:xfrm>
            <a:off x="4769497" y="3133346"/>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f1</a:t>
            </a:r>
            <a:endParaRPr dirty="0">
              <a:solidFill>
                <a:schemeClr val="bg1"/>
              </a:solidFill>
            </a:endParaRPr>
          </a:p>
        </p:txBody>
      </p:sp>
      <p:sp>
        <p:nvSpPr>
          <p:cNvPr id="32" name="Google Shape;83;p14"/>
          <p:cNvSpPr/>
          <p:nvPr/>
        </p:nvSpPr>
        <p:spPr>
          <a:xfrm>
            <a:off x="6959804" y="3133346"/>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f2</a:t>
            </a:r>
            <a:endParaRPr dirty="0">
              <a:solidFill>
                <a:schemeClr val="bg1"/>
              </a:solidFill>
            </a:endParaRPr>
          </a:p>
        </p:txBody>
      </p:sp>
      <p:sp>
        <p:nvSpPr>
          <p:cNvPr id="33" name="Google Shape;83;p14"/>
          <p:cNvSpPr/>
          <p:nvPr/>
        </p:nvSpPr>
        <p:spPr>
          <a:xfrm>
            <a:off x="8061345" y="3133346"/>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f3</a:t>
            </a:r>
            <a:endParaRPr dirty="0">
              <a:solidFill>
                <a:schemeClr val="bg1"/>
              </a:solidFill>
            </a:endParaRPr>
          </a:p>
        </p:txBody>
      </p:sp>
      <p:sp>
        <p:nvSpPr>
          <p:cNvPr id="34" name="Google Shape;83;p14"/>
          <p:cNvSpPr/>
          <p:nvPr/>
        </p:nvSpPr>
        <p:spPr>
          <a:xfrm>
            <a:off x="7760208" y="3825014"/>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f2</a:t>
            </a:r>
            <a:endParaRPr dirty="0">
              <a:solidFill>
                <a:schemeClr val="bg1"/>
              </a:solidFill>
            </a:endParaRPr>
          </a:p>
        </p:txBody>
      </p:sp>
      <p:sp>
        <p:nvSpPr>
          <p:cNvPr id="35" name="Google Shape;83;p14"/>
          <p:cNvSpPr/>
          <p:nvPr/>
        </p:nvSpPr>
        <p:spPr>
          <a:xfrm>
            <a:off x="8457389" y="3825014"/>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f1</a:t>
            </a:r>
            <a:endParaRPr dirty="0">
              <a:solidFill>
                <a:schemeClr val="bg1"/>
              </a:solidFill>
            </a:endParaRPr>
          </a:p>
        </p:txBody>
      </p:sp>
      <p:cxnSp>
        <p:nvCxnSpPr>
          <p:cNvPr id="36" name="Straight Connector 35"/>
          <p:cNvCxnSpPr/>
          <p:nvPr/>
        </p:nvCxnSpPr>
        <p:spPr>
          <a:xfrm flipH="1">
            <a:off x="5531288" y="2039440"/>
            <a:ext cx="696896" cy="38182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4996398" y="2745435"/>
            <a:ext cx="269024" cy="40967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flipV="1">
            <a:off x="6624228" y="2039440"/>
            <a:ext cx="937960" cy="37502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flipV="1">
            <a:off x="5429503" y="2727024"/>
            <a:ext cx="191795" cy="4280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7240783" y="2789506"/>
            <a:ext cx="288032" cy="3544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flipV="1">
            <a:off x="7735376" y="2751078"/>
            <a:ext cx="420876" cy="40402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7994532" y="3536613"/>
            <a:ext cx="161720" cy="30665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flipV="1">
            <a:off x="8368904" y="3482368"/>
            <a:ext cx="185784" cy="36089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7" name="Google Shape;83;p14"/>
          <p:cNvSpPr/>
          <p:nvPr/>
        </p:nvSpPr>
        <p:spPr>
          <a:xfrm>
            <a:off x="4996398" y="3842135"/>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f0</a:t>
            </a:r>
            <a:endParaRPr dirty="0">
              <a:solidFill>
                <a:schemeClr val="bg1"/>
              </a:solidFill>
            </a:endParaRPr>
          </a:p>
        </p:txBody>
      </p:sp>
      <p:sp>
        <p:nvSpPr>
          <p:cNvPr id="48" name="Google Shape;83;p14"/>
          <p:cNvSpPr/>
          <p:nvPr/>
        </p:nvSpPr>
        <p:spPr>
          <a:xfrm>
            <a:off x="5693566" y="3842135"/>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f1</a:t>
            </a:r>
            <a:endParaRPr dirty="0">
              <a:solidFill>
                <a:schemeClr val="bg1"/>
              </a:solidFill>
            </a:endParaRPr>
          </a:p>
        </p:txBody>
      </p:sp>
      <p:sp>
        <p:nvSpPr>
          <p:cNvPr id="50" name="Google Shape;83;p14"/>
          <p:cNvSpPr/>
          <p:nvPr/>
        </p:nvSpPr>
        <p:spPr>
          <a:xfrm>
            <a:off x="5423276" y="3143979"/>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f2</a:t>
            </a:r>
            <a:endParaRPr dirty="0">
              <a:solidFill>
                <a:schemeClr val="bg1"/>
              </a:solidFill>
            </a:endParaRPr>
          </a:p>
        </p:txBody>
      </p:sp>
      <p:sp>
        <p:nvSpPr>
          <p:cNvPr id="52" name="Google Shape;83;p14"/>
          <p:cNvSpPr/>
          <p:nvPr/>
        </p:nvSpPr>
        <p:spPr>
          <a:xfrm>
            <a:off x="8083648" y="4495218"/>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f1</a:t>
            </a:r>
            <a:endParaRPr dirty="0">
              <a:solidFill>
                <a:schemeClr val="bg1"/>
              </a:solidFill>
            </a:endParaRPr>
          </a:p>
        </p:txBody>
      </p:sp>
      <p:sp>
        <p:nvSpPr>
          <p:cNvPr id="53" name="Google Shape;83;p14"/>
          <p:cNvSpPr/>
          <p:nvPr/>
        </p:nvSpPr>
        <p:spPr>
          <a:xfrm>
            <a:off x="6553462" y="3842135"/>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f0</a:t>
            </a:r>
            <a:endParaRPr dirty="0">
              <a:solidFill>
                <a:schemeClr val="bg1"/>
              </a:solidFill>
            </a:endParaRPr>
          </a:p>
        </p:txBody>
      </p:sp>
      <p:sp>
        <p:nvSpPr>
          <p:cNvPr id="54" name="Google Shape;83;p14"/>
          <p:cNvSpPr/>
          <p:nvPr/>
        </p:nvSpPr>
        <p:spPr>
          <a:xfrm>
            <a:off x="7186777" y="3855470"/>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f1</a:t>
            </a:r>
            <a:endParaRPr dirty="0">
              <a:solidFill>
                <a:schemeClr val="bg1"/>
              </a:solidFill>
            </a:endParaRPr>
          </a:p>
        </p:txBody>
      </p:sp>
      <p:cxnSp>
        <p:nvCxnSpPr>
          <p:cNvPr id="55" name="Straight Connector 54"/>
          <p:cNvCxnSpPr/>
          <p:nvPr/>
        </p:nvCxnSpPr>
        <p:spPr>
          <a:xfrm flipH="1">
            <a:off x="5342416" y="3559190"/>
            <a:ext cx="161720" cy="30665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5693566" y="3536613"/>
            <a:ext cx="198022" cy="32923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6822791" y="3482368"/>
            <a:ext cx="161720" cy="3866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7274988" y="3482368"/>
            <a:ext cx="164071" cy="37528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7654516" y="4182214"/>
            <a:ext cx="161720" cy="30665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8105848" y="4182214"/>
            <a:ext cx="153519" cy="31300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Rounded Rectangle 37"/>
          <p:cNvSpPr/>
          <p:nvPr/>
        </p:nvSpPr>
        <p:spPr>
          <a:xfrm>
            <a:off x="605006" y="2005964"/>
            <a:ext cx="3384376" cy="2680469"/>
          </a:xfrm>
          <a:prstGeom prst="roundRect">
            <a:avLst/>
          </a:prstGeom>
          <a:solidFill>
            <a:schemeClr val="tx1">
              <a:lumMod val="85000"/>
              <a:lumOff val="15000"/>
            </a:schemeClr>
          </a:solidFill>
          <a:ln w="63500" cmpd="sng">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d</a:t>
            </a:r>
            <a:r>
              <a:rPr lang="en-US" dirty="0" err="1" smtClean="0"/>
              <a:t>ef</a:t>
            </a:r>
            <a:r>
              <a:rPr lang="en-US" dirty="0" smtClean="0"/>
              <a:t> Fib(n):</a:t>
            </a:r>
          </a:p>
          <a:p>
            <a:r>
              <a:rPr lang="en-US" dirty="0" smtClean="0"/>
              <a:t>      F[0</a:t>
            </a:r>
            <a:r>
              <a:rPr lang="en-US" dirty="0"/>
              <a:t>] = </a:t>
            </a:r>
            <a:r>
              <a:rPr lang="en-US" dirty="0" smtClean="0"/>
              <a:t>0 </a:t>
            </a:r>
          </a:p>
          <a:p>
            <a:r>
              <a:rPr lang="en-US" dirty="0" smtClean="0"/>
              <a:t>      F[1</a:t>
            </a:r>
            <a:r>
              <a:rPr lang="en-US" dirty="0"/>
              <a:t>] = </a:t>
            </a:r>
            <a:r>
              <a:rPr lang="en-US" dirty="0" smtClean="0"/>
              <a:t>1</a:t>
            </a:r>
          </a:p>
          <a:p>
            <a:r>
              <a:rPr lang="en-US" dirty="0" smtClean="0"/>
              <a:t>      for </a:t>
            </a:r>
            <a:r>
              <a:rPr lang="en-US" dirty="0"/>
              <a:t>i </a:t>
            </a:r>
            <a:r>
              <a:rPr lang="en-US" dirty="0" smtClean="0"/>
              <a:t>in </a:t>
            </a:r>
            <a:r>
              <a:rPr lang="en-US" dirty="0"/>
              <a:t>2...n </a:t>
            </a:r>
            <a:endParaRPr lang="en-US" dirty="0" smtClean="0"/>
          </a:p>
          <a:p>
            <a:r>
              <a:rPr lang="en-US" dirty="0" smtClean="0"/>
              <a:t>             F[i</a:t>
            </a:r>
            <a:r>
              <a:rPr lang="en-US" dirty="0"/>
              <a:t>] = F[i-2] + F[i-1</a:t>
            </a:r>
            <a:r>
              <a:rPr lang="en-US" dirty="0" smtClean="0"/>
              <a:t>] </a:t>
            </a:r>
          </a:p>
          <a:p>
            <a:r>
              <a:rPr lang="en-US" dirty="0" smtClean="0"/>
              <a:t>      return </a:t>
            </a:r>
            <a:r>
              <a:rPr lang="en-US" dirty="0"/>
              <a:t>F[n</a:t>
            </a:r>
            <a:r>
              <a:rPr lang="en-US" dirty="0" smtClean="0"/>
              <a:t>]</a:t>
            </a:r>
            <a:endParaRPr lang="en-US" dirty="0"/>
          </a:p>
        </p:txBody>
      </p:sp>
      <p:sp>
        <p:nvSpPr>
          <p:cNvPr id="42" name="Oval 41"/>
          <p:cNvSpPr/>
          <p:nvPr/>
        </p:nvSpPr>
        <p:spPr>
          <a:xfrm>
            <a:off x="2627784" y="2276843"/>
            <a:ext cx="864096" cy="821118"/>
          </a:xfrm>
          <a:prstGeom prst="ellipse">
            <a:avLst/>
          </a:prstGeom>
          <a:solidFill>
            <a:schemeClr val="tx1">
              <a:lumMod val="85000"/>
              <a:lumOff val="15000"/>
            </a:schemeClr>
          </a:solidFill>
          <a:ln w="38100">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niglet" charset="0"/>
              </a:rPr>
              <a:t>O(n)</a:t>
            </a:r>
            <a:endParaRPr lang="en-US" dirty="0">
              <a:latin typeface="Sniglet" charset="0"/>
            </a:endParaRPr>
          </a:p>
        </p:txBody>
      </p:sp>
    </p:spTree>
    <p:extLst>
      <p:ext uri="{BB962C8B-B14F-4D97-AF65-F5344CB8AC3E}">
        <p14:creationId xmlns:p14="http://schemas.microsoft.com/office/powerpoint/2010/main" val="8186720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1000"/>
                                        <p:tgtEl>
                                          <p:spTgt spid="38"/>
                                        </p:tgtEl>
                                      </p:cBhvr>
                                    </p:animEffect>
                                    <p:anim calcmode="lin" valueType="num">
                                      <p:cBhvr>
                                        <p:cTn id="8" dur="1000" fill="hold"/>
                                        <p:tgtEl>
                                          <p:spTgt spid="38"/>
                                        </p:tgtEl>
                                        <p:attrNameLst>
                                          <p:attrName>ppt_x</p:attrName>
                                        </p:attrNameLst>
                                      </p:cBhvr>
                                      <p:tavLst>
                                        <p:tav tm="0">
                                          <p:val>
                                            <p:strVal val="#ppt_x"/>
                                          </p:val>
                                        </p:tav>
                                        <p:tav tm="100000">
                                          <p:val>
                                            <p:strVal val="#ppt_x"/>
                                          </p:val>
                                        </p:tav>
                                      </p:tavLst>
                                    </p:anim>
                                    <p:anim calcmode="lin" valueType="num">
                                      <p:cBhvr>
                                        <p:cTn id="9"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42"/>
                                        </p:tgtEl>
                                        <p:attrNameLst>
                                          <p:attrName>style.visibility</p:attrName>
                                        </p:attrNameLst>
                                      </p:cBhvr>
                                      <p:to>
                                        <p:strVal val="visible"/>
                                      </p:to>
                                    </p:set>
                                    <p:anim calcmode="lin" valueType="num">
                                      <p:cBhvr additive="base">
                                        <p:cTn id="14" dur="500" fill="hold"/>
                                        <p:tgtEl>
                                          <p:spTgt spid="42"/>
                                        </p:tgtEl>
                                        <p:attrNameLst>
                                          <p:attrName>ppt_x</p:attrName>
                                        </p:attrNameLst>
                                      </p:cBhvr>
                                      <p:tavLst>
                                        <p:tav tm="0">
                                          <p:val>
                                            <p:strVal val="#ppt_x"/>
                                          </p:val>
                                        </p:tav>
                                        <p:tav tm="100000">
                                          <p:val>
                                            <p:strVal val="#ppt_x"/>
                                          </p:val>
                                        </p:tav>
                                      </p:tavLst>
                                    </p:anim>
                                    <p:anim calcmode="lin" valueType="num">
                                      <p:cBhvr additive="base">
                                        <p:cTn id="15"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4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3"/>
          <p:cNvSpPr txBox="1">
            <a:spLocks noGrp="1"/>
          </p:cNvSpPr>
          <p:nvPr>
            <p:ph type="title"/>
          </p:nvPr>
        </p:nvSpPr>
        <p:spPr>
          <a:xfrm>
            <a:off x="0" y="195486"/>
            <a:ext cx="9156000" cy="857400"/>
          </a:xfrm>
          <a:prstGeom prst="rect">
            <a:avLst/>
          </a:prstGeom>
        </p:spPr>
        <p:txBody>
          <a:bodyPr spcFirstLastPara="1" wrap="square" lIns="91425" tIns="91425" rIns="91425" bIns="91425" anchor="t" anchorCtr="0">
            <a:noAutofit/>
          </a:bodyPr>
          <a:lstStyle/>
          <a:p>
            <a:r>
              <a:rPr lang="en-US" dirty="0"/>
              <a:t>Comparison</a:t>
            </a:r>
          </a:p>
        </p:txBody>
      </p:sp>
      <p:graphicFrame>
        <p:nvGraphicFramePr>
          <p:cNvPr id="175" name="Google Shape;175;p23"/>
          <p:cNvGraphicFramePr/>
          <p:nvPr>
            <p:extLst>
              <p:ext uri="{D42A27DB-BD31-4B8C-83A1-F6EECF244321}">
                <p14:modId xmlns:p14="http://schemas.microsoft.com/office/powerpoint/2010/main" val="1229742876"/>
              </p:ext>
            </p:extLst>
          </p:nvPr>
        </p:nvGraphicFramePr>
        <p:xfrm>
          <a:off x="767577" y="935165"/>
          <a:ext cx="7776863" cy="3682043"/>
        </p:xfrm>
        <a:graphic>
          <a:graphicData uri="http://schemas.openxmlformats.org/drawingml/2006/table">
            <a:tbl>
              <a:tblPr>
                <a:noFill/>
                <a:tableStyleId>{5421292A-85F1-4171-92E3-9B7572BA4675}</a:tableStyleId>
              </a:tblPr>
              <a:tblGrid>
                <a:gridCol w="3816423"/>
                <a:gridCol w="3960440"/>
              </a:tblGrid>
              <a:tr h="679943">
                <a:tc>
                  <a:txBody>
                    <a:bodyPr/>
                    <a:lstStyle/>
                    <a:p>
                      <a:pPr marL="0" lvl="0" indent="0" algn="ctr" rtl="0">
                        <a:spcBef>
                          <a:spcPts val="0"/>
                        </a:spcBef>
                        <a:spcAft>
                          <a:spcPts val="0"/>
                        </a:spcAft>
                        <a:buNone/>
                      </a:pPr>
                      <a:r>
                        <a:rPr lang="en-US" sz="1800" b="1" dirty="0" smtClean="0">
                          <a:solidFill>
                            <a:srgbClr val="FFFFFF"/>
                          </a:solidFill>
                          <a:latin typeface="Sniglet" charset="0"/>
                          <a:ea typeface="Sniglet"/>
                          <a:cs typeface="Sniglet"/>
                          <a:sym typeface="Sniglet"/>
                        </a:rPr>
                        <a:t>Top-down </a:t>
                      </a:r>
                      <a:r>
                        <a:rPr lang="en-US" sz="1800" b="1" dirty="0" smtClean="0">
                          <a:solidFill>
                            <a:schemeClr val="bg1"/>
                          </a:solidFill>
                          <a:latin typeface="Sniglet" charset="0"/>
                        </a:rPr>
                        <a:t>with </a:t>
                      </a:r>
                      <a:r>
                        <a:rPr lang="en-US" sz="1800" b="1" dirty="0" err="1" smtClean="0">
                          <a:solidFill>
                            <a:schemeClr val="bg1"/>
                          </a:solidFill>
                          <a:latin typeface="Sniglet" charset="0"/>
                        </a:rPr>
                        <a:t>Memoization</a:t>
                      </a:r>
                      <a:endParaRPr sz="1800" b="1" dirty="0">
                        <a:solidFill>
                          <a:schemeClr val="bg1"/>
                        </a:solidFill>
                        <a:latin typeface="Sniglet" charset="0"/>
                        <a:ea typeface="Sniglet"/>
                        <a:cs typeface="Sniglet"/>
                        <a:sym typeface="Sniglet"/>
                      </a:endParaRPr>
                    </a:p>
                  </a:txBody>
                  <a:tcPr marL="91425" marR="91425" marT="68575" marB="68575" anchor="ctr">
                    <a:lnL w="7620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c>
                  <a:txBody>
                    <a:bodyPr/>
                    <a:lstStyle/>
                    <a:p>
                      <a:pPr marL="0" indent="0" algn="ctr">
                        <a:buFont typeface="Wingdings" pitchFamily="2" charset="2"/>
                        <a:buNone/>
                      </a:pPr>
                      <a:r>
                        <a:rPr lang="en-US" sz="1800" b="1" dirty="0" smtClean="0">
                          <a:solidFill>
                            <a:schemeClr val="bg1"/>
                          </a:solidFill>
                          <a:latin typeface="Sniglet" charset="0"/>
                        </a:rPr>
                        <a:t>Bottom-up with Tabulation</a:t>
                      </a:r>
                      <a:endParaRPr lang="en-US" sz="1800" b="1" dirty="0">
                        <a:solidFill>
                          <a:schemeClr val="bg1"/>
                        </a:solidFill>
                        <a:latin typeface="Sniglet" charset="0"/>
                      </a:endParaRPr>
                    </a:p>
                  </a:txBody>
                  <a:tcPr marL="91425" marR="91425" marT="68575" marB="68575" anchor="ctr">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r>
              <a:tr h="750525">
                <a:tc>
                  <a:txBody>
                    <a:bodyPr/>
                    <a:lstStyle/>
                    <a:p>
                      <a:pPr marL="0" lvl="0" indent="0" algn="l" rtl="0">
                        <a:spcBef>
                          <a:spcPts val="0"/>
                        </a:spcBef>
                        <a:spcAft>
                          <a:spcPts val="0"/>
                        </a:spcAft>
                        <a:buNone/>
                      </a:pPr>
                      <a:r>
                        <a:rPr lang="en-US" sz="1800" dirty="0" smtClean="0">
                          <a:solidFill>
                            <a:srgbClr val="FFFFFF"/>
                          </a:solidFill>
                          <a:latin typeface="Sniglet"/>
                          <a:ea typeface="Sniglet"/>
                          <a:cs typeface="Sniglet"/>
                          <a:sym typeface="Sniglet"/>
                        </a:rPr>
                        <a:t>Easy to set up</a:t>
                      </a:r>
                      <a:endParaRPr sz="1800" dirty="0">
                        <a:solidFill>
                          <a:srgbClr val="FFFFFF"/>
                        </a:solidFill>
                        <a:latin typeface="Sniglet"/>
                        <a:ea typeface="Sniglet"/>
                        <a:cs typeface="Sniglet"/>
                        <a:sym typeface="Sniglet"/>
                      </a:endParaRPr>
                    </a:p>
                  </a:txBody>
                  <a:tcPr marL="91425" marR="91425" marT="68575" marB="68575" anchor="ctr">
                    <a:lnL w="76200" cap="flat" cmpd="sng">
                      <a:solidFill>
                        <a:srgbClr val="FFFFFF"/>
                      </a:solidFill>
                      <a:prstDash val="solid"/>
                      <a:round/>
                      <a:headEnd type="none" w="sm" len="sm"/>
                      <a:tailEnd type="none" w="sm" len="sm"/>
                    </a:lnL>
                    <a:lnR w="19050" cap="flat" cmpd="sng" algn="ctr">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US" sz="1800" dirty="0" smtClean="0">
                          <a:solidFill>
                            <a:srgbClr val="FFFFFF"/>
                          </a:solidFill>
                          <a:latin typeface="Sniglet"/>
                          <a:ea typeface="Sniglet"/>
                          <a:cs typeface="Sniglet"/>
                          <a:sym typeface="Sniglet"/>
                        </a:rPr>
                        <a:t>Gets complicated if there are multiple conditions</a:t>
                      </a:r>
                      <a:endParaRPr sz="1800" dirty="0">
                        <a:solidFill>
                          <a:srgbClr val="FFFFFF"/>
                        </a:solidFill>
                        <a:latin typeface="Sniglet"/>
                        <a:ea typeface="Sniglet"/>
                        <a:cs typeface="Sniglet"/>
                        <a:sym typeface="Sniglet"/>
                      </a:endParaRPr>
                    </a:p>
                  </a:txBody>
                  <a:tcPr marL="91425" marR="91425" marT="68575" marB="68575" anchor="ctr">
                    <a:lnL w="19050" cap="flat" cmpd="sng" algn="ctr">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r>
              <a:tr h="750525">
                <a:tc>
                  <a:txBody>
                    <a:bodyPr/>
                    <a:lstStyle/>
                    <a:p>
                      <a:pPr marL="0" lvl="0" indent="0" algn="l" rtl="0">
                        <a:spcBef>
                          <a:spcPts val="0"/>
                        </a:spcBef>
                        <a:spcAft>
                          <a:spcPts val="0"/>
                        </a:spcAft>
                        <a:buNone/>
                      </a:pPr>
                      <a:r>
                        <a:rPr lang="en-US" sz="1800" dirty="0" smtClean="0">
                          <a:solidFill>
                            <a:srgbClr val="FFFFFF"/>
                          </a:solidFill>
                          <a:latin typeface="Sniglet"/>
                          <a:ea typeface="Sniglet"/>
                          <a:cs typeface="Sniglet"/>
                          <a:sym typeface="Sniglet"/>
                        </a:rPr>
                        <a:t>Must be solved from the top down</a:t>
                      </a:r>
                      <a:endParaRPr sz="1800" dirty="0">
                        <a:solidFill>
                          <a:srgbClr val="FFFFFF"/>
                        </a:solidFill>
                        <a:latin typeface="Sniglet"/>
                        <a:ea typeface="Sniglet"/>
                        <a:cs typeface="Sniglet"/>
                        <a:sym typeface="Sniglet"/>
                      </a:endParaRPr>
                    </a:p>
                  </a:txBody>
                  <a:tcPr marL="91425" marR="91425" marT="68575" marB="68575" anchor="ctr">
                    <a:lnL w="7620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FFFFFF">
                        <a:alpha val="11150"/>
                      </a:srgbClr>
                    </a:solidFill>
                  </a:tcPr>
                </a:tc>
                <a:tc>
                  <a:txBody>
                    <a:bodyPr/>
                    <a:lstStyle/>
                    <a:p>
                      <a:pPr marL="0" lvl="0" indent="0" algn="l" rtl="0">
                        <a:spcBef>
                          <a:spcPts val="0"/>
                        </a:spcBef>
                        <a:spcAft>
                          <a:spcPts val="0"/>
                        </a:spcAft>
                        <a:buNone/>
                      </a:pPr>
                      <a:r>
                        <a:rPr lang="en-US" sz="1800" dirty="0" smtClean="0">
                          <a:solidFill>
                            <a:srgbClr val="FFFFFF"/>
                          </a:solidFill>
                          <a:latin typeface="Sniglet"/>
                          <a:ea typeface="Sniglet"/>
                          <a:cs typeface="Sniglet"/>
                          <a:sym typeface="Sniglet"/>
                        </a:rPr>
                        <a:t>Must be solved from the bottom up</a:t>
                      </a:r>
                      <a:endParaRPr sz="1800" dirty="0">
                        <a:solidFill>
                          <a:srgbClr val="FFFFFF"/>
                        </a:solidFill>
                        <a:latin typeface="Sniglet"/>
                        <a:ea typeface="Sniglet"/>
                        <a:cs typeface="Sniglet"/>
                        <a:sym typeface="Sniglet"/>
                      </a:endParaRPr>
                    </a:p>
                  </a:txBody>
                  <a:tcPr marL="91425" marR="91425" marT="68575" marB="68575" anchor="ctr">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FFFFFF">
                        <a:alpha val="11150"/>
                      </a:srgbClr>
                    </a:solidFill>
                  </a:tcPr>
                </a:tc>
              </a:tr>
              <a:tr h="750525">
                <a:tc>
                  <a:txBody>
                    <a:bodyPr/>
                    <a:lstStyle/>
                    <a:p>
                      <a:pPr marL="0" lvl="0" indent="0" algn="l" rtl="0">
                        <a:spcBef>
                          <a:spcPts val="0"/>
                        </a:spcBef>
                        <a:spcAft>
                          <a:spcPts val="0"/>
                        </a:spcAft>
                        <a:buNone/>
                      </a:pPr>
                      <a:r>
                        <a:rPr lang="en-US" sz="1800" dirty="0" smtClean="0">
                          <a:solidFill>
                            <a:srgbClr val="FFFFFF"/>
                          </a:solidFill>
                          <a:latin typeface="Sniglet"/>
                          <a:ea typeface="Sniglet"/>
                          <a:cs typeface="Sniglet"/>
                          <a:sym typeface="Sniglet"/>
                        </a:rPr>
                        <a:t>Slower due to recursion</a:t>
                      </a:r>
                      <a:endParaRPr sz="1800" dirty="0">
                        <a:solidFill>
                          <a:srgbClr val="FFFFFF"/>
                        </a:solidFill>
                        <a:latin typeface="Sniglet"/>
                        <a:ea typeface="Sniglet"/>
                        <a:cs typeface="Sniglet"/>
                        <a:sym typeface="Sniglet"/>
                      </a:endParaRPr>
                    </a:p>
                  </a:txBody>
                  <a:tcPr marL="91425" marR="91425" marT="68575" marB="68575" anchor="ctr">
                    <a:lnL w="7620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US" sz="1800" dirty="0" smtClean="0">
                          <a:solidFill>
                            <a:srgbClr val="FFFFFF"/>
                          </a:solidFill>
                          <a:latin typeface="Sniglet"/>
                          <a:ea typeface="Sniglet"/>
                          <a:cs typeface="Sniglet"/>
                          <a:sym typeface="Sniglet"/>
                        </a:rPr>
                        <a:t>Faster, due to direct access to the results stored in the table</a:t>
                      </a:r>
                      <a:endParaRPr sz="1800" dirty="0">
                        <a:solidFill>
                          <a:srgbClr val="FFFFFF"/>
                        </a:solidFill>
                        <a:latin typeface="Sniglet"/>
                        <a:ea typeface="Sniglet"/>
                        <a:cs typeface="Sniglet"/>
                        <a:sym typeface="Sniglet"/>
                      </a:endParaRPr>
                    </a:p>
                  </a:txBody>
                  <a:tcPr marL="91425" marR="91425" marT="68575" marB="68575" anchor="ctr">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r>
              <a:tr h="750525">
                <a:tc>
                  <a:txBody>
                    <a:bodyPr/>
                    <a:lstStyle/>
                    <a:p>
                      <a:pPr marL="0" lvl="0" indent="0" algn="l" rtl="0">
                        <a:spcBef>
                          <a:spcPts val="0"/>
                        </a:spcBef>
                        <a:spcAft>
                          <a:spcPts val="0"/>
                        </a:spcAft>
                        <a:buNone/>
                      </a:pPr>
                      <a:r>
                        <a:rPr lang="en-US" sz="1800" dirty="0" smtClean="0">
                          <a:solidFill>
                            <a:srgbClr val="FFFFFF"/>
                          </a:solidFill>
                          <a:latin typeface="Sniglet"/>
                          <a:ea typeface="Sniglet"/>
                          <a:cs typeface="Sniglet"/>
                          <a:sym typeface="Sniglet"/>
                        </a:rPr>
                        <a:t>Just solve the necessary problems</a:t>
                      </a:r>
                      <a:endParaRPr sz="1800" dirty="0">
                        <a:solidFill>
                          <a:srgbClr val="FFFFFF"/>
                        </a:solidFill>
                        <a:latin typeface="Sniglet"/>
                        <a:ea typeface="Sniglet"/>
                        <a:cs typeface="Sniglet"/>
                        <a:sym typeface="Sniglet"/>
                      </a:endParaRPr>
                    </a:p>
                  </a:txBody>
                  <a:tcPr marL="91425" marR="91425" marT="68575" marB="68575" anchor="ctr">
                    <a:lnL w="7620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solidFill>
                      <a:srgbClr val="FFFFFF">
                        <a:alpha val="11150"/>
                      </a:srgbClr>
                    </a:solidFill>
                  </a:tcPr>
                </a:tc>
                <a:tc>
                  <a:txBody>
                    <a:bodyPr/>
                    <a:lstStyle/>
                    <a:p>
                      <a:pPr marL="0" lvl="0" indent="0" algn="l" rtl="0">
                        <a:spcBef>
                          <a:spcPts val="0"/>
                        </a:spcBef>
                        <a:spcAft>
                          <a:spcPts val="0"/>
                        </a:spcAft>
                        <a:buNone/>
                      </a:pPr>
                      <a:r>
                        <a:rPr lang="en-US" sz="1800" dirty="0" smtClean="0">
                          <a:solidFill>
                            <a:schemeClr val="bg1"/>
                          </a:solidFill>
                          <a:latin typeface="Sniglet" charset="0"/>
                          <a:ea typeface="Sniglet"/>
                          <a:cs typeface="Sniglet"/>
                          <a:sym typeface="Sniglet"/>
                        </a:rPr>
                        <a:t>Must solve all </a:t>
                      </a:r>
                      <a:r>
                        <a:rPr lang="en-US" sz="1800" dirty="0" err="1" smtClean="0">
                          <a:solidFill>
                            <a:schemeClr val="bg1"/>
                          </a:solidFill>
                          <a:latin typeface="Sniglet" charset="0"/>
                          <a:ea typeface="Sniglet"/>
                          <a:cs typeface="Sniglet"/>
                          <a:sym typeface="Sniglet"/>
                        </a:rPr>
                        <a:t>subproblems</a:t>
                      </a:r>
                      <a:endParaRPr sz="1800" dirty="0">
                        <a:solidFill>
                          <a:schemeClr val="bg1"/>
                        </a:solidFill>
                        <a:latin typeface="Sniglet" charset="0"/>
                        <a:ea typeface="Sniglet"/>
                        <a:cs typeface="Sniglet"/>
                        <a:sym typeface="Sniglet"/>
                      </a:endParaRPr>
                    </a:p>
                  </a:txBody>
                  <a:tcPr marL="91425" marR="91425" marT="68575" marB="68575" anchor="ctr">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solidFill>
                      <a:srgbClr val="FFFFFF">
                        <a:alpha val="11150"/>
                      </a:srgbClr>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75"/>
                                        </p:tgtEl>
                                        <p:attrNameLst>
                                          <p:attrName>style.visibility</p:attrName>
                                        </p:attrNameLst>
                                      </p:cBhvr>
                                      <p:to>
                                        <p:strVal val="visible"/>
                                      </p:to>
                                    </p:set>
                                    <p:animEffect transition="in" filter="barn(inVertical)">
                                      <p:cBhvr>
                                        <p:cTn id="7" dur="500"/>
                                        <p:tgtEl>
                                          <p:spTgt spid="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0" y="-92546"/>
            <a:ext cx="9144000" cy="1159800"/>
          </a:xfrm>
          <a:prstGeom prst="rect">
            <a:avLst/>
          </a:prstGeom>
        </p:spPr>
        <p:txBody>
          <a:bodyPr spcFirstLastPara="1" wrap="square" lIns="91425" tIns="91425" rIns="91425" bIns="91425" anchor="b" anchorCtr="0">
            <a:noAutofit/>
          </a:bodyPr>
          <a:lstStyle/>
          <a:p>
            <a:pPr algn="r"/>
            <a:r>
              <a:rPr lang="en" sz="4000" dirty="0"/>
              <a:t>4</a:t>
            </a:r>
            <a:r>
              <a:rPr lang="en" sz="4000" dirty="0" smtClean="0"/>
              <a:t>.   </a:t>
            </a:r>
            <a:r>
              <a:rPr lang="en-US" sz="4000" dirty="0" smtClean="0"/>
              <a:t>Compare </a:t>
            </a:r>
            <a:r>
              <a:rPr lang="en-US" sz="4000" dirty="0"/>
              <a:t>with other algorithms</a:t>
            </a:r>
            <a:endParaRPr lang="en-US" sz="4000" b="1" dirty="0"/>
          </a:p>
        </p:txBody>
      </p:sp>
      <p:sp>
        <p:nvSpPr>
          <p:cNvPr id="83" name="Google Shape;83;p14"/>
          <p:cNvSpPr/>
          <p:nvPr/>
        </p:nvSpPr>
        <p:spPr>
          <a:xfrm>
            <a:off x="64946" y="123478"/>
            <a:ext cx="1080120" cy="1002734"/>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7" name="Google Shape;175;p23"/>
          <p:cNvGraphicFramePr/>
          <p:nvPr>
            <p:extLst>
              <p:ext uri="{D42A27DB-BD31-4B8C-83A1-F6EECF244321}">
                <p14:modId xmlns:p14="http://schemas.microsoft.com/office/powerpoint/2010/main" val="3342024984"/>
              </p:ext>
            </p:extLst>
          </p:nvPr>
        </p:nvGraphicFramePr>
        <p:xfrm>
          <a:off x="683568" y="2581442"/>
          <a:ext cx="7776863" cy="1430468"/>
        </p:xfrm>
        <a:graphic>
          <a:graphicData uri="http://schemas.openxmlformats.org/drawingml/2006/table">
            <a:tbl>
              <a:tblPr>
                <a:noFill/>
                <a:tableStyleId>{5421292A-85F1-4171-92E3-9B7572BA4675}</a:tableStyleId>
              </a:tblPr>
              <a:tblGrid>
                <a:gridCol w="3816423"/>
                <a:gridCol w="3960440"/>
              </a:tblGrid>
              <a:tr h="679943">
                <a:tc>
                  <a:txBody>
                    <a:bodyPr/>
                    <a:lstStyle/>
                    <a:p>
                      <a:pPr marL="0" lvl="0" indent="0" algn="ctr" rtl="0">
                        <a:spcBef>
                          <a:spcPts val="0"/>
                        </a:spcBef>
                        <a:spcAft>
                          <a:spcPts val="0"/>
                        </a:spcAft>
                        <a:buNone/>
                      </a:pPr>
                      <a:r>
                        <a:rPr lang="en-US" sz="1800" b="1" dirty="0" smtClean="0">
                          <a:solidFill>
                            <a:srgbClr val="FFFFFF"/>
                          </a:solidFill>
                          <a:latin typeface="Sniglet" charset="0"/>
                          <a:ea typeface="Sniglet"/>
                          <a:cs typeface="Sniglet"/>
                          <a:sym typeface="Sniglet"/>
                        </a:rPr>
                        <a:t>Dynamic programming</a:t>
                      </a:r>
                      <a:endParaRPr sz="1800" b="1" dirty="0">
                        <a:solidFill>
                          <a:schemeClr val="bg1"/>
                        </a:solidFill>
                        <a:latin typeface="Sniglet" charset="0"/>
                        <a:ea typeface="Sniglet"/>
                        <a:cs typeface="Sniglet"/>
                        <a:sym typeface="Sniglet"/>
                      </a:endParaRPr>
                    </a:p>
                  </a:txBody>
                  <a:tcPr marL="91425" marR="91425" marT="68575" marB="68575" anchor="ctr">
                    <a:lnL w="7620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c>
                  <a:txBody>
                    <a:bodyPr/>
                    <a:lstStyle/>
                    <a:p>
                      <a:pPr marL="0" indent="0" algn="ctr">
                        <a:buFont typeface="Wingdings" pitchFamily="2" charset="2"/>
                        <a:buNone/>
                      </a:pPr>
                      <a:r>
                        <a:rPr lang="en-US" sz="1800" b="1" dirty="0" smtClean="0">
                          <a:solidFill>
                            <a:schemeClr val="bg1"/>
                          </a:solidFill>
                          <a:latin typeface="Sniglet" charset="0"/>
                        </a:rPr>
                        <a:t>Greedy</a:t>
                      </a:r>
                      <a:r>
                        <a:rPr lang="en-US" sz="1800" b="1" baseline="0" dirty="0" smtClean="0">
                          <a:solidFill>
                            <a:schemeClr val="bg1"/>
                          </a:solidFill>
                          <a:latin typeface="Sniglet" charset="0"/>
                        </a:rPr>
                        <a:t> </a:t>
                      </a:r>
                      <a:r>
                        <a:rPr lang="en-US" sz="1800" b="1" baseline="0" dirty="0" smtClean="0">
                          <a:solidFill>
                            <a:schemeClr val="bg1"/>
                          </a:solidFill>
                          <a:latin typeface="Sniglet" charset="0"/>
                        </a:rPr>
                        <a:t>method</a:t>
                      </a:r>
                      <a:endParaRPr lang="en-US" sz="1800" b="1" dirty="0">
                        <a:solidFill>
                          <a:schemeClr val="bg1"/>
                        </a:solidFill>
                        <a:latin typeface="Sniglet" charset="0"/>
                      </a:endParaRPr>
                    </a:p>
                  </a:txBody>
                  <a:tcPr marL="91425" marR="91425" marT="68575" marB="68575" anchor="ctr">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r>
              <a:tr h="750525">
                <a:tc>
                  <a:txBody>
                    <a:bodyPr/>
                    <a:lstStyle/>
                    <a:p>
                      <a:pPr marL="0" lvl="0" indent="0" algn="l" rtl="0">
                        <a:spcBef>
                          <a:spcPts val="0"/>
                        </a:spcBef>
                        <a:spcAft>
                          <a:spcPts val="0"/>
                        </a:spcAft>
                        <a:buNone/>
                      </a:pPr>
                      <a:r>
                        <a:rPr lang="en-US" sz="1800" b="0" i="0" dirty="0" smtClean="0">
                          <a:solidFill>
                            <a:schemeClr val="bg1"/>
                          </a:solidFill>
                          <a:effectLst/>
                          <a:latin typeface="Sniglet" charset="0"/>
                        </a:rPr>
                        <a:t>DP are motivated for an overall optimization of the problem</a:t>
                      </a:r>
                      <a:endParaRPr sz="1800" dirty="0">
                        <a:solidFill>
                          <a:schemeClr val="bg1"/>
                        </a:solidFill>
                        <a:latin typeface="Sniglet" charset="0"/>
                        <a:ea typeface="Sniglet"/>
                        <a:cs typeface="Sniglet"/>
                        <a:sym typeface="Sniglet"/>
                      </a:endParaRPr>
                    </a:p>
                  </a:txBody>
                  <a:tcPr marL="91425" marR="91425" marT="68575" marB="68575" anchor="ctr">
                    <a:lnL w="76200" cap="flat" cmpd="sng">
                      <a:solidFill>
                        <a:srgbClr val="FFFFFF"/>
                      </a:solidFill>
                      <a:prstDash val="solid"/>
                      <a:round/>
                      <a:headEnd type="none" w="sm" len="sm"/>
                      <a:tailEnd type="none" w="sm" len="sm"/>
                    </a:lnL>
                    <a:lnR w="19050" cap="flat" cmpd="sng" algn="ctr">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US" sz="1800" b="0" i="0" dirty="0" smtClean="0">
                          <a:solidFill>
                            <a:schemeClr val="bg1"/>
                          </a:solidFill>
                          <a:effectLst/>
                          <a:latin typeface="Sniglet" charset="0"/>
                        </a:rPr>
                        <a:t>Local optimization is addressed</a:t>
                      </a:r>
                      <a:endParaRPr sz="1800" dirty="0">
                        <a:solidFill>
                          <a:schemeClr val="bg1"/>
                        </a:solidFill>
                        <a:latin typeface="Sniglet" charset="0"/>
                        <a:ea typeface="Sniglet"/>
                        <a:cs typeface="Sniglet"/>
                        <a:sym typeface="Sniglet"/>
                      </a:endParaRPr>
                    </a:p>
                  </a:txBody>
                  <a:tcPr marL="91425" marR="91425" marT="68575" marB="68575" anchor="ctr">
                    <a:lnL w="19050" cap="flat" cmpd="sng" algn="ctr">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r>
            </a:tbl>
          </a:graphicData>
        </a:graphic>
      </p:graphicFrame>
      <p:sp>
        <p:nvSpPr>
          <p:cNvPr id="5" name="Google Shape;82;p14"/>
          <p:cNvSpPr txBox="1">
            <a:spLocks noGrp="1"/>
          </p:cNvSpPr>
          <p:nvPr>
            <p:ph type="subTitle" idx="1"/>
          </p:nvPr>
        </p:nvSpPr>
        <p:spPr>
          <a:xfrm>
            <a:off x="683568" y="1342236"/>
            <a:ext cx="7772400" cy="581442"/>
          </a:xfrm>
          <a:prstGeom prst="rect">
            <a:avLst/>
          </a:prstGeom>
        </p:spPr>
        <p:txBody>
          <a:bodyPr spcFirstLastPara="1" wrap="square" lIns="91425" tIns="91425" rIns="91425" bIns="91425" anchor="t" anchorCtr="0">
            <a:noAutofit/>
          </a:bodyPr>
          <a:lstStyle/>
          <a:p>
            <a:pPr marL="514350" indent="-514350" algn="l">
              <a:buFont typeface="Wingdings" pitchFamily="2" charset="2"/>
              <a:buChar char="v"/>
            </a:pPr>
            <a:r>
              <a:rPr lang="en-US" sz="2200" b="1" dirty="0" smtClean="0">
                <a:hlinkClick r:id="rId3"/>
              </a:rPr>
              <a:t>Dynamic programming </a:t>
            </a:r>
            <a:r>
              <a:rPr lang="en-US" sz="2200" b="1" dirty="0" err="1" smtClean="0">
                <a:hlinkClick r:id="rId3"/>
              </a:rPr>
              <a:t>vs</a:t>
            </a:r>
            <a:r>
              <a:rPr lang="en-US" sz="2200" b="1" dirty="0" smtClean="0">
                <a:hlinkClick r:id="rId3"/>
              </a:rPr>
              <a:t> Greedy method</a:t>
            </a:r>
            <a:endParaRPr lang="en-US" sz="2200" b="1" dirty="0"/>
          </a:p>
        </p:txBody>
      </p:sp>
    </p:spTree>
    <p:extLst>
      <p:ext uri="{BB962C8B-B14F-4D97-AF65-F5344CB8AC3E}">
        <p14:creationId xmlns:p14="http://schemas.microsoft.com/office/powerpoint/2010/main" val="2003156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graphicFrame>
        <p:nvGraphicFramePr>
          <p:cNvPr id="27" name="Google Shape;175;p23"/>
          <p:cNvGraphicFramePr/>
          <p:nvPr>
            <p:extLst>
              <p:ext uri="{D42A27DB-BD31-4B8C-83A1-F6EECF244321}">
                <p14:modId xmlns:p14="http://schemas.microsoft.com/office/powerpoint/2010/main" val="709799424"/>
              </p:ext>
            </p:extLst>
          </p:nvPr>
        </p:nvGraphicFramePr>
        <p:xfrm>
          <a:off x="107504" y="123479"/>
          <a:ext cx="8928992" cy="4896543"/>
        </p:xfrm>
        <a:graphic>
          <a:graphicData uri="http://schemas.openxmlformats.org/drawingml/2006/table">
            <a:tbl>
              <a:tblPr>
                <a:noFill/>
                <a:tableStyleId>{5421292A-85F1-4171-92E3-9B7572BA4675}</a:tableStyleId>
              </a:tblPr>
              <a:tblGrid>
                <a:gridCol w="4464496"/>
                <a:gridCol w="4464496"/>
              </a:tblGrid>
              <a:tr h="774641">
                <a:tc>
                  <a:txBody>
                    <a:bodyPr/>
                    <a:lstStyle/>
                    <a:p>
                      <a:pPr marL="0" lvl="0" indent="0" algn="ctr" rtl="0">
                        <a:spcBef>
                          <a:spcPts val="0"/>
                        </a:spcBef>
                        <a:spcAft>
                          <a:spcPts val="0"/>
                        </a:spcAft>
                        <a:buNone/>
                      </a:pPr>
                      <a:r>
                        <a:rPr lang="en-US" sz="1800" b="1" dirty="0" smtClean="0">
                          <a:solidFill>
                            <a:srgbClr val="FFFFFF"/>
                          </a:solidFill>
                          <a:latin typeface="Sniglet" charset="0"/>
                          <a:ea typeface="Sniglet"/>
                          <a:cs typeface="Sniglet"/>
                          <a:sym typeface="Sniglet"/>
                        </a:rPr>
                        <a:t>Dynamic programming</a:t>
                      </a:r>
                      <a:endParaRPr sz="1800" b="1" dirty="0">
                        <a:solidFill>
                          <a:schemeClr val="bg1"/>
                        </a:solidFill>
                        <a:latin typeface="Sniglet" charset="0"/>
                        <a:ea typeface="Sniglet"/>
                        <a:cs typeface="Sniglet"/>
                        <a:sym typeface="Sniglet"/>
                      </a:endParaRPr>
                    </a:p>
                  </a:txBody>
                  <a:tcPr marL="91425" marR="91425" marT="68575" marB="68575" anchor="ctr">
                    <a:lnL w="7620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19050" cap="flat" cmpd="sng" algn="ctr">
                      <a:solidFill>
                        <a:srgbClr val="FFFFFF"/>
                      </a:solidFill>
                      <a:prstDash val="solid"/>
                      <a:round/>
                      <a:headEnd type="none" w="sm" len="sm"/>
                      <a:tailEnd type="none" w="sm" len="sm"/>
                    </a:lnB>
                  </a:tcPr>
                </a:tc>
                <a:tc>
                  <a:txBody>
                    <a:bodyPr/>
                    <a:lstStyle/>
                    <a:p>
                      <a:pPr marL="0" indent="0" algn="ctr">
                        <a:buFont typeface="Wingdings" pitchFamily="2" charset="2"/>
                        <a:buNone/>
                      </a:pPr>
                      <a:r>
                        <a:rPr lang="en-US" sz="1800" b="1" dirty="0" smtClean="0">
                          <a:solidFill>
                            <a:schemeClr val="bg1"/>
                          </a:solidFill>
                          <a:latin typeface="Sniglet" charset="0"/>
                        </a:rPr>
                        <a:t>Greedy</a:t>
                      </a:r>
                      <a:r>
                        <a:rPr lang="en-US" sz="1800" b="1" baseline="0" dirty="0" smtClean="0">
                          <a:solidFill>
                            <a:schemeClr val="bg1"/>
                          </a:solidFill>
                          <a:latin typeface="Sniglet" charset="0"/>
                        </a:rPr>
                        <a:t> </a:t>
                      </a:r>
                      <a:r>
                        <a:rPr lang="en-US" sz="1800" b="1" baseline="0" dirty="0" smtClean="0">
                          <a:solidFill>
                            <a:schemeClr val="bg1"/>
                          </a:solidFill>
                          <a:latin typeface="Sniglet" charset="0"/>
                        </a:rPr>
                        <a:t>method</a:t>
                      </a:r>
                      <a:endParaRPr lang="en-US" sz="1800" b="1" dirty="0">
                        <a:solidFill>
                          <a:schemeClr val="bg1"/>
                        </a:solidFill>
                        <a:latin typeface="Sniglet" charset="0"/>
                      </a:endParaRPr>
                    </a:p>
                  </a:txBody>
                  <a:tcPr marL="91425" marR="91425" marT="68575" marB="68575" anchor="ctr">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19050" cap="flat" cmpd="sng" algn="ctr">
                      <a:solidFill>
                        <a:srgbClr val="FFFFFF"/>
                      </a:solidFill>
                      <a:prstDash val="solid"/>
                      <a:round/>
                      <a:headEnd type="none" w="sm" len="sm"/>
                      <a:tailEnd type="none" w="sm" len="sm"/>
                    </a:lnB>
                  </a:tcPr>
                </a:tc>
              </a:tr>
              <a:tr h="750525">
                <a:tc>
                  <a:txBody>
                    <a:bodyPr/>
                    <a:lstStyle/>
                    <a:p>
                      <a:pPr algn="just" fontAlgn="t"/>
                      <a:r>
                        <a:rPr lang="en-US" b="0" dirty="0">
                          <a:solidFill>
                            <a:schemeClr val="bg1"/>
                          </a:solidFill>
                          <a:effectLst/>
                          <a:latin typeface="Sniglet" charset="0"/>
                        </a:rPr>
                        <a:t>1. Dynamic Programming is used to obtain the optimal solution.</a:t>
                      </a:r>
                    </a:p>
                  </a:txBody>
                  <a:tcPr marL="76200" marR="76200" marT="76200" marB="76200">
                    <a:lnL w="76200" cap="flat" cmpd="sng">
                      <a:solidFill>
                        <a:srgbClr val="FFFFFF"/>
                      </a:solidFill>
                      <a:prstDash val="solid"/>
                      <a:round/>
                      <a:headEnd type="none" w="sm" len="sm"/>
                      <a:tailEnd type="none" w="sm" len="sm"/>
                    </a:lnL>
                    <a:lnR w="19050" cap="flat" cmpd="sng" algn="ctr">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lgn="ctr">
                      <a:solidFill>
                        <a:srgbClr val="FFFFFF"/>
                      </a:solidFill>
                      <a:prstDash val="solid"/>
                      <a:round/>
                      <a:headEnd type="none" w="sm" len="sm"/>
                      <a:tailEnd type="none" w="sm" len="sm"/>
                    </a:lnB>
                  </a:tcPr>
                </a:tc>
                <a:tc>
                  <a:txBody>
                    <a:bodyPr/>
                    <a:lstStyle/>
                    <a:p>
                      <a:pPr algn="just" fontAlgn="t"/>
                      <a:r>
                        <a:rPr lang="en-US" b="0">
                          <a:solidFill>
                            <a:schemeClr val="bg1"/>
                          </a:solidFill>
                          <a:effectLst/>
                          <a:latin typeface="Sniglet" charset="0"/>
                        </a:rPr>
                        <a:t>1. Greedy Method is also used to get the optimal solution.</a:t>
                      </a:r>
                    </a:p>
                  </a:txBody>
                  <a:tcPr marL="76200" marR="76200" marT="76200" marB="76200">
                    <a:lnL w="19050" cap="flat" cmpd="sng" algn="ctr">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lgn="ctr">
                      <a:solidFill>
                        <a:srgbClr val="FFFFFF"/>
                      </a:solidFill>
                      <a:prstDash val="solid"/>
                      <a:round/>
                      <a:headEnd type="none" w="sm" len="sm"/>
                      <a:tailEnd type="none" w="sm" len="sm"/>
                    </a:lnB>
                  </a:tcPr>
                </a:tc>
              </a:tr>
              <a:tr h="750525">
                <a:tc>
                  <a:txBody>
                    <a:bodyPr/>
                    <a:lstStyle/>
                    <a:p>
                      <a:pPr algn="just" fontAlgn="t"/>
                      <a:r>
                        <a:rPr lang="en-US" b="0" dirty="0">
                          <a:solidFill>
                            <a:schemeClr val="bg1"/>
                          </a:solidFill>
                          <a:effectLst/>
                          <a:latin typeface="Sniglet" charset="0"/>
                        </a:rPr>
                        <a:t>2. In Dynamic Programming, we choose at each step, but the choice may depend on the solution to sub-problems.</a:t>
                      </a:r>
                    </a:p>
                  </a:txBody>
                  <a:tcPr marL="76200" marR="76200" marT="76200" marB="76200">
                    <a:lnL w="76200" cap="flat" cmpd="sng">
                      <a:solidFill>
                        <a:srgbClr val="FFFFFF"/>
                      </a:solidFill>
                      <a:prstDash val="solid"/>
                      <a:round/>
                      <a:headEnd type="none" w="sm" len="sm"/>
                      <a:tailEnd type="none" w="sm" len="sm"/>
                    </a:lnL>
                    <a:lnR w="19050" cap="flat" cmpd="sng" algn="ctr">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lgn="ctr">
                      <a:solidFill>
                        <a:srgbClr val="FFFFFF"/>
                      </a:solidFill>
                      <a:prstDash val="solid"/>
                      <a:round/>
                      <a:headEnd type="none" w="sm" len="sm"/>
                      <a:tailEnd type="none" w="sm" len="sm"/>
                    </a:lnB>
                  </a:tcPr>
                </a:tc>
                <a:tc>
                  <a:txBody>
                    <a:bodyPr/>
                    <a:lstStyle/>
                    <a:p>
                      <a:pPr algn="just" fontAlgn="t"/>
                      <a:r>
                        <a:rPr lang="en-US" b="0" dirty="0">
                          <a:solidFill>
                            <a:schemeClr val="bg1"/>
                          </a:solidFill>
                          <a:effectLst/>
                          <a:latin typeface="Sniglet" charset="0"/>
                        </a:rPr>
                        <a:t>2. In a greedy Algorithm, we make whatever choice seems best at the moment and then solve the sub-problems arising after the choice is made.</a:t>
                      </a:r>
                    </a:p>
                  </a:txBody>
                  <a:tcPr marL="76200" marR="76200" marT="76200" marB="76200">
                    <a:lnL w="19050" cap="flat" cmpd="sng" algn="ctr">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lgn="ctr">
                      <a:solidFill>
                        <a:srgbClr val="FFFFFF"/>
                      </a:solidFill>
                      <a:prstDash val="solid"/>
                      <a:round/>
                      <a:headEnd type="none" w="sm" len="sm"/>
                      <a:tailEnd type="none" w="sm" len="sm"/>
                    </a:lnB>
                  </a:tcPr>
                </a:tc>
              </a:tr>
              <a:tr h="750525">
                <a:tc>
                  <a:txBody>
                    <a:bodyPr/>
                    <a:lstStyle/>
                    <a:p>
                      <a:pPr algn="just" fontAlgn="t"/>
                      <a:r>
                        <a:rPr lang="en-US" b="0" dirty="0">
                          <a:solidFill>
                            <a:schemeClr val="bg1"/>
                          </a:solidFill>
                          <a:effectLst/>
                          <a:latin typeface="Sniglet" charset="0"/>
                        </a:rPr>
                        <a:t>3. Less efficient as compared to a greedy approach</a:t>
                      </a:r>
                    </a:p>
                  </a:txBody>
                  <a:tcPr marL="76200" marR="76200" marT="76200" marB="76200">
                    <a:lnL w="76200" cap="flat" cmpd="sng">
                      <a:solidFill>
                        <a:srgbClr val="FFFFFF"/>
                      </a:solidFill>
                      <a:prstDash val="solid"/>
                      <a:round/>
                      <a:headEnd type="none" w="sm" len="sm"/>
                      <a:tailEnd type="none" w="sm" len="sm"/>
                    </a:lnL>
                    <a:lnR w="19050" cap="flat" cmpd="sng" algn="ctr">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lgn="ctr">
                      <a:solidFill>
                        <a:srgbClr val="FFFFFF"/>
                      </a:solidFill>
                      <a:prstDash val="solid"/>
                      <a:round/>
                      <a:headEnd type="none" w="sm" len="sm"/>
                      <a:tailEnd type="none" w="sm" len="sm"/>
                    </a:lnB>
                  </a:tcPr>
                </a:tc>
                <a:tc>
                  <a:txBody>
                    <a:bodyPr/>
                    <a:lstStyle/>
                    <a:p>
                      <a:pPr algn="just" fontAlgn="t"/>
                      <a:r>
                        <a:rPr lang="en-US" b="0" dirty="0">
                          <a:solidFill>
                            <a:schemeClr val="bg1"/>
                          </a:solidFill>
                          <a:effectLst/>
                          <a:latin typeface="Sniglet" charset="0"/>
                        </a:rPr>
                        <a:t>3. More efficient as compared to a greedy approach</a:t>
                      </a:r>
                    </a:p>
                  </a:txBody>
                  <a:tcPr marL="76200" marR="76200" marT="76200" marB="76200">
                    <a:lnL w="19050" cap="flat" cmpd="sng" algn="ctr">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lgn="ctr">
                      <a:solidFill>
                        <a:srgbClr val="FFFFFF"/>
                      </a:solidFill>
                      <a:prstDash val="solid"/>
                      <a:round/>
                      <a:headEnd type="none" w="sm" len="sm"/>
                      <a:tailEnd type="none" w="sm" len="sm"/>
                    </a:lnB>
                  </a:tcPr>
                </a:tc>
              </a:tr>
              <a:tr h="750525">
                <a:tc>
                  <a:txBody>
                    <a:bodyPr/>
                    <a:lstStyle/>
                    <a:p>
                      <a:pPr algn="just" fontAlgn="t"/>
                      <a:r>
                        <a:rPr lang="en-US" b="0" dirty="0">
                          <a:solidFill>
                            <a:schemeClr val="bg1"/>
                          </a:solidFill>
                          <a:effectLst/>
                          <a:latin typeface="Sniglet" charset="0"/>
                        </a:rPr>
                        <a:t>4. </a:t>
                      </a:r>
                      <a:r>
                        <a:rPr lang="en-US" b="0" dirty="0">
                          <a:solidFill>
                            <a:srgbClr val="FF0000"/>
                          </a:solidFill>
                          <a:effectLst/>
                          <a:latin typeface="Sniglet" charset="0"/>
                        </a:rPr>
                        <a:t>Example:</a:t>
                      </a:r>
                      <a:r>
                        <a:rPr lang="en-US" b="0" dirty="0">
                          <a:solidFill>
                            <a:schemeClr val="bg1"/>
                          </a:solidFill>
                          <a:effectLst/>
                          <a:latin typeface="Sniglet" charset="0"/>
                        </a:rPr>
                        <a:t> 0/1 Knapsack</a:t>
                      </a:r>
                    </a:p>
                  </a:txBody>
                  <a:tcPr marL="76200" marR="76200" marT="76200" marB="76200">
                    <a:lnL w="76200" cap="flat" cmpd="sng">
                      <a:solidFill>
                        <a:srgbClr val="FFFFFF"/>
                      </a:solidFill>
                      <a:prstDash val="solid"/>
                      <a:round/>
                      <a:headEnd type="none" w="sm" len="sm"/>
                      <a:tailEnd type="none" w="sm" len="sm"/>
                    </a:lnL>
                    <a:lnR w="19050" cap="flat" cmpd="sng" algn="ctr">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lgn="ctr">
                      <a:solidFill>
                        <a:srgbClr val="FFFFFF"/>
                      </a:solidFill>
                      <a:prstDash val="solid"/>
                      <a:round/>
                      <a:headEnd type="none" w="sm" len="sm"/>
                      <a:tailEnd type="none" w="sm" len="sm"/>
                    </a:lnB>
                  </a:tcPr>
                </a:tc>
                <a:tc>
                  <a:txBody>
                    <a:bodyPr/>
                    <a:lstStyle/>
                    <a:p>
                      <a:pPr algn="just" fontAlgn="t"/>
                      <a:r>
                        <a:rPr lang="en-US" b="0" dirty="0">
                          <a:solidFill>
                            <a:schemeClr val="bg1"/>
                          </a:solidFill>
                          <a:effectLst/>
                          <a:latin typeface="Sniglet" charset="0"/>
                        </a:rPr>
                        <a:t>4. </a:t>
                      </a:r>
                      <a:r>
                        <a:rPr lang="en-US" b="0" dirty="0">
                          <a:solidFill>
                            <a:srgbClr val="FF0000"/>
                          </a:solidFill>
                          <a:effectLst/>
                          <a:latin typeface="Sniglet" charset="0"/>
                        </a:rPr>
                        <a:t>Example:</a:t>
                      </a:r>
                      <a:r>
                        <a:rPr lang="en-US" b="0" dirty="0">
                          <a:solidFill>
                            <a:schemeClr val="bg1"/>
                          </a:solidFill>
                          <a:effectLst/>
                          <a:latin typeface="Sniglet" charset="0"/>
                        </a:rPr>
                        <a:t> Fractional Knapsack</a:t>
                      </a:r>
                    </a:p>
                  </a:txBody>
                  <a:tcPr marL="76200" marR="76200" marT="76200" marB="76200">
                    <a:lnL w="19050" cap="flat" cmpd="sng" algn="ctr">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lgn="ctr">
                      <a:solidFill>
                        <a:srgbClr val="FFFFFF"/>
                      </a:solidFill>
                      <a:prstDash val="solid"/>
                      <a:round/>
                      <a:headEnd type="none" w="sm" len="sm"/>
                      <a:tailEnd type="none" w="sm" len="sm"/>
                    </a:lnB>
                  </a:tcPr>
                </a:tc>
              </a:tr>
              <a:tr h="1077847">
                <a:tc>
                  <a:txBody>
                    <a:bodyPr/>
                    <a:lstStyle/>
                    <a:p>
                      <a:pPr algn="just" fontAlgn="t"/>
                      <a:r>
                        <a:rPr lang="en-US" b="0" dirty="0">
                          <a:solidFill>
                            <a:schemeClr val="bg1"/>
                          </a:solidFill>
                          <a:effectLst/>
                          <a:latin typeface="Sniglet" charset="0"/>
                        </a:rPr>
                        <a:t>5. It is guaranteed that Dynamic Programming will generate an optimal solution using Principle of Optimality.</a:t>
                      </a:r>
                    </a:p>
                  </a:txBody>
                  <a:tcPr marL="76200" marR="76200" marT="76200" marB="76200">
                    <a:lnL w="76200" cap="flat" cmpd="sng">
                      <a:solidFill>
                        <a:srgbClr val="FFFFFF"/>
                      </a:solidFill>
                      <a:prstDash val="solid"/>
                      <a:round/>
                      <a:headEnd type="none" w="sm" len="sm"/>
                      <a:tailEnd type="none" w="sm" len="sm"/>
                    </a:lnL>
                    <a:lnR w="19050" cap="flat" cmpd="sng" algn="ctr">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c>
                  <a:txBody>
                    <a:bodyPr/>
                    <a:lstStyle/>
                    <a:p>
                      <a:pPr algn="just" fontAlgn="t"/>
                      <a:r>
                        <a:rPr lang="en-US" b="0" dirty="0">
                          <a:solidFill>
                            <a:schemeClr val="bg1"/>
                          </a:solidFill>
                          <a:effectLst/>
                          <a:latin typeface="Sniglet" charset="0"/>
                        </a:rPr>
                        <a:t>5. In Greedy Method, there is no such guarantee of getting Optimal Solution.</a:t>
                      </a:r>
                    </a:p>
                  </a:txBody>
                  <a:tcPr marL="76200" marR="76200" marT="76200" marB="76200">
                    <a:lnL w="19050" cap="flat" cmpd="sng" algn="ctr">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r>
            </a:tbl>
          </a:graphicData>
        </a:graphic>
      </p:graphicFrame>
    </p:spTree>
    <p:extLst>
      <p:ext uri="{BB962C8B-B14F-4D97-AF65-F5344CB8AC3E}">
        <p14:creationId xmlns:p14="http://schemas.microsoft.com/office/powerpoint/2010/main" val="2850477567"/>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0" y="-92546"/>
            <a:ext cx="9144000" cy="1159800"/>
          </a:xfrm>
          <a:prstGeom prst="rect">
            <a:avLst/>
          </a:prstGeom>
        </p:spPr>
        <p:txBody>
          <a:bodyPr spcFirstLastPara="1" wrap="square" lIns="91425" tIns="91425" rIns="91425" bIns="91425" anchor="b" anchorCtr="0">
            <a:noAutofit/>
          </a:bodyPr>
          <a:lstStyle/>
          <a:p>
            <a:pPr algn="r"/>
            <a:r>
              <a:rPr lang="en" sz="4000" dirty="0"/>
              <a:t>4</a:t>
            </a:r>
            <a:r>
              <a:rPr lang="en" sz="4000" dirty="0" smtClean="0"/>
              <a:t>.   </a:t>
            </a:r>
            <a:r>
              <a:rPr lang="en-US" sz="4000" dirty="0" smtClean="0"/>
              <a:t>Compare </a:t>
            </a:r>
            <a:r>
              <a:rPr lang="en-US" sz="4000" dirty="0"/>
              <a:t>with other algorithms</a:t>
            </a:r>
            <a:endParaRPr lang="en-US" sz="4000" b="1" dirty="0"/>
          </a:p>
        </p:txBody>
      </p:sp>
      <p:sp>
        <p:nvSpPr>
          <p:cNvPr id="83" name="Google Shape;83;p14"/>
          <p:cNvSpPr/>
          <p:nvPr/>
        </p:nvSpPr>
        <p:spPr>
          <a:xfrm>
            <a:off x="64946" y="123478"/>
            <a:ext cx="1080120" cy="1002734"/>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8" name="Google Shape;175;p23"/>
          <p:cNvGraphicFramePr/>
          <p:nvPr>
            <p:extLst>
              <p:ext uri="{D42A27DB-BD31-4B8C-83A1-F6EECF244321}">
                <p14:modId xmlns:p14="http://schemas.microsoft.com/office/powerpoint/2010/main" val="3572132974"/>
              </p:ext>
            </p:extLst>
          </p:nvPr>
        </p:nvGraphicFramePr>
        <p:xfrm>
          <a:off x="683568" y="2211710"/>
          <a:ext cx="7776863" cy="2463013"/>
        </p:xfrm>
        <a:graphic>
          <a:graphicData uri="http://schemas.openxmlformats.org/drawingml/2006/table">
            <a:tbl>
              <a:tblPr>
                <a:noFill/>
                <a:tableStyleId>{5421292A-85F1-4171-92E3-9B7572BA4675}</a:tableStyleId>
              </a:tblPr>
              <a:tblGrid>
                <a:gridCol w="3816423"/>
                <a:gridCol w="3960440"/>
              </a:tblGrid>
              <a:tr h="679943">
                <a:tc>
                  <a:txBody>
                    <a:bodyPr/>
                    <a:lstStyle/>
                    <a:p>
                      <a:pPr marL="0" lvl="0" indent="0" algn="ctr" rtl="0">
                        <a:spcBef>
                          <a:spcPts val="0"/>
                        </a:spcBef>
                        <a:spcAft>
                          <a:spcPts val="0"/>
                        </a:spcAft>
                        <a:buNone/>
                      </a:pPr>
                      <a:r>
                        <a:rPr lang="en-US" sz="1800" b="1" dirty="0" smtClean="0">
                          <a:solidFill>
                            <a:srgbClr val="FFFFFF"/>
                          </a:solidFill>
                          <a:latin typeface="Sniglet" charset="0"/>
                          <a:ea typeface="Sniglet"/>
                          <a:cs typeface="Sniglet"/>
                          <a:sym typeface="Sniglet"/>
                        </a:rPr>
                        <a:t>Dynamic Programming</a:t>
                      </a:r>
                      <a:endParaRPr lang="en-US" sz="1800" b="1" dirty="0">
                        <a:solidFill>
                          <a:schemeClr val="bg1"/>
                        </a:solidFill>
                        <a:latin typeface="Sniglet" charset="0"/>
                        <a:ea typeface="Sniglet"/>
                        <a:cs typeface="Sniglet"/>
                        <a:sym typeface="Sniglet"/>
                      </a:endParaRPr>
                    </a:p>
                  </a:txBody>
                  <a:tcPr marL="91425" marR="91425" marT="68575" marB="68575" anchor="ctr">
                    <a:lnL w="7620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c>
                  <a:txBody>
                    <a:bodyPr/>
                    <a:lstStyle/>
                    <a:p>
                      <a:pPr marL="0" indent="0" algn="ctr">
                        <a:buFont typeface="Wingdings" pitchFamily="2" charset="2"/>
                        <a:buNone/>
                      </a:pPr>
                      <a:r>
                        <a:rPr lang="en-US" sz="1800" b="1" dirty="0" smtClean="0">
                          <a:solidFill>
                            <a:schemeClr val="bg1"/>
                          </a:solidFill>
                          <a:latin typeface="Sniglet" charset="0"/>
                        </a:rPr>
                        <a:t>Divide</a:t>
                      </a:r>
                      <a:r>
                        <a:rPr lang="en-US" sz="1800" b="1" baseline="0" dirty="0" smtClean="0">
                          <a:solidFill>
                            <a:schemeClr val="bg1"/>
                          </a:solidFill>
                          <a:latin typeface="Sniglet" charset="0"/>
                        </a:rPr>
                        <a:t> and Conquer</a:t>
                      </a:r>
                      <a:endParaRPr lang="en-US" sz="1800" b="1" dirty="0">
                        <a:solidFill>
                          <a:schemeClr val="bg1"/>
                        </a:solidFill>
                        <a:latin typeface="Sniglet" charset="0"/>
                      </a:endParaRPr>
                    </a:p>
                  </a:txBody>
                  <a:tcPr marL="91425" marR="91425" marT="68575" marB="68575" anchor="ctr">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r>
              <a:tr h="750525">
                <a:tc>
                  <a:txBody>
                    <a:bodyPr/>
                    <a:lstStyle/>
                    <a:p>
                      <a:pPr marL="0" lvl="0" indent="0" algn="l" rtl="0">
                        <a:spcBef>
                          <a:spcPts val="0"/>
                        </a:spcBef>
                        <a:spcAft>
                          <a:spcPts val="0"/>
                        </a:spcAft>
                        <a:buNone/>
                      </a:pPr>
                      <a:r>
                        <a:rPr lang="en-US" sz="1800" b="0" i="0" dirty="0" smtClean="0">
                          <a:solidFill>
                            <a:schemeClr val="bg1"/>
                          </a:solidFill>
                          <a:effectLst/>
                          <a:latin typeface="Sniglet" charset="0"/>
                        </a:rPr>
                        <a:t>DP use the output of a smaller sub-problem and then try to optimize a bigger sub-problem</a:t>
                      </a:r>
                      <a:r>
                        <a:rPr lang="en-US" sz="1800" b="0" i="0" baseline="0" dirty="0" smtClean="0">
                          <a:solidFill>
                            <a:schemeClr val="bg1"/>
                          </a:solidFill>
                          <a:effectLst/>
                          <a:latin typeface="Sniglet" charset="0"/>
                        </a:rPr>
                        <a:t> and</a:t>
                      </a:r>
                      <a:r>
                        <a:rPr lang="en-US" sz="1800" b="0" i="0" dirty="0" smtClean="0">
                          <a:solidFill>
                            <a:schemeClr val="bg1"/>
                          </a:solidFill>
                          <a:effectLst/>
                          <a:latin typeface="Sniglet" charset="0"/>
                        </a:rPr>
                        <a:t> use </a:t>
                      </a:r>
                      <a:r>
                        <a:rPr lang="en-US" sz="1800" b="0" i="0" dirty="0" err="1" smtClean="0">
                          <a:solidFill>
                            <a:schemeClr val="bg1"/>
                          </a:solidFill>
                          <a:effectLst/>
                          <a:latin typeface="Sniglet" charset="0"/>
                        </a:rPr>
                        <a:t>Memoization</a:t>
                      </a:r>
                      <a:r>
                        <a:rPr lang="en-US" sz="1800" b="0" i="0" dirty="0" smtClean="0">
                          <a:solidFill>
                            <a:schemeClr val="bg1"/>
                          </a:solidFill>
                          <a:effectLst/>
                          <a:latin typeface="Sniglet" charset="0"/>
                        </a:rPr>
                        <a:t> to remember the output of already solved sub-problems.</a:t>
                      </a:r>
                      <a:endParaRPr sz="1800" dirty="0">
                        <a:solidFill>
                          <a:schemeClr val="bg1"/>
                        </a:solidFill>
                        <a:latin typeface="Sniglet" charset="0"/>
                        <a:ea typeface="Sniglet"/>
                        <a:cs typeface="Sniglet"/>
                        <a:sym typeface="Sniglet"/>
                      </a:endParaRPr>
                    </a:p>
                  </a:txBody>
                  <a:tcPr marL="91425" marR="91425" marT="68575" marB="68575" anchor="ctr">
                    <a:lnL w="76200" cap="flat" cmpd="sng">
                      <a:solidFill>
                        <a:srgbClr val="FFFFFF"/>
                      </a:solidFill>
                      <a:prstDash val="solid"/>
                      <a:round/>
                      <a:headEnd type="none" w="sm" len="sm"/>
                      <a:tailEnd type="none" w="sm" len="sm"/>
                    </a:lnL>
                    <a:lnR w="19050" cap="flat" cmpd="sng" algn="ctr">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US" sz="1800" b="0" i="0" dirty="0" smtClean="0">
                          <a:solidFill>
                            <a:schemeClr val="bg1"/>
                          </a:solidFill>
                          <a:effectLst/>
                          <a:latin typeface="Sniglet" charset="0"/>
                        </a:rPr>
                        <a:t>Solutions are combined to achieve an overall solution</a:t>
                      </a:r>
                      <a:endParaRPr sz="1800" dirty="0">
                        <a:solidFill>
                          <a:schemeClr val="bg1"/>
                        </a:solidFill>
                        <a:latin typeface="Sniglet" charset="0"/>
                        <a:ea typeface="Sniglet"/>
                        <a:cs typeface="Sniglet"/>
                        <a:sym typeface="Sniglet"/>
                      </a:endParaRPr>
                    </a:p>
                  </a:txBody>
                  <a:tcPr marL="91425" marR="91425" marT="68575" marB="68575" anchor="ctr">
                    <a:lnL w="19050" cap="flat" cmpd="sng" algn="ctr">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r>
            </a:tbl>
          </a:graphicData>
        </a:graphic>
      </p:graphicFrame>
      <p:sp>
        <p:nvSpPr>
          <p:cNvPr id="5" name="Google Shape;82;p14"/>
          <p:cNvSpPr txBox="1">
            <a:spLocks noGrp="1"/>
          </p:cNvSpPr>
          <p:nvPr>
            <p:ph type="subTitle" idx="1"/>
          </p:nvPr>
        </p:nvSpPr>
        <p:spPr>
          <a:xfrm>
            <a:off x="683568" y="1342236"/>
            <a:ext cx="7772400" cy="581442"/>
          </a:xfrm>
          <a:prstGeom prst="rect">
            <a:avLst/>
          </a:prstGeom>
        </p:spPr>
        <p:txBody>
          <a:bodyPr spcFirstLastPara="1" wrap="square" lIns="91425" tIns="91425" rIns="91425" bIns="91425" anchor="t" anchorCtr="0">
            <a:noAutofit/>
          </a:bodyPr>
          <a:lstStyle/>
          <a:p>
            <a:pPr marL="514350" indent="-514350" algn="l">
              <a:buFont typeface="Wingdings" pitchFamily="2" charset="2"/>
              <a:buChar char="v"/>
            </a:pPr>
            <a:r>
              <a:rPr lang="en-US" sz="2200" b="1" dirty="0" smtClean="0">
                <a:hlinkClick r:id="rId3"/>
              </a:rPr>
              <a:t>Dynamic programming </a:t>
            </a:r>
            <a:r>
              <a:rPr lang="en-US" sz="2200" b="1" dirty="0" err="1" smtClean="0">
                <a:hlinkClick r:id="rId3"/>
              </a:rPr>
              <a:t>vs</a:t>
            </a:r>
            <a:r>
              <a:rPr lang="en-US" sz="2200" b="1" dirty="0" smtClean="0">
                <a:hlinkClick r:id="rId3"/>
              </a:rPr>
              <a:t> Divide and Conquer</a:t>
            </a:r>
            <a:endParaRPr lang="en-US" sz="2200" b="1" dirty="0"/>
          </a:p>
        </p:txBody>
      </p:sp>
    </p:spTree>
    <p:extLst>
      <p:ext uri="{BB962C8B-B14F-4D97-AF65-F5344CB8AC3E}">
        <p14:creationId xmlns:p14="http://schemas.microsoft.com/office/powerpoint/2010/main" val="22178255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0" y="-236562"/>
            <a:ext cx="9324528"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smtClean="0"/>
              <a:t>The shortest path</a:t>
            </a:r>
            <a:endParaRPr sz="4000" dirty="0"/>
          </a:p>
        </p:txBody>
      </p:sp>
      <p:sp>
        <p:nvSpPr>
          <p:cNvPr id="8" name="Google Shape;83;p14"/>
          <p:cNvSpPr/>
          <p:nvPr/>
        </p:nvSpPr>
        <p:spPr>
          <a:xfrm>
            <a:off x="1489942" y="2405253"/>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3;p14"/>
          <p:cNvSpPr/>
          <p:nvPr/>
        </p:nvSpPr>
        <p:spPr>
          <a:xfrm>
            <a:off x="3290142" y="2405253"/>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3;p14"/>
          <p:cNvSpPr/>
          <p:nvPr/>
        </p:nvSpPr>
        <p:spPr>
          <a:xfrm>
            <a:off x="5234358" y="2405253"/>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3;p14"/>
          <p:cNvSpPr/>
          <p:nvPr/>
        </p:nvSpPr>
        <p:spPr>
          <a:xfrm>
            <a:off x="7066055" y="2405253"/>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330;p37"/>
          <p:cNvGrpSpPr/>
          <p:nvPr/>
        </p:nvGrpSpPr>
        <p:grpSpPr>
          <a:xfrm>
            <a:off x="2216378" y="2725399"/>
            <a:ext cx="1073763" cy="292500"/>
            <a:chOff x="271125" y="812725"/>
            <a:chExt cx="766525" cy="221725"/>
          </a:xfrm>
        </p:grpSpPr>
        <p:sp>
          <p:nvSpPr>
            <p:cNvPr id="13"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330;p37"/>
          <p:cNvGrpSpPr/>
          <p:nvPr/>
        </p:nvGrpSpPr>
        <p:grpSpPr>
          <a:xfrm>
            <a:off x="4082230" y="2681866"/>
            <a:ext cx="1152128" cy="292500"/>
            <a:chOff x="271125" y="812725"/>
            <a:chExt cx="766525" cy="221725"/>
          </a:xfrm>
        </p:grpSpPr>
        <p:sp>
          <p:nvSpPr>
            <p:cNvPr id="19"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330;p37"/>
          <p:cNvGrpSpPr/>
          <p:nvPr/>
        </p:nvGrpSpPr>
        <p:grpSpPr>
          <a:xfrm>
            <a:off x="6026446" y="2638333"/>
            <a:ext cx="1039609" cy="292500"/>
            <a:chOff x="271125" y="812725"/>
            <a:chExt cx="766525" cy="221725"/>
          </a:xfrm>
        </p:grpSpPr>
        <p:sp>
          <p:nvSpPr>
            <p:cNvPr id="22"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p:cNvSpPr txBox="1"/>
          <p:nvPr/>
        </p:nvSpPr>
        <p:spPr>
          <a:xfrm>
            <a:off x="1741968" y="2690817"/>
            <a:ext cx="288032" cy="307777"/>
          </a:xfrm>
          <a:prstGeom prst="rect">
            <a:avLst/>
          </a:prstGeom>
          <a:noFill/>
        </p:spPr>
        <p:txBody>
          <a:bodyPr wrap="square" rtlCol="0">
            <a:spAutoFit/>
          </a:bodyPr>
          <a:lstStyle/>
          <a:p>
            <a:r>
              <a:rPr lang="en-US" dirty="0" smtClean="0">
                <a:solidFill>
                  <a:schemeClr val="bg1"/>
                </a:solidFill>
              </a:rPr>
              <a:t>S</a:t>
            </a:r>
            <a:endParaRPr lang="en-US" dirty="0">
              <a:solidFill>
                <a:schemeClr val="bg1"/>
              </a:solidFill>
            </a:endParaRPr>
          </a:p>
        </p:txBody>
      </p:sp>
      <p:sp>
        <p:nvSpPr>
          <p:cNvPr id="46" name="TextBox 45"/>
          <p:cNvSpPr txBox="1"/>
          <p:nvPr/>
        </p:nvSpPr>
        <p:spPr>
          <a:xfrm>
            <a:off x="3561499" y="2674227"/>
            <a:ext cx="288032" cy="307777"/>
          </a:xfrm>
          <a:prstGeom prst="rect">
            <a:avLst/>
          </a:prstGeom>
          <a:noFill/>
        </p:spPr>
        <p:txBody>
          <a:bodyPr wrap="square" rtlCol="0">
            <a:spAutoFit/>
          </a:bodyPr>
          <a:lstStyle/>
          <a:p>
            <a:r>
              <a:rPr lang="en-US" dirty="0" smtClean="0">
                <a:solidFill>
                  <a:schemeClr val="bg1"/>
                </a:solidFill>
              </a:rPr>
              <a:t>B</a:t>
            </a:r>
            <a:endParaRPr lang="en-US" dirty="0">
              <a:solidFill>
                <a:schemeClr val="bg1"/>
              </a:solidFill>
            </a:endParaRPr>
          </a:p>
        </p:txBody>
      </p:sp>
      <p:sp>
        <p:nvSpPr>
          <p:cNvPr id="47" name="TextBox 46"/>
          <p:cNvSpPr txBox="1"/>
          <p:nvPr/>
        </p:nvSpPr>
        <p:spPr>
          <a:xfrm>
            <a:off x="5486386" y="2681866"/>
            <a:ext cx="288032" cy="307777"/>
          </a:xfrm>
          <a:prstGeom prst="rect">
            <a:avLst/>
          </a:prstGeom>
          <a:noFill/>
        </p:spPr>
        <p:txBody>
          <a:bodyPr wrap="square" rtlCol="0">
            <a:spAutoFit/>
          </a:bodyPr>
          <a:lstStyle/>
          <a:p>
            <a:r>
              <a:rPr lang="en-US" dirty="0" smtClean="0">
                <a:solidFill>
                  <a:schemeClr val="bg1"/>
                </a:solidFill>
              </a:rPr>
              <a:t>E</a:t>
            </a:r>
            <a:endParaRPr lang="en-US" dirty="0">
              <a:solidFill>
                <a:schemeClr val="bg1"/>
              </a:solidFill>
            </a:endParaRPr>
          </a:p>
        </p:txBody>
      </p:sp>
      <p:sp>
        <p:nvSpPr>
          <p:cNvPr id="48" name="TextBox 47"/>
          <p:cNvSpPr txBox="1"/>
          <p:nvPr/>
        </p:nvSpPr>
        <p:spPr>
          <a:xfrm>
            <a:off x="7318083" y="2681866"/>
            <a:ext cx="288032" cy="307777"/>
          </a:xfrm>
          <a:prstGeom prst="rect">
            <a:avLst/>
          </a:prstGeom>
          <a:noFill/>
        </p:spPr>
        <p:txBody>
          <a:bodyPr wrap="square" rtlCol="0">
            <a:spAutoFit/>
          </a:bodyPr>
          <a:lstStyle/>
          <a:p>
            <a:r>
              <a:rPr lang="en-US" dirty="0">
                <a:solidFill>
                  <a:schemeClr val="bg1"/>
                </a:solidFill>
              </a:rPr>
              <a:t>T</a:t>
            </a:r>
          </a:p>
        </p:txBody>
      </p:sp>
      <p:sp>
        <p:nvSpPr>
          <p:cNvPr id="45" name="TextBox 44"/>
          <p:cNvSpPr txBox="1"/>
          <p:nvPr/>
        </p:nvSpPr>
        <p:spPr>
          <a:xfrm>
            <a:off x="1215920" y="4532668"/>
            <a:ext cx="6984776" cy="400110"/>
          </a:xfrm>
          <a:prstGeom prst="rect">
            <a:avLst/>
          </a:prstGeom>
          <a:noFill/>
        </p:spPr>
        <p:txBody>
          <a:bodyPr wrap="square" rtlCol="0">
            <a:spAutoFit/>
          </a:bodyPr>
          <a:lstStyle/>
          <a:p>
            <a:pPr algn="ctr"/>
            <a:r>
              <a:rPr lang="en-US" sz="2000" dirty="0" smtClean="0">
                <a:solidFill>
                  <a:schemeClr val="bg1"/>
                </a:solidFill>
                <a:latin typeface="Sniglet" charset="0"/>
              </a:rPr>
              <a:t>Apply the </a:t>
            </a:r>
            <a:r>
              <a:rPr lang="en-US" sz="2000" dirty="0" smtClean="0">
                <a:solidFill>
                  <a:srgbClr val="FF0000"/>
                </a:solidFill>
                <a:latin typeface="Sniglet" charset="0"/>
              </a:rPr>
              <a:t>Greedy approach</a:t>
            </a:r>
            <a:r>
              <a:rPr lang="en-US" sz="2000" dirty="0" smtClean="0">
                <a:solidFill>
                  <a:schemeClr val="bg1"/>
                </a:solidFill>
                <a:latin typeface="Sniglet" charset="0"/>
              </a:rPr>
              <a:t>, the shortest path from S to T is?</a:t>
            </a:r>
            <a:endParaRPr lang="en-US" sz="2000" dirty="0">
              <a:solidFill>
                <a:schemeClr val="bg1"/>
              </a:solidFill>
              <a:latin typeface="Sniglet" charset="0"/>
            </a:endParaRPr>
          </a:p>
        </p:txBody>
      </p:sp>
      <p:sp>
        <p:nvSpPr>
          <p:cNvPr id="55" name="Google Shape;83;p14"/>
          <p:cNvSpPr/>
          <p:nvPr/>
        </p:nvSpPr>
        <p:spPr>
          <a:xfrm>
            <a:off x="3290142" y="1251056"/>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83;p14"/>
          <p:cNvSpPr/>
          <p:nvPr/>
        </p:nvSpPr>
        <p:spPr>
          <a:xfrm>
            <a:off x="5234358" y="1251056"/>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83;p14"/>
          <p:cNvSpPr/>
          <p:nvPr/>
        </p:nvSpPr>
        <p:spPr>
          <a:xfrm>
            <a:off x="3290141" y="3488086"/>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83;p14"/>
          <p:cNvSpPr/>
          <p:nvPr/>
        </p:nvSpPr>
        <p:spPr>
          <a:xfrm>
            <a:off x="5234358" y="3488086"/>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TextBox 50"/>
          <p:cNvSpPr txBox="1"/>
          <p:nvPr/>
        </p:nvSpPr>
        <p:spPr>
          <a:xfrm>
            <a:off x="3500380" y="1490521"/>
            <a:ext cx="3255274" cy="307777"/>
          </a:xfrm>
          <a:prstGeom prst="rect">
            <a:avLst/>
          </a:prstGeom>
          <a:noFill/>
        </p:spPr>
        <p:txBody>
          <a:bodyPr wrap="square" rtlCol="0">
            <a:spAutoFit/>
          </a:bodyPr>
          <a:lstStyle/>
          <a:p>
            <a:r>
              <a:rPr lang="en-US" dirty="0" smtClean="0">
                <a:solidFill>
                  <a:schemeClr val="bg1"/>
                </a:solidFill>
              </a:rPr>
              <a:t> A                                     D</a:t>
            </a:r>
            <a:endParaRPr lang="en-US" dirty="0">
              <a:solidFill>
                <a:schemeClr val="bg1"/>
              </a:solidFill>
            </a:endParaRPr>
          </a:p>
        </p:txBody>
      </p:sp>
      <p:sp>
        <p:nvSpPr>
          <p:cNvPr id="52" name="TextBox 51"/>
          <p:cNvSpPr txBox="1"/>
          <p:nvPr/>
        </p:nvSpPr>
        <p:spPr>
          <a:xfrm>
            <a:off x="3534114" y="3757476"/>
            <a:ext cx="2526066" cy="307777"/>
          </a:xfrm>
          <a:prstGeom prst="rect">
            <a:avLst/>
          </a:prstGeom>
          <a:noFill/>
        </p:spPr>
        <p:txBody>
          <a:bodyPr wrap="square" rtlCol="0">
            <a:spAutoFit/>
          </a:bodyPr>
          <a:lstStyle/>
          <a:p>
            <a:r>
              <a:rPr lang="en-US" dirty="0" smtClean="0">
                <a:solidFill>
                  <a:schemeClr val="bg1"/>
                </a:solidFill>
              </a:rPr>
              <a:t>C                                      F</a:t>
            </a:r>
            <a:endParaRPr lang="en-US" dirty="0">
              <a:solidFill>
                <a:schemeClr val="bg1"/>
              </a:solidFill>
            </a:endParaRPr>
          </a:p>
        </p:txBody>
      </p:sp>
      <p:grpSp>
        <p:nvGrpSpPr>
          <p:cNvPr id="61" name="Google Shape;330;p37"/>
          <p:cNvGrpSpPr/>
          <p:nvPr/>
        </p:nvGrpSpPr>
        <p:grpSpPr>
          <a:xfrm rot="1672544">
            <a:off x="2060113" y="3367845"/>
            <a:ext cx="1233196" cy="292500"/>
            <a:chOff x="271125" y="812725"/>
            <a:chExt cx="766525" cy="221725"/>
          </a:xfrm>
        </p:grpSpPr>
        <p:sp>
          <p:nvSpPr>
            <p:cNvPr id="62"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330;p37"/>
          <p:cNvGrpSpPr/>
          <p:nvPr/>
        </p:nvGrpSpPr>
        <p:grpSpPr>
          <a:xfrm rot="20038639">
            <a:off x="2016024" y="1861803"/>
            <a:ext cx="1209208" cy="292500"/>
            <a:chOff x="271125" y="812725"/>
            <a:chExt cx="766525" cy="221725"/>
          </a:xfrm>
        </p:grpSpPr>
        <p:sp>
          <p:nvSpPr>
            <p:cNvPr id="65"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330;p37"/>
          <p:cNvGrpSpPr/>
          <p:nvPr/>
        </p:nvGrpSpPr>
        <p:grpSpPr>
          <a:xfrm>
            <a:off x="4143130" y="1465123"/>
            <a:ext cx="1073763" cy="292500"/>
            <a:chOff x="271125" y="812725"/>
            <a:chExt cx="766525" cy="221725"/>
          </a:xfrm>
        </p:grpSpPr>
        <p:sp>
          <p:nvSpPr>
            <p:cNvPr id="68"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330;p37"/>
          <p:cNvGrpSpPr/>
          <p:nvPr/>
        </p:nvGrpSpPr>
        <p:grpSpPr>
          <a:xfrm rot="1600424">
            <a:off x="4016713" y="2088096"/>
            <a:ext cx="1402186" cy="292500"/>
            <a:chOff x="271125" y="812725"/>
            <a:chExt cx="766525" cy="221725"/>
          </a:xfrm>
        </p:grpSpPr>
        <p:sp>
          <p:nvSpPr>
            <p:cNvPr id="71"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330;p37"/>
          <p:cNvGrpSpPr/>
          <p:nvPr/>
        </p:nvGrpSpPr>
        <p:grpSpPr>
          <a:xfrm>
            <a:off x="4103301" y="3772753"/>
            <a:ext cx="1073763" cy="292500"/>
            <a:chOff x="271125" y="812725"/>
            <a:chExt cx="766525" cy="221725"/>
          </a:xfrm>
        </p:grpSpPr>
        <p:sp>
          <p:nvSpPr>
            <p:cNvPr id="74"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330;p37"/>
          <p:cNvGrpSpPr/>
          <p:nvPr/>
        </p:nvGrpSpPr>
        <p:grpSpPr>
          <a:xfrm rot="19983688">
            <a:off x="6080673" y="3456599"/>
            <a:ext cx="1238337" cy="292500"/>
            <a:chOff x="271125" y="812725"/>
            <a:chExt cx="766525" cy="221725"/>
          </a:xfrm>
        </p:grpSpPr>
        <p:sp>
          <p:nvSpPr>
            <p:cNvPr id="77"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 name="Google Shape;330;p37"/>
          <p:cNvGrpSpPr/>
          <p:nvPr/>
        </p:nvGrpSpPr>
        <p:grpSpPr>
          <a:xfrm rot="2178289">
            <a:off x="6046970" y="1856894"/>
            <a:ext cx="1215692" cy="292500"/>
            <a:chOff x="271125" y="812725"/>
            <a:chExt cx="766525" cy="221725"/>
          </a:xfrm>
        </p:grpSpPr>
        <p:sp>
          <p:nvSpPr>
            <p:cNvPr id="80"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 name="Google Shape;330;p37"/>
          <p:cNvGrpSpPr/>
          <p:nvPr/>
        </p:nvGrpSpPr>
        <p:grpSpPr>
          <a:xfrm rot="1778562">
            <a:off x="3955079" y="3158589"/>
            <a:ext cx="1350754" cy="292500"/>
            <a:chOff x="271125" y="812725"/>
            <a:chExt cx="766525" cy="221725"/>
          </a:xfrm>
        </p:grpSpPr>
        <p:sp>
          <p:nvSpPr>
            <p:cNvPr id="87"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330;p37"/>
          <p:cNvGrpSpPr/>
          <p:nvPr/>
        </p:nvGrpSpPr>
        <p:grpSpPr>
          <a:xfrm rot="20156135">
            <a:off x="4018569" y="2062761"/>
            <a:ext cx="1360936" cy="292500"/>
            <a:chOff x="271125" y="812725"/>
            <a:chExt cx="766525" cy="221725"/>
          </a:xfrm>
        </p:grpSpPr>
        <p:sp>
          <p:nvSpPr>
            <p:cNvPr id="90"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 name="TextBox 52"/>
          <p:cNvSpPr txBox="1"/>
          <p:nvPr/>
        </p:nvSpPr>
        <p:spPr>
          <a:xfrm>
            <a:off x="2391866" y="1753550"/>
            <a:ext cx="453768" cy="307777"/>
          </a:xfrm>
          <a:prstGeom prst="rect">
            <a:avLst/>
          </a:prstGeom>
          <a:noFill/>
        </p:spPr>
        <p:txBody>
          <a:bodyPr wrap="square" rtlCol="0">
            <a:spAutoFit/>
          </a:bodyPr>
          <a:lstStyle/>
          <a:p>
            <a:r>
              <a:rPr lang="en-US" dirty="0" smtClean="0">
                <a:solidFill>
                  <a:schemeClr val="bg1"/>
                </a:solidFill>
              </a:rPr>
              <a:t>1</a:t>
            </a:r>
            <a:endParaRPr lang="en-US" dirty="0">
              <a:solidFill>
                <a:schemeClr val="bg1"/>
              </a:solidFill>
            </a:endParaRPr>
          </a:p>
        </p:txBody>
      </p:sp>
      <p:sp>
        <p:nvSpPr>
          <p:cNvPr id="54" name="TextBox 53"/>
          <p:cNvSpPr txBox="1"/>
          <p:nvPr/>
        </p:nvSpPr>
        <p:spPr>
          <a:xfrm>
            <a:off x="4451719" y="1336634"/>
            <a:ext cx="513179" cy="307777"/>
          </a:xfrm>
          <a:prstGeom prst="rect">
            <a:avLst/>
          </a:prstGeom>
          <a:noFill/>
        </p:spPr>
        <p:txBody>
          <a:bodyPr wrap="square" rtlCol="0">
            <a:spAutoFit/>
          </a:bodyPr>
          <a:lstStyle/>
          <a:p>
            <a:r>
              <a:rPr lang="en-US" dirty="0" smtClean="0">
                <a:solidFill>
                  <a:schemeClr val="bg1"/>
                </a:solidFill>
              </a:rPr>
              <a:t>4</a:t>
            </a:r>
            <a:endParaRPr lang="en-US" dirty="0">
              <a:solidFill>
                <a:schemeClr val="bg1"/>
              </a:solidFill>
            </a:endParaRPr>
          </a:p>
        </p:txBody>
      </p:sp>
      <p:sp>
        <p:nvSpPr>
          <p:cNvPr id="59" name="TextBox 58"/>
          <p:cNvSpPr txBox="1"/>
          <p:nvPr/>
        </p:nvSpPr>
        <p:spPr>
          <a:xfrm>
            <a:off x="6543975" y="1697231"/>
            <a:ext cx="624455" cy="307777"/>
          </a:xfrm>
          <a:prstGeom prst="rect">
            <a:avLst/>
          </a:prstGeom>
          <a:noFill/>
        </p:spPr>
        <p:txBody>
          <a:bodyPr wrap="square" rtlCol="0">
            <a:spAutoFit/>
          </a:bodyPr>
          <a:lstStyle/>
          <a:p>
            <a:r>
              <a:rPr lang="en-US" dirty="0" smtClean="0">
                <a:solidFill>
                  <a:schemeClr val="bg1"/>
                </a:solidFill>
              </a:rPr>
              <a:t>18</a:t>
            </a:r>
            <a:endParaRPr lang="en-US" dirty="0">
              <a:solidFill>
                <a:schemeClr val="bg1"/>
              </a:solidFill>
            </a:endParaRPr>
          </a:p>
        </p:txBody>
      </p:sp>
      <p:sp>
        <p:nvSpPr>
          <p:cNvPr id="60" name="TextBox 59"/>
          <p:cNvSpPr txBox="1"/>
          <p:nvPr/>
        </p:nvSpPr>
        <p:spPr>
          <a:xfrm>
            <a:off x="2514821" y="2571591"/>
            <a:ext cx="453768" cy="307777"/>
          </a:xfrm>
          <a:prstGeom prst="rect">
            <a:avLst/>
          </a:prstGeom>
          <a:noFill/>
        </p:spPr>
        <p:txBody>
          <a:bodyPr wrap="square" rtlCol="0">
            <a:spAutoFit/>
          </a:bodyPr>
          <a:lstStyle/>
          <a:p>
            <a:r>
              <a:rPr lang="en-US" dirty="0" smtClean="0">
                <a:solidFill>
                  <a:schemeClr val="bg1"/>
                </a:solidFill>
              </a:rPr>
              <a:t>2</a:t>
            </a:r>
            <a:endParaRPr lang="en-US" dirty="0">
              <a:solidFill>
                <a:schemeClr val="bg1"/>
              </a:solidFill>
            </a:endParaRPr>
          </a:p>
        </p:txBody>
      </p:sp>
      <p:sp>
        <p:nvSpPr>
          <p:cNvPr id="92" name="TextBox 91"/>
          <p:cNvSpPr txBox="1"/>
          <p:nvPr/>
        </p:nvSpPr>
        <p:spPr>
          <a:xfrm>
            <a:off x="2282030" y="3488086"/>
            <a:ext cx="421675" cy="307777"/>
          </a:xfrm>
          <a:prstGeom prst="rect">
            <a:avLst/>
          </a:prstGeom>
          <a:noFill/>
        </p:spPr>
        <p:txBody>
          <a:bodyPr wrap="square" rtlCol="0">
            <a:spAutoFit/>
          </a:bodyPr>
          <a:lstStyle/>
          <a:p>
            <a:r>
              <a:rPr lang="en-US" dirty="0" smtClean="0">
                <a:solidFill>
                  <a:schemeClr val="bg1"/>
                </a:solidFill>
              </a:rPr>
              <a:t>5</a:t>
            </a:r>
            <a:endParaRPr lang="en-US" dirty="0">
              <a:solidFill>
                <a:schemeClr val="bg1"/>
              </a:solidFill>
            </a:endParaRPr>
          </a:p>
        </p:txBody>
      </p:sp>
      <p:sp>
        <p:nvSpPr>
          <p:cNvPr id="93" name="TextBox 92"/>
          <p:cNvSpPr txBox="1"/>
          <p:nvPr/>
        </p:nvSpPr>
        <p:spPr>
          <a:xfrm>
            <a:off x="4414462" y="4023452"/>
            <a:ext cx="352332" cy="306697"/>
          </a:xfrm>
          <a:prstGeom prst="rect">
            <a:avLst/>
          </a:prstGeom>
          <a:noFill/>
        </p:spPr>
        <p:txBody>
          <a:bodyPr wrap="square" rtlCol="0">
            <a:spAutoFit/>
          </a:bodyPr>
          <a:lstStyle/>
          <a:p>
            <a:r>
              <a:rPr lang="en-US" dirty="0" smtClean="0">
                <a:solidFill>
                  <a:schemeClr val="bg1"/>
                </a:solidFill>
              </a:rPr>
              <a:t>2</a:t>
            </a:r>
            <a:endParaRPr lang="en-US" dirty="0">
              <a:solidFill>
                <a:schemeClr val="bg1"/>
              </a:solidFill>
            </a:endParaRPr>
          </a:p>
        </p:txBody>
      </p:sp>
      <p:sp>
        <p:nvSpPr>
          <p:cNvPr id="94" name="TextBox 93"/>
          <p:cNvSpPr txBox="1"/>
          <p:nvPr/>
        </p:nvSpPr>
        <p:spPr>
          <a:xfrm>
            <a:off x="6439457" y="3334197"/>
            <a:ext cx="383454" cy="307777"/>
          </a:xfrm>
          <a:prstGeom prst="rect">
            <a:avLst/>
          </a:prstGeom>
          <a:noFill/>
        </p:spPr>
        <p:txBody>
          <a:bodyPr wrap="square" rtlCol="0">
            <a:spAutoFit/>
          </a:bodyPr>
          <a:lstStyle/>
          <a:p>
            <a:r>
              <a:rPr lang="en-US" dirty="0" smtClean="0">
                <a:solidFill>
                  <a:schemeClr val="bg1"/>
                </a:solidFill>
              </a:rPr>
              <a:t>2</a:t>
            </a:r>
            <a:endParaRPr lang="en-US" dirty="0">
              <a:solidFill>
                <a:schemeClr val="bg1"/>
              </a:solidFill>
            </a:endParaRPr>
          </a:p>
        </p:txBody>
      </p:sp>
      <p:sp>
        <p:nvSpPr>
          <p:cNvPr id="95" name="TextBox 94"/>
          <p:cNvSpPr txBox="1"/>
          <p:nvPr/>
        </p:nvSpPr>
        <p:spPr>
          <a:xfrm>
            <a:off x="6220763" y="2490831"/>
            <a:ext cx="383454" cy="307777"/>
          </a:xfrm>
          <a:prstGeom prst="rect">
            <a:avLst/>
          </a:prstGeom>
          <a:noFill/>
        </p:spPr>
        <p:txBody>
          <a:bodyPr wrap="square" rtlCol="0">
            <a:spAutoFit/>
          </a:bodyPr>
          <a:lstStyle/>
          <a:p>
            <a:r>
              <a:rPr lang="en-US" dirty="0" smtClean="0">
                <a:solidFill>
                  <a:schemeClr val="bg1"/>
                </a:solidFill>
              </a:rPr>
              <a:t>13</a:t>
            </a:r>
            <a:endParaRPr lang="en-US" dirty="0">
              <a:solidFill>
                <a:schemeClr val="bg1"/>
              </a:solidFill>
            </a:endParaRPr>
          </a:p>
        </p:txBody>
      </p:sp>
      <p:sp>
        <p:nvSpPr>
          <p:cNvPr id="96" name="TextBox 95"/>
          <p:cNvSpPr txBox="1"/>
          <p:nvPr/>
        </p:nvSpPr>
        <p:spPr>
          <a:xfrm>
            <a:off x="4050825" y="1712401"/>
            <a:ext cx="434437" cy="307777"/>
          </a:xfrm>
          <a:prstGeom prst="rect">
            <a:avLst/>
          </a:prstGeom>
          <a:noFill/>
        </p:spPr>
        <p:txBody>
          <a:bodyPr wrap="square" rtlCol="0">
            <a:spAutoFit/>
          </a:bodyPr>
          <a:lstStyle/>
          <a:p>
            <a:r>
              <a:rPr lang="en-US" dirty="0" smtClean="0">
                <a:solidFill>
                  <a:schemeClr val="bg1"/>
                </a:solidFill>
              </a:rPr>
              <a:t>11</a:t>
            </a:r>
            <a:endParaRPr lang="en-US" dirty="0">
              <a:solidFill>
                <a:schemeClr val="bg1"/>
              </a:solidFill>
            </a:endParaRPr>
          </a:p>
        </p:txBody>
      </p:sp>
      <p:sp>
        <p:nvSpPr>
          <p:cNvPr id="97" name="TextBox 96"/>
          <p:cNvSpPr txBox="1"/>
          <p:nvPr/>
        </p:nvSpPr>
        <p:spPr>
          <a:xfrm>
            <a:off x="3949156" y="2215417"/>
            <a:ext cx="387947" cy="307777"/>
          </a:xfrm>
          <a:prstGeom prst="rect">
            <a:avLst/>
          </a:prstGeom>
          <a:noFill/>
        </p:spPr>
        <p:txBody>
          <a:bodyPr wrap="square" rtlCol="0">
            <a:spAutoFit/>
          </a:bodyPr>
          <a:lstStyle/>
          <a:p>
            <a:r>
              <a:rPr lang="en-US" dirty="0" smtClean="0">
                <a:solidFill>
                  <a:schemeClr val="bg1"/>
                </a:solidFill>
              </a:rPr>
              <a:t>9</a:t>
            </a:r>
            <a:endParaRPr lang="en-US" dirty="0">
              <a:solidFill>
                <a:schemeClr val="bg1"/>
              </a:solidFill>
            </a:endParaRPr>
          </a:p>
        </p:txBody>
      </p:sp>
      <p:sp>
        <p:nvSpPr>
          <p:cNvPr id="98" name="TextBox 97"/>
          <p:cNvSpPr txBox="1"/>
          <p:nvPr/>
        </p:nvSpPr>
        <p:spPr>
          <a:xfrm>
            <a:off x="4428957" y="2562210"/>
            <a:ext cx="352332" cy="307777"/>
          </a:xfrm>
          <a:prstGeom prst="rect">
            <a:avLst/>
          </a:prstGeom>
          <a:noFill/>
        </p:spPr>
        <p:txBody>
          <a:bodyPr wrap="square" rtlCol="0">
            <a:spAutoFit/>
          </a:bodyPr>
          <a:lstStyle/>
          <a:p>
            <a:r>
              <a:rPr lang="en-US" dirty="0" smtClean="0">
                <a:solidFill>
                  <a:schemeClr val="bg1"/>
                </a:solidFill>
              </a:rPr>
              <a:t>5</a:t>
            </a:r>
            <a:endParaRPr lang="en-US" dirty="0">
              <a:solidFill>
                <a:schemeClr val="bg1"/>
              </a:solidFill>
            </a:endParaRPr>
          </a:p>
        </p:txBody>
      </p:sp>
      <p:sp>
        <p:nvSpPr>
          <p:cNvPr id="99" name="TextBox 98"/>
          <p:cNvSpPr txBox="1"/>
          <p:nvPr/>
        </p:nvSpPr>
        <p:spPr>
          <a:xfrm>
            <a:off x="4244630" y="3275294"/>
            <a:ext cx="411616" cy="307777"/>
          </a:xfrm>
          <a:prstGeom prst="rect">
            <a:avLst/>
          </a:prstGeom>
          <a:noFill/>
        </p:spPr>
        <p:txBody>
          <a:bodyPr wrap="square" rtlCol="0">
            <a:spAutoFit/>
          </a:bodyPr>
          <a:lstStyle/>
          <a:p>
            <a:r>
              <a:rPr lang="en-US" dirty="0" smtClean="0">
                <a:solidFill>
                  <a:schemeClr val="bg1"/>
                </a:solidFill>
              </a:rPr>
              <a:t>16</a:t>
            </a:r>
            <a:endParaRPr lang="en-US" dirty="0">
              <a:solidFill>
                <a:schemeClr val="bg1"/>
              </a:solidFill>
            </a:endParaRPr>
          </a:p>
        </p:txBody>
      </p:sp>
    </p:spTree>
    <p:extLst>
      <p:ext uri="{BB962C8B-B14F-4D97-AF65-F5344CB8AC3E}">
        <p14:creationId xmlns:p14="http://schemas.microsoft.com/office/powerpoint/2010/main" val="273547474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anim calcmode="lin" valueType="num">
                                      <p:cBhvr>
                                        <p:cTn id="28" dur="1000" fill="hold"/>
                                        <p:tgtEl>
                                          <p:spTgt spid="12"/>
                                        </p:tgtEl>
                                        <p:attrNameLst>
                                          <p:attrName>ppt_x</p:attrName>
                                        </p:attrNameLst>
                                      </p:cBhvr>
                                      <p:tavLst>
                                        <p:tav tm="0">
                                          <p:val>
                                            <p:strVal val="#ppt_x"/>
                                          </p:val>
                                        </p:tav>
                                        <p:tav tm="100000">
                                          <p:val>
                                            <p:strVal val="#ppt_x"/>
                                          </p:val>
                                        </p:tav>
                                      </p:tavLst>
                                    </p:anim>
                                    <p:anim calcmode="lin" valueType="num">
                                      <p:cBhvr>
                                        <p:cTn id="29" dur="1000" fill="hold"/>
                                        <p:tgtEl>
                                          <p:spTgt spid="12"/>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1000"/>
                                        <p:tgtEl>
                                          <p:spTgt spid="18"/>
                                        </p:tgtEl>
                                      </p:cBhvr>
                                    </p:animEffect>
                                    <p:anim calcmode="lin" valueType="num">
                                      <p:cBhvr>
                                        <p:cTn id="33" dur="1000" fill="hold"/>
                                        <p:tgtEl>
                                          <p:spTgt spid="18"/>
                                        </p:tgtEl>
                                        <p:attrNameLst>
                                          <p:attrName>ppt_x</p:attrName>
                                        </p:attrNameLst>
                                      </p:cBhvr>
                                      <p:tavLst>
                                        <p:tav tm="0">
                                          <p:val>
                                            <p:strVal val="#ppt_x"/>
                                          </p:val>
                                        </p:tav>
                                        <p:tav tm="100000">
                                          <p:val>
                                            <p:strVal val="#ppt_x"/>
                                          </p:val>
                                        </p:tav>
                                      </p:tavLst>
                                    </p:anim>
                                    <p:anim calcmode="lin" valueType="num">
                                      <p:cBhvr>
                                        <p:cTn id="34" dur="1000" fill="hold"/>
                                        <p:tgtEl>
                                          <p:spTgt spid="18"/>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1000"/>
                                        <p:tgtEl>
                                          <p:spTgt spid="21"/>
                                        </p:tgtEl>
                                      </p:cBhvr>
                                    </p:animEffect>
                                    <p:anim calcmode="lin" valueType="num">
                                      <p:cBhvr>
                                        <p:cTn id="38" dur="1000" fill="hold"/>
                                        <p:tgtEl>
                                          <p:spTgt spid="21"/>
                                        </p:tgtEl>
                                        <p:attrNameLst>
                                          <p:attrName>ppt_x</p:attrName>
                                        </p:attrNameLst>
                                      </p:cBhvr>
                                      <p:tavLst>
                                        <p:tav tm="0">
                                          <p:val>
                                            <p:strVal val="#ppt_x"/>
                                          </p:val>
                                        </p:tav>
                                        <p:tav tm="100000">
                                          <p:val>
                                            <p:strVal val="#ppt_x"/>
                                          </p:val>
                                        </p:tav>
                                      </p:tavLst>
                                    </p:anim>
                                    <p:anim calcmode="lin" valueType="num">
                                      <p:cBhvr>
                                        <p:cTn id="39" dur="1000" fill="hold"/>
                                        <p:tgtEl>
                                          <p:spTgt spid="21"/>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1000"/>
                                        <p:tgtEl>
                                          <p:spTgt spid="4"/>
                                        </p:tgtEl>
                                      </p:cBhvr>
                                    </p:animEffect>
                                    <p:anim calcmode="lin" valueType="num">
                                      <p:cBhvr>
                                        <p:cTn id="43" dur="1000" fill="hold"/>
                                        <p:tgtEl>
                                          <p:spTgt spid="4"/>
                                        </p:tgtEl>
                                        <p:attrNameLst>
                                          <p:attrName>ppt_x</p:attrName>
                                        </p:attrNameLst>
                                      </p:cBhvr>
                                      <p:tavLst>
                                        <p:tav tm="0">
                                          <p:val>
                                            <p:strVal val="#ppt_x"/>
                                          </p:val>
                                        </p:tav>
                                        <p:tav tm="100000">
                                          <p:val>
                                            <p:strVal val="#ppt_x"/>
                                          </p:val>
                                        </p:tav>
                                      </p:tavLst>
                                    </p:anim>
                                    <p:anim calcmode="lin" valueType="num">
                                      <p:cBhvr>
                                        <p:cTn id="44" dur="1000" fill="hold"/>
                                        <p:tgtEl>
                                          <p:spTgt spid="4"/>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46"/>
                                        </p:tgtEl>
                                        <p:attrNameLst>
                                          <p:attrName>style.visibility</p:attrName>
                                        </p:attrNameLst>
                                      </p:cBhvr>
                                      <p:to>
                                        <p:strVal val="visible"/>
                                      </p:to>
                                    </p:set>
                                    <p:animEffect transition="in" filter="fade">
                                      <p:cBhvr>
                                        <p:cTn id="47" dur="1000"/>
                                        <p:tgtEl>
                                          <p:spTgt spid="46"/>
                                        </p:tgtEl>
                                      </p:cBhvr>
                                    </p:animEffect>
                                    <p:anim calcmode="lin" valueType="num">
                                      <p:cBhvr>
                                        <p:cTn id="48" dur="1000" fill="hold"/>
                                        <p:tgtEl>
                                          <p:spTgt spid="46"/>
                                        </p:tgtEl>
                                        <p:attrNameLst>
                                          <p:attrName>ppt_x</p:attrName>
                                        </p:attrNameLst>
                                      </p:cBhvr>
                                      <p:tavLst>
                                        <p:tav tm="0">
                                          <p:val>
                                            <p:strVal val="#ppt_x"/>
                                          </p:val>
                                        </p:tav>
                                        <p:tav tm="100000">
                                          <p:val>
                                            <p:strVal val="#ppt_x"/>
                                          </p:val>
                                        </p:tav>
                                      </p:tavLst>
                                    </p:anim>
                                    <p:anim calcmode="lin" valueType="num">
                                      <p:cBhvr>
                                        <p:cTn id="49" dur="1000" fill="hold"/>
                                        <p:tgtEl>
                                          <p:spTgt spid="46"/>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47"/>
                                        </p:tgtEl>
                                        <p:attrNameLst>
                                          <p:attrName>style.visibility</p:attrName>
                                        </p:attrNameLst>
                                      </p:cBhvr>
                                      <p:to>
                                        <p:strVal val="visible"/>
                                      </p:to>
                                    </p:set>
                                    <p:animEffect transition="in" filter="fade">
                                      <p:cBhvr>
                                        <p:cTn id="52" dur="1000"/>
                                        <p:tgtEl>
                                          <p:spTgt spid="47"/>
                                        </p:tgtEl>
                                      </p:cBhvr>
                                    </p:animEffect>
                                    <p:anim calcmode="lin" valueType="num">
                                      <p:cBhvr>
                                        <p:cTn id="53" dur="1000" fill="hold"/>
                                        <p:tgtEl>
                                          <p:spTgt spid="47"/>
                                        </p:tgtEl>
                                        <p:attrNameLst>
                                          <p:attrName>ppt_x</p:attrName>
                                        </p:attrNameLst>
                                      </p:cBhvr>
                                      <p:tavLst>
                                        <p:tav tm="0">
                                          <p:val>
                                            <p:strVal val="#ppt_x"/>
                                          </p:val>
                                        </p:tav>
                                        <p:tav tm="100000">
                                          <p:val>
                                            <p:strVal val="#ppt_x"/>
                                          </p:val>
                                        </p:tav>
                                      </p:tavLst>
                                    </p:anim>
                                    <p:anim calcmode="lin" valueType="num">
                                      <p:cBhvr>
                                        <p:cTn id="54" dur="1000" fill="hold"/>
                                        <p:tgtEl>
                                          <p:spTgt spid="47"/>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48"/>
                                        </p:tgtEl>
                                        <p:attrNameLst>
                                          <p:attrName>style.visibility</p:attrName>
                                        </p:attrNameLst>
                                      </p:cBhvr>
                                      <p:to>
                                        <p:strVal val="visible"/>
                                      </p:to>
                                    </p:set>
                                    <p:animEffect transition="in" filter="fade">
                                      <p:cBhvr>
                                        <p:cTn id="57" dur="1000"/>
                                        <p:tgtEl>
                                          <p:spTgt spid="48"/>
                                        </p:tgtEl>
                                      </p:cBhvr>
                                    </p:animEffect>
                                    <p:anim calcmode="lin" valueType="num">
                                      <p:cBhvr>
                                        <p:cTn id="58" dur="1000" fill="hold"/>
                                        <p:tgtEl>
                                          <p:spTgt spid="48"/>
                                        </p:tgtEl>
                                        <p:attrNameLst>
                                          <p:attrName>ppt_x</p:attrName>
                                        </p:attrNameLst>
                                      </p:cBhvr>
                                      <p:tavLst>
                                        <p:tav tm="0">
                                          <p:val>
                                            <p:strVal val="#ppt_x"/>
                                          </p:val>
                                        </p:tav>
                                        <p:tav tm="100000">
                                          <p:val>
                                            <p:strVal val="#ppt_x"/>
                                          </p:val>
                                        </p:tav>
                                      </p:tavLst>
                                    </p:anim>
                                    <p:anim calcmode="lin" valueType="num">
                                      <p:cBhvr>
                                        <p:cTn id="59" dur="1000" fill="hold"/>
                                        <p:tgtEl>
                                          <p:spTgt spid="48"/>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55"/>
                                        </p:tgtEl>
                                        <p:attrNameLst>
                                          <p:attrName>style.visibility</p:attrName>
                                        </p:attrNameLst>
                                      </p:cBhvr>
                                      <p:to>
                                        <p:strVal val="visible"/>
                                      </p:to>
                                    </p:set>
                                    <p:animEffect transition="in" filter="fade">
                                      <p:cBhvr>
                                        <p:cTn id="62" dur="1000"/>
                                        <p:tgtEl>
                                          <p:spTgt spid="55"/>
                                        </p:tgtEl>
                                      </p:cBhvr>
                                    </p:animEffect>
                                    <p:anim calcmode="lin" valueType="num">
                                      <p:cBhvr>
                                        <p:cTn id="63" dur="1000" fill="hold"/>
                                        <p:tgtEl>
                                          <p:spTgt spid="55"/>
                                        </p:tgtEl>
                                        <p:attrNameLst>
                                          <p:attrName>ppt_x</p:attrName>
                                        </p:attrNameLst>
                                      </p:cBhvr>
                                      <p:tavLst>
                                        <p:tav tm="0">
                                          <p:val>
                                            <p:strVal val="#ppt_x"/>
                                          </p:val>
                                        </p:tav>
                                        <p:tav tm="100000">
                                          <p:val>
                                            <p:strVal val="#ppt_x"/>
                                          </p:val>
                                        </p:tav>
                                      </p:tavLst>
                                    </p:anim>
                                    <p:anim calcmode="lin" valueType="num">
                                      <p:cBhvr>
                                        <p:cTn id="64" dur="1000" fill="hold"/>
                                        <p:tgtEl>
                                          <p:spTgt spid="55"/>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56"/>
                                        </p:tgtEl>
                                        <p:attrNameLst>
                                          <p:attrName>style.visibility</p:attrName>
                                        </p:attrNameLst>
                                      </p:cBhvr>
                                      <p:to>
                                        <p:strVal val="visible"/>
                                      </p:to>
                                    </p:set>
                                    <p:animEffect transition="in" filter="fade">
                                      <p:cBhvr>
                                        <p:cTn id="67" dur="1000"/>
                                        <p:tgtEl>
                                          <p:spTgt spid="56"/>
                                        </p:tgtEl>
                                      </p:cBhvr>
                                    </p:animEffect>
                                    <p:anim calcmode="lin" valueType="num">
                                      <p:cBhvr>
                                        <p:cTn id="68" dur="1000" fill="hold"/>
                                        <p:tgtEl>
                                          <p:spTgt spid="56"/>
                                        </p:tgtEl>
                                        <p:attrNameLst>
                                          <p:attrName>ppt_x</p:attrName>
                                        </p:attrNameLst>
                                      </p:cBhvr>
                                      <p:tavLst>
                                        <p:tav tm="0">
                                          <p:val>
                                            <p:strVal val="#ppt_x"/>
                                          </p:val>
                                        </p:tav>
                                        <p:tav tm="100000">
                                          <p:val>
                                            <p:strVal val="#ppt_x"/>
                                          </p:val>
                                        </p:tav>
                                      </p:tavLst>
                                    </p:anim>
                                    <p:anim calcmode="lin" valueType="num">
                                      <p:cBhvr>
                                        <p:cTn id="69" dur="1000" fill="hold"/>
                                        <p:tgtEl>
                                          <p:spTgt spid="56"/>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57"/>
                                        </p:tgtEl>
                                        <p:attrNameLst>
                                          <p:attrName>style.visibility</p:attrName>
                                        </p:attrNameLst>
                                      </p:cBhvr>
                                      <p:to>
                                        <p:strVal val="visible"/>
                                      </p:to>
                                    </p:set>
                                    <p:animEffect transition="in" filter="fade">
                                      <p:cBhvr>
                                        <p:cTn id="72" dur="1000"/>
                                        <p:tgtEl>
                                          <p:spTgt spid="57"/>
                                        </p:tgtEl>
                                      </p:cBhvr>
                                    </p:animEffect>
                                    <p:anim calcmode="lin" valueType="num">
                                      <p:cBhvr>
                                        <p:cTn id="73" dur="1000" fill="hold"/>
                                        <p:tgtEl>
                                          <p:spTgt spid="57"/>
                                        </p:tgtEl>
                                        <p:attrNameLst>
                                          <p:attrName>ppt_x</p:attrName>
                                        </p:attrNameLst>
                                      </p:cBhvr>
                                      <p:tavLst>
                                        <p:tav tm="0">
                                          <p:val>
                                            <p:strVal val="#ppt_x"/>
                                          </p:val>
                                        </p:tav>
                                        <p:tav tm="100000">
                                          <p:val>
                                            <p:strVal val="#ppt_x"/>
                                          </p:val>
                                        </p:tav>
                                      </p:tavLst>
                                    </p:anim>
                                    <p:anim calcmode="lin" valueType="num">
                                      <p:cBhvr>
                                        <p:cTn id="74" dur="1000" fill="hold"/>
                                        <p:tgtEl>
                                          <p:spTgt spid="57"/>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58"/>
                                        </p:tgtEl>
                                        <p:attrNameLst>
                                          <p:attrName>style.visibility</p:attrName>
                                        </p:attrNameLst>
                                      </p:cBhvr>
                                      <p:to>
                                        <p:strVal val="visible"/>
                                      </p:to>
                                    </p:set>
                                    <p:animEffect transition="in" filter="fade">
                                      <p:cBhvr>
                                        <p:cTn id="77" dur="1000"/>
                                        <p:tgtEl>
                                          <p:spTgt spid="58"/>
                                        </p:tgtEl>
                                      </p:cBhvr>
                                    </p:animEffect>
                                    <p:anim calcmode="lin" valueType="num">
                                      <p:cBhvr>
                                        <p:cTn id="78" dur="1000" fill="hold"/>
                                        <p:tgtEl>
                                          <p:spTgt spid="58"/>
                                        </p:tgtEl>
                                        <p:attrNameLst>
                                          <p:attrName>ppt_x</p:attrName>
                                        </p:attrNameLst>
                                      </p:cBhvr>
                                      <p:tavLst>
                                        <p:tav tm="0">
                                          <p:val>
                                            <p:strVal val="#ppt_x"/>
                                          </p:val>
                                        </p:tav>
                                        <p:tav tm="100000">
                                          <p:val>
                                            <p:strVal val="#ppt_x"/>
                                          </p:val>
                                        </p:tav>
                                      </p:tavLst>
                                    </p:anim>
                                    <p:anim calcmode="lin" valueType="num">
                                      <p:cBhvr>
                                        <p:cTn id="79" dur="1000" fill="hold"/>
                                        <p:tgtEl>
                                          <p:spTgt spid="58"/>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51"/>
                                        </p:tgtEl>
                                        <p:attrNameLst>
                                          <p:attrName>style.visibility</p:attrName>
                                        </p:attrNameLst>
                                      </p:cBhvr>
                                      <p:to>
                                        <p:strVal val="visible"/>
                                      </p:to>
                                    </p:set>
                                    <p:animEffect transition="in" filter="fade">
                                      <p:cBhvr>
                                        <p:cTn id="82" dur="1000"/>
                                        <p:tgtEl>
                                          <p:spTgt spid="51"/>
                                        </p:tgtEl>
                                      </p:cBhvr>
                                    </p:animEffect>
                                    <p:anim calcmode="lin" valueType="num">
                                      <p:cBhvr>
                                        <p:cTn id="83" dur="1000" fill="hold"/>
                                        <p:tgtEl>
                                          <p:spTgt spid="51"/>
                                        </p:tgtEl>
                                        <p:attrNameLst>
                                          <p:attrName>ppt_x</p:attrName>
                                        </p:attrNameLst>
                                      </p:cBhvr>
                                      <p:tavLst>
                                        <p:tav tm="0">
                                          <p:val>
                                            <p:strVal val="#ppt_x"/>
                                          </p:val>
                                        </p:tav>
                                        <p:tav tm="100000">
                                          <p:val>
                                            <p:strVal val="#ppt_x"/>
                                          </p:val>
                                        </p:tav>
                                      </p:tavLst>
                                    </p:anim>
                                    <p:anim calcmode="lin" valueType="num">
                                      <p:cBhvr>
                                        <p:cTn id="84" dur="1000" fill="hold"/>
                                        <p:tgtEl>
                                          <p:spTgt spid="51"/>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52"/>
                                        </p:tgtEl>
                                        <p:attrNameLst>
                                          <p:attrName>style.visibility</p:attrName>
                                        </p:attrNameLst>
                                      </p:cBhvr>
                                      <p:to>
                                        <p:strVal val="visible"/>
                                      </p:to>
                                    </p:set>
                                    <p:animEffect transition="in" filter="fade">
                                      <p:cBhvr>
                                        <p:cTn id="87" dur="1000"/>
                                        <p:tgtEl>
                                          <p:spTgt spid="52"/>
                                        </p:tgtEl>
                                      </p:cBhvr>
                                    </p:animEffect>
                                    <p:anim calcmode="lin" valueType="num">
                                      <p:cBhvr>
                                        <p:cTn id="88" dur="1000" fill="hold"/>
                                        <p:tgtEl>
                                          <p:spTgt spid="52"/>
                                        </p:tgtEl>
                                        <p:attrNameLst>
                                          <p:attrName>ppt_x</p:attrName>
                                        </p:attrNameLst>
                                      </p:cBhvr>
                                      <p:tavLst>
                                        <p:tav tm="0">
                                          <p:val>
                                            <p:strVal val="#ppt_x"/>
                                          </p:val>
                                        </p:tav>
                                        <p:tav tm="100000">
                                          <p:val>
                                            <p:strVal val="#ppt_x"/>
                                          </p:val>
                                        </p:tav>
                                      </p:tavLst>
                                    </p:anim>
                                    <p:anim calcmode="lin" valueType="num">
                                      <p:cBhvr>
                                        <p:cTn id="89" dur="1000" fill="hold"/>
                                        <p:tgtEl>
                                          <p:spTgt spid="52"/>
                                        </p:tgtEl>
                                        <p:attrNameLst>
                                          <p:attrName>ppt_y</p:attrName>
                                        </p:attrNameLst>
                                      </p:cBhvr>
                                      <p:tavLst>
                                        <p:tav tm="0">
                                          <p:val>
                                            <p:strVal val="#ppt_y+.1"/>
                                          </p:val>
                                        </p:tav>
                                        <p:tav tm="100000">
                                          <p:val>
                                            <p:strVal val="#ppt_y"/>
                                          </p:val>
                                        </p:tav>
                                      </p:tavLst>
                                    </p:anim>
                                  </p:childTnLst>
                                </p:cTn>
                              </p:par>
                              <p:par>
                                <p:cTn id="90" presetID="42" presetClass="entr" presetSubtype="0" fill="hold" nodeType="withEffect">
                                  <p:stCondLst>
                                    <p:cond delay="0"/>
                                  </p:stCondLst>
                                  <p:childTnLst>
                                    <p:set>
                                      <p:cBhvr>
                                        <p:cTn id="91" dur="1" fill="hold">
                                          <p:stCondLst>
                                            <p:cond delay="0"/>
                                          </p:stCondLst>
                                        </p:cTn>
                                        <p:tgtEl>
                                          <p:spTgt spid="61"/>
                                        </p:tgtEl>
                                        <p:attrNameLst>
                                          <p:attrName>style.visibility</p:attrName>
                                        </p:attrNameLst>
                                      </p:cBhvr>
                                      <p:to>
                                        <p:strVal val="visible"/>
                                      </p:to>
                                    </p:set>
                                    <p:animEffect transition="in" filter="fade">
                                      <p:cBhvr>
                                        <p:cTn id="92" dur="1000"/>
                                        <p:tgtEl>
                                          <p:spTgt spid="61"/>
                                        </p:tgtEl>
                                      </p:cBhvr>
                                    </p:animEffect>
                                    <p:anim calcmode="lin" valueType="num">
                                      <p:cBhvr>
                                        <p:cTn id="93" dur="1000" fill="hold"/>
                                        <p:tgtEl>
                                          <p:spTgt spid="61"/>
                                        </p:tgtEl>
                                        <p:attrNameLst>
                                          <p:attrName>ppt_x</p:attrName>
                                        </p:attrNameLst>
                                      </p:cBhvr>
                                      <p:tavLst>
                                        <p:tav tm="0">
                                          <p:val>
                                            <p:strVal val="#ppt_x"/>
                                          </p:val>
                                        </p:tav>
                                        <p:tav tm="100000">
                                          <p:val>
                                            <p:strVal val="#ppt_x"/>
                                          </p:val>
                                        </p:tav>
                                      </p:tavLst>
                                    </p:anim>
                                    <p:anim calcmode="lin" valueType="num">
                                      <p:cBhvr>
                                        <p:cTn id="94" dur="1000" fill="hold"/>
                                        <p:tgtEl>
                                          <p:spTgt spid="61"/>
                                        </p:tgtEl>
                                        <p:attrNameLst>
                                          <p:attrName>ppt_y</p:attrName>
                                        </p:attrNameLst>
                                      </p:cBhvr>
                                      <p:tavLst>
                                        <p:tav tm="0">
                                          <p:val>
                                            <p:strVal val="#ppt_y+.1"/>
                                          </p:val>
                                        </p:tav>
                                        <p:tav tm="100000">
                                          <p:val>
                                            <p:strVal val="#ppt_y"/>
                                          </p:val>
                                        </p:tav>
                                      </p:tavLst>
                                    </p:anim>
                                  </p:childTnLst>
                                </p:cTn>
                              </p:par>
                              <p:par>
                                <p:cTn id="95" presetID="42" presetClass="entr" presetSubtype="0" fill="hold" nodeType="withEffect">
                                  <p:stCondLst>
                                    <p:cond delay="0"/>
                                  </p:stCondLst>
                                  <p:childTnLst>
                                    <p:set>
                                      <p:cBhvr>
                                        <p:cTn id="96" dur="1" fill="hold">
                                          <p:stCondLst>
                                            <p:cond delay="0"/>
                                          </p:stCondLst>
                                        </p:cTn>
                                        <p:tgtEl>
                                          <p:spTgt spid="64"/>
                                        </p:tgtEl>
                                        <p:attrNameLst>
                                          <p:attrName>style.visibility</p:attrName>
                                        </p:attrNameLst>
                                      </p:cBhvr>
                                      <p:to>
                                        <p:strVal val="visible"/>
                                      </p:to>
                                    </p:set>
                                    <p:animEffect transition="in" filter="fade">
                                      <p:cBhvr>
                                        <p:cTn id="97" dur="1000"/>
                                        <p:tgtEl>
                                          <p:spTgt spid="64"/>
                                        </p:tgtEl>
                                      </p:cBhvr>
                                    </p:animEffect>
                                    <p:anim calcmode="lin" valueType="num">
                                      <p:cBhvr>
                                        <p:cTn id="98" dur="1000" fill="hold"/>
                                        <p:tgtEl>
                                          <p:spTgt spid="64"/>
                                        </p:tgtEl>
                                        <p:attrNameLst>
                                          <p:attrName>ppt_x</p:attrName>
                                        </p:attrNameLst>
                                      </p:cBhvr>
                                      <p:tavLst>
                                        <p:tav tm="0">
                                          <p:val>
                                            <p:strVal val="#ppt_x"/>
                                          </p:val>
                                        </p:tav>
                                        <p:tav tm="100000">
                                          <p:val>
                                            <p:strVal val="#ppt_x"/>
                                          </p:val>
                                        </p:tav>
                                      </p:tavLst>
                                    </p:anim>
                                    <p:anim calcmode="lin" valueType="num">
                                      <p:cBhvr>
                                        <p:cTn id="99" dur="1000" fill="hold"/>
                                        <p:tgtEl>
                                          <p:spTgt spid="64"/>
                                        </p:tgtEl>
                                        <p:attrNameLst>
                                          <p:attrName>ppt_y</p:attrName>
                                        </p:attrNameLst>
                                      </p:cBhvr>
                                      <p:tavLst>
                                        <p:tav tm="0">
                                          <p:val>
                                            <p:strVal val="#ppt_y+.1"/>
                                          </p:val>
                                        </p:tav>
                                        <p:tav tm="100000">
                                          <p:val>
                                            <p:strVal val="#ppt_y"/>
                                          </p:val>
                                        </p:tav>
                                      </p:tavLst>
                                    </p:anim>
                                  </p:childTnLst>
                                </p:cTn>
                              </p:par>
                              <p:par>
                                <p:cTn id="100" presetID="42" presetClass="entr" presetSubtype="0" fill="hold" nodeType="withEffect">
                                  <p:stCondLst>
                                    <p:cond delay="0"/>
                                  </p:stCondLst>
                                  <p:childTnLst>
                                    <p:set>
                                      <p:cBhvr>
                                        <p:cTn id="101" dur="1" fill="hold">
                                          <p:stCondLst>
                                            <p:cond delay="0"/>
                                          </p:stCondLst>
                                        </p:cTn>
                                        <p:tgtEl>
                                          <p:spTgt spid="67"/>
                                        </p:tgtEl>
                                        <p:attrNameLst>
                                          <p:attrName>style.visibility</p:attrName>
                                        </p:attrNameLst>
                                      </p:cBhvr>
                                      <p:to>
                                        <p:strVal val="visible"/>
                                      </p:to>
                                    </p:set>
                                    <p:animEffect transition="in" filter="fade">
                                      <p:cBhvr>
                                        <p:cTn id="102" dur="1000"/>
                                        <p:tgtEl>
                                          <p:spTgt spid="67"/>
                                        </p:tgtEl>
                                      </p:cBhvr>
                                    </p:animEffect>
                                    <p:anim calcmode="lin" valueType="num">
                                      <p:cBhvr>
                                        <p:cTn id="103" dur="1000" fill="hold"/>
                                        <p:tgtEl>
                                          <p:spTgt spid="67"/>
                                        </p:tgtEl>
                                        <p:attrNameLst>
                                          <p:attrName>ppt_x</p:attrName>
                                        </p:attrNameLst>
                                      </p:cBhvr>
                                      <p:tavLst>
                                        <p:tav tm="0">
                                          <p:val>
                                            <p:strVal val="#ppt_x"/>
                                          </p:val>
                                        </p:tav>
                                        <p:tav tm="100000">
                                          <p:val>
                                            <p:strVal val="#ppt_x"/>
                                          </p:val>
                                        </p:tav>
                                      </p:tavLst>
                                    </p:anim>
                                    <p:anim calcmode="lin" valueType="num">
                                      <p:cBhvr>
                                        <p:cTn id="104" dur="1000" fill="hold"/>
                                        <p:tgtEl>
                                          <p:spTgt spid="67"/>
                                        </p:tgtEl>
                                        <p:attrNameLst>
                                          <p:attrName>ppt_y</p:attrName>
                                        </p:attrNameLst>
                                      </p:cBhvr>
                                      <p:tavLst>
                                        <p:tav tm="0">
                                          <p:val>
                                            <p:strVal val="#ppt_y+.1"/>
                                          </p:val>
                                        </p:tav>
                                        <p:tav tm="100000">
                                          <p:val>
                                            <p:strVal val="#ppt_y"/>
                                          </p:val>
                                        </p:tav>
                                      </p:tavLst>
                                    </p:anim>
                                  </p:childTnLst>
                                </p:cTn>
                              </p:par>
                              <p:par>
                                <p:cTn id="105" presetID="42" presetClass="entr" presetSubtype="0" fill="hold" nodeType="withEffect">
                                  <p:stCondLst>
                                    <p:cond delay="0"/>
                                  </p:stCondLst>
                                  <p:childTnLst>
                                    <p:set>
                                      <p:cBhvr>
                                        <p:cTn id="106" dur="1" fill="hold">
                                          <p:stCondLst>
                                            <p:cond delay="0"/>
                                          </p:stCondLst>
                                        </p:cTn>
                                        <p:tgtEl>
                                          <p:spTgt spid="70"/>
                                        </p:tgtEl>
                                        <p:attrNameLst>
                                          <p:attrName>style.visibility</p:attrName>
                                        </p:attrNameLst>
                                      </p:cBhvr>
                                      <p:to>
                                        <p:strVal val="visible"/>
                                      </p:to>
                                    </p:set>
                                    <p:animEffect transition="in" filter="fade">
                                      <p:cBhvr>
                                        <p:cTn id="107" dur="1000"/>
                                        <p:tgtEl>
                                          <p:spTgt spid="70"/>
                                        </p:tgtEl>
                                      </p:cBhvr>
                                    </p:animEffect>
                                    <p:anim calcmode="lin" valueType="num">
                                      <p:cBhvr>
                                        <p:cTn id="108" dur="1000" fill="hold"/>
                                        <p:tgtEl>
                                          <p:spTgt spid="70"/>
                                        </p:tgtEl>
                                        <p:attrNameLst>
                                          <p:attrName>ppt_x</p:attrName>
                                        </p:attrNameLst>
                                      </p:cBhvr>
                                      <p:tavLst>
                                        <p:tav tm="0">
                                          <p:val>
                                            <p:strVal val="#ppt_x"/>
                                          </p:val>
                                        </p:tav>
                                        <p:tav tm="100000">
                                          <p:val>
                                            <p:strVal val="#ppt_x"/>
                                          </p:val>
                                        </p:tav>
                                      </p:tavLst>
                                    </p:anim>
                                    <p:anim calcmode="lin" valueType="num">
                                      <p:cBhvr>
                                        <p:cTn id="109" dur="1000" fill="hold"/>
                                        <p:tgtEl>
                                          <p:spTgt spid="70"/>
                                        </p:tgtEl>
                                        <p:attrNameLst>
                                          <p:attrName>ppt_y</p:attrName>
                                        </p:attrNameLst>
                                      </p:cBhvr>
                                      <p:tavLst>
                                        <p:tav tm="0">
                                          <p:val>
                                            <p:strVal val="#ppt_y+.1"/>
                                          </p:val>
                                        </p:tav>
                                        <p:tav tm="100000">
                                          <p:val>
                                            <p:strVal val="#ppt_y"/>
                                          </p:val>
                                        </p:tav>
                                      </p:tavLst>
                                    </p:anim>
                                  </p:childTnLst>
                                </p:cTn>
                              </p:par>
                              <p:par>
                                <p:cTn id="110" presetID="42" presetClass="entr" presetSubtype="0" fill="hold" nodeType="withEffect">
                                  <p:stCondLst>
                                    <p:cond delay="0"/>
                                  </p:stCondLst>
                                  <p:childTnLst>
                                    <p:set>
                                      <p:cBhvr>
                                        <p:cTn id="111" dur="1" fill="hold">
                                          <p:stCondLst>
                                            <p:cond delay="0"/>
                                          </p:stCondLst>
                                        </p:cTn>
                                        <p:tgtEl>
                                          <p:spTgt spid="73"/>
                                        </p:tgtEl>
                                        <p:attrNameLst>
                                          <p:attrName>style.visibility</p:attrName>
                                        </p:attrNameLst>
                                      </p:cBhvr>
                                      <p:to>
                                        <p:strVal val="visible"/>
                                      </p:to>
                                    </p:set>
                                    <p:animEffect transition="in" filter="fade">
                                      <p:cBhvr>
                                        <p:cTn id="112" dur="1000"/>
                                        <p:tgtEl>
                                          <p:spTgt spid="73"/>
                                        </p:tgtEl>
                                      </p:cBhvr>
                                    </p:animEffect>
                                    <p:anim calcmode="lin" valueType="num">
                                      <p:cBhvr>
                                        <p:cTn id="113" dur="1000" fill="hold"/>
                                        <p:tgtEl>
                                          <p:spTgt spid="73"/>
                                        </p:tgtEl>
                                        <p:attrNameLst>
                                          <p:attrName>ppt_x</p:attrName>
                                        </p:attrNameLst>
                                      </p:cBhvr>
                                      <p:tavLst>
                                        <p:tav tm="0">
                                          <p:val>
                                            <p:strVal val="#ppt_x"/>
                                          </p:val>
                                        </p:tav>
                                        <p:tav tm="100000">
                                          <p:val>
                                            <p:strVal val="#ppt_x"/>
                                          </p:val>
                                        </p:tav>
                                      </p:tavLst>
                                    </p:anim>
                                    <p:anim calcmode="lin" valueType="num">
                                      <p:cBhvr>
                                        <p:cTn id="114" dur="1000" fill="hold"/>
                                        <p:tgtEl>
                                          <p:spTgt spid="73"/>
                                        </p:tgtEl>
                                        <p:attrNameLst>
                                          <p:attrName>ppt_y</p:attrName>
                                        </p:attrNameLst>
                                      </p:cBhvr>
                                      <p:tavLst>
                                        <p:tav tm="0">
                                          <p:val>
                                            <p:strVal val="#ppt_y+.1"/>
                                          </p:val>
                                        </p:tav>
                                        <p:tav tm="100000">
                                          <p:val>
                                            <p:strVal val="#ppt_y"/>
                                          </p:val>
                                        </p:tav>
                                      </p:tavLst>
                                    </p:anim>
                                  </p:childTnLst>
                                </p:cTn>
                              </p:par>
                              <p:par>
                                <p:cTn id="115" presetID="42" presetClass="entr" presetSubtype="0" fill="hold" nodeType="withEffect">
                                  <p:stCondLst>
                                    <p:cond delay="0"/>
                                  </p:stCondLst>
                                  <p:childTnLst>
                                    <p:set>
                                      <p:cBhvr>
                                        <p:cTn id="116" dur="1" fill="hold">
                                          <p:stCondLst>
                                            <p:cond delay="0"/>
                                          </p:stCondLst>
                                        </p:cTn>
                                        <p:tgtEl>
                                          <p:spTgt spid="76"/>
                                        </p:tgtEl>
                                        <p:attrNameLst>
                                          <p:attrName>style.visibility</p:attrName>
                                        </p:attrNameLst>
                                      </p:cBhvr>
                                      <p:to>
                                        <p:strVal val="visible"/>
                                      </p:to>
                                    </p:set>
                                    <p:animEffect transition="in" filter="fade">
                                      <p:cBhvr>
                                        <p:cTn id="117" dur="1000"/>
                                        <p:tgtEl>
                                          <p:spTgt spid="76"/>
                                        </p:tgtEl>
                                      </p:cBhvr>
                                    </p:animEffect>
                                    <p:anim calcmode="lin" valueType="num">
                                      <p:cBhvr>
                                        <p:cTn id="118" dur="1000" fill="hold"/>
                                        <p:tgtEl>
                                          <p:spTgt spid="76"/>
                                        </p:tgtEl>
                                        <p:attrNameLst>
                                          <p:attrName>ppt_x</p:attrName>
                                        </p:attrNameLst>
                                      </p:cBhvr>
                                      <p:tavLst>
                                        <p:tav tm="0">
                                          <p:val>
                                            <p:strVal val="#ppt_x"/>
                                          </p:val>
                                        </p:tav>
                                        <p:tav tm="100000">
                                          <p:val>
                                            <p:strVal val="#ppt_x"/>
                                          </p:val>
                                        </p:tav>
                                      </p:tavLst>
                                    </p:anim>
                                    <p:anim calcmode="lin" valueType="num">
                                      <p:cBhvr>
                                        <p:cTn id="119" dur="1000" fill="hold"/>
                                        <p:tgtEl>
                                          <p:spTgt spid="76"/>
                                        </p:tgtEl>
                                        <p:attrNameLst>
                                          <p:attrName>ppt_y</p:attrName>
                                        </p:attrNameLst>
                                      </p:cBhvr>
                                      <p:tavLst>
                                        <p:tav tm="0">
                                          <p:val>
                                            <p:strVal val="#ppt_y+.1"/>
                                          </p:val>
                                        </p:tav>
                                        <p:tav tm="100000">
                                          <p:val>
                                            <p:strVal val="#ppt_y"/>
                                          </p:val>
                                        </p:tav>
                                      </p:tavLst>
                                    </p:anim>
                                  </p:childTnLst>
                                </p:cTn>
                              </p:par>
                              <p:par>
                                <p:cTn id="120" presetID="42" presetClass="entr" presetSubtype="0" fill="hold" nodeType="withEffect">
                                  <p:stCondLst>
                                    <p:cond delay="0"/>
                                  </p:stCondLst>
                                  <p:childTnLst>
                                    <p:set>
                                      <p:cBhvr>
                                        <p:cTn id="121" dur="1" fill="hold">
                                          <p:stCondLst>
                                            <p:cond delay="0"/>
                                          </p:stCondLst>
                                        </p:cTn>
                                        <p:tgtEl>
                                          <p:spTgt spid="79"/>
                                        </p:tgtEl>
                                        <p:attrNameLst>
                                          <p:attrName>style.visibility</p:attrName>
                                        </p:attrNameLst>
                                      </p:cBhvr>
                                      <p:to>
                                        <p:strVal val="visible"/>
                                      </p:to>
                                    </p:set>
                                    <p:animEffect transition="in" filter="fade">
                                      <p:cBhvr>
                                        <p:cTn id="122" dur="1000"/>
                                        <p:tgtEl>
                                          <p:spTgt spid="79"/>
                                        </p:tgtEl>
                                      </p:cBhvr>
                                    </p:animEffect>
                                    <p:anim calcmode="lin" valueType="num">
                                      <p:cBhvr>
                                        <p:cTn id="123" dur="1000" fill="hold"/>
                                        <p:tgtEl>
                                          <p:spTgt spid="79"/>
                                        </p:tgtEl>
                                        <p:attrNameLst>
                                          <p:attrName>ppt_x</p:attrName>
                                        </p:attrNameLst>
                                      </p:cBhvr>
                                      <p:tavLst>
                                        <p:tav tm="0">
                                          <p:val>
                                            <p:strVal val="#ppt_x"/>
                                          </p:val>
                                        </p:tav>
                                        <p:tav tm="100000">
                                          <p:val>
                                            <p:strVal val="#ppt_x"/>
                                          </p:val>
                                        </p:tav>
                                      </p:tavLst>
                                    </p:anim>
                                    <p:anim calcmode="lin" valueType="num">
                                      <p:cBhvr>
                                        <p:cTn id="124" dur="1000" fill="hold"/>
                                        <p:tgtEl>
                                          <p:spTgt spid="79"/>
                                        </p:tgtEl>
                                        <p:attrNameLst>
                                          <p:attrName>ppt_y</p:attrName>
                                        </p:attrNameLst>
                                      </p:cBhvr>
                                      <p:tavLst>
                                        <p:tav tm="0">
                                          <p:val>
                                            <p:strVal val="#ppt_y+.1"/>
                                          </p:val>
                                        </p:tav>
                                        <p:tav tm="100000">
                                          <p:val>
                                            <p:strVal val="#ppt_y"/>
                                          </p:val>
                                        </p:tav>
                                      </p:tavLst>
                                    </p:anim>
                                  </p:childTnLst>
                                </p:cTn>
                              </p:par>
                              <p:par>
                                <p:cTn id="125" presetID="42" presetClass="entr" presetSubtype="0" fill="hold" nodeType="withEffect">
                                  <p:stCondLst>
                                    <p:cond delay="0"/>
                                  </p:stCondLst>
                                  <p:childTnLst>
                                    <p:set>
                                      <p:cBhvr>
                                        <p:cTn id="126" dur="1" fill="hold">
                                          <p:stCondLst>
                                            <p:cond delay="0"/>
                                          </p:stCondLst>
                                        </p:cTn>
                                        <p:tgtEl>
                                          <p:spTgt spid="86"/>
                                        </p:tgtEl>
                                        <p:attrNameLst>
                                          <p:attrName>style.visibility</p:attrName>
                                        </p:attrNameLst>
                                      </p:cBhvr>
                                      <p:to>
                                        <p:strVal val="visible"/>
                                      </p:to>
                                    </p:set>
                                    <p:animEffect transition="in" filter="fade">
                                      <p:cBhvr>
                                        <p:cTn id="127" dur="1000"/>
                                        <p:tgtEl>
                                          <p:spTgt spid="86"/>
                                        </p:tgtEl>
                                      </p:cBhvr>
                                    </p:animEffect>
                                    <p:anim calcmode="lin" valueType="num">
                                      <p:cBhvr>
                                        <p:cTn id="128" dur="1000" fill="hold"/>
                                        <p:tgtEl>
                                          <p:spTgt spid="86"/>
                                        </p:tgtEl>
                                        <p:attrNameLst>
                                          <p:attrName>ppt_x</p:attrName>
                                        </p:attrNameLst>
                                      </p:cBhvr>
                                      <p:tavLst>
                                        <p:tav tm="0">
                                          <p:val>
                                            <p:strVal val="#ppt_x"/>
                                          </p:val>
                                        </p:tav>
                                        <p:tav tm="100000">
                                          <p:val>
                                            <p:strVal val="#ppt_x"/>
                                          </p:val>
                                        </p:tav>
                                      </p:tavLst>
                                    </p:anim>
                                    <p:anim calcmode="lin" valueType="num">
                                      <p:cBhvr>
                                        <p:cTn id="129" dur="1000" fill="hold"/>
                                        <p:tgtEl>
                                          <p:spTgt spid="86"/>
                                        </p:tgtEl>
                                        <p:attrNameLst>
                                          <p:attrName>ppt_y</p:attrName>
                                        </p:attrNameLst>
                                      </p:cBhvr>
                                      <p:tavLst>
                                        <p:tav tm="0">
                                          <p:val>
                                            <p:strVal val="#ppt_y+.1"/>
                                          </p:val>
                                        </p:tav>
                                        <p:tav tm="100000">
                                          <p:val>
                                            <p:strVal val="#ppt_y"/>
                                          </p:val>
                                        </p:tav>
                                      </p:tavLst>
                                    </p:anim>
                                  </p:childTnLst>
                                </p:cTn>
                              </p:par>
                              <p:par>
                                <p:cTn id="130" presetID="42" presetClass="entr" presetSubtype="0" fill="hold" nodeType="withEffect">
                                  <p:stCondLst>
                                    <p:cond delay="0"/>
                                  </p:stCondLst>
                                  <p:childTnLst>
                                    <p:set>
                                      <p:cBhvr>
                                        <p:cTn id="131" dur="1" fill="hold">
                                          <p:stCondLst>
                                            <p:cond delay="0"/>
                                          </p:stCondLst>
                                        </p:cTn>
                                        <p:tgtEl>
                                          <p:spTgt spid="89"/>
                                        </p:tgtEl>
                                        <p:attrNameLst>
                                          <p:attrName>style.visibility</p:attrName>
                                        </p:attrNameLst>
                                      </p:cBhvr>
                                      <p:to>
                                        <p:strVal val="visible"/>
                                      </p:to>
                                    </p:set>
                                    <p:animEffect transition="in" filter="fade">
                                      <p:cBhvr>
                                        <p:cTn id="132" dur="1000"/>
                                        <p:tgtEl>
                                          <p:spTgt spid="89"/>
                                        </p:tgtEl>
                                      </p:cBhvr>
                                    </p:animEffect>
                                    <p:anim calcmode="lin" valueType="num">
                                      <p:cBhvr>
                                        <p:cTn id="133" dur="1000" fill="hold"/>
                                        <p:tgtEl>
                                          <p:spTgt spid="89"/>
                                        </p:tgtEl>
                                        <p:attrNameLst>
                                          <p:attrName>ppt_x</p:attrName>
                                        </p:attrNameLst>
                                      </p:cBhvr>
                                      <p:tavLst>
                                        <p:tav tm="0">
                                          <p:val>
                                            <p:strVal val="#ppt_x"/>
                                          </p:val>
                                        </p:tav>
                                        <p:tav tm="100000">
                                          <p:val>
                                            <p:strVal val="#ppt_x"/>
                                          </p:val>
                                        </p:tav>
                                      </p:tavLst>
                                    </p:anim>
                                    <p:anim calcmode="lin" valueType="num">
                                      <p:cBhvr>
                                        <p:cTn id="134" dur="1000" fill="hold"/>
                                        <p:tgtEl>
                                          <p:spTgt spid="89"/>
                                        </p:tgtEl>
                                        <p:attrNameLst>
                                          <p:attrName>ppt_y</p:attrName>
                                        </p:attrNameLst>
                                      </p:cBhvr>
                                      <p:tavLst>
                                        <p:tav tm="0">
                                          <p:val>
                                            <p:strVal val="#ppt_y+.1"/>
                                          </p:val>
                                        </p:tav>
                                        <p:tav tm="100000">
                                          <p:val>
                                            <p:strVal val="#ppt_y"/>
                                          </p:val>
                                        </p:tav>
                                      </p:tavLst>
                                    </p:anim>
                                  </p:childTnLst>
                                </p:cTn>
                              </p:par>
                              <p:par>
                                <p:cTn id="135" presetID="42" presetClass="entr" presetSubtype="0" fill="hold" grpId="0" nodeType="withEffect">
                                  <p:stCondLst>
                                    <p:cond delay="0"/>
                                  </p:stCondLst>
                                  <p:childTnLst>
                                    <p:set>
                                      <p:cBhvr>
                                        <p:cTn id="136" dur="1" fill="hold">
                                          <p:stCondLst>
                                            <p:cond delay="0"/>
                                          </p:stCondLst>
                                        </p:cTn>
                                        <p:tgtEl>
                                          <p:spTgt spid="53"/>
                                        </p:tgtEl>
                                        <p:attrNameLst>
                                          <p:attrName>style.visibility</p:attrName>
                                        </p:attrNameLst>
                                      </p:cBhvr>
                                      <p:to>
                                        <p:strVal val="visible"/>
                                      </p:to>
                                    </p:set>
                                    <p:animEffect transition="in" filter="fade">
                                      <p:cBhvr>
                                        <p:cTn id="137" dur="1000"/>
                                        <p:tgtEl>
                                          <p:spTgt spid="53"/>
                                        </p:tgtEl>
                                      </p:cBhvr>
                                    </p:animEffect>
                                    <p:anim calcmode="lin" valueType="num">
                                      <p:cBhvr>
                                        <p:cTn id="138" dur="1000" fill="hold"/>
                                        <p:tgtEl>
                                          <p:spTgt spid="53"/>
                                        </p:tgtEl>
                                        <p:attrNameLst>
                                          <p:attrName>ppt_x</p:attrName>
                                        </p:attrNameLst>
                                      </p:cBhvr>
                                      <p:tavLst>
                                        <p:tav tm="0">
                                          <p:val>
                                            <p:strVal val="#ppt_x"/>
                                          </p:val>
                                        </p:tav>
                                        <p:tav tm="100000">
                                          <p:val>
                                            <p:strVal val="#ppt_x"/>
                                          </p:val>
                                        </p:tav>
                                      </p:tavLst>
                                    </p:anim>
                                    <p:anim calcmode="lin" valueType="num">
                                      <p:cBhvr>
                                        <p:cTn id="139" dur="1000" fill="hold"/>
                                        <p:tgtEl>
                                          <p:spTgt spid="53"/>
                                        </p:tgtEl>
                                        <p:attrNameLst>
                                          <p:attrName>ppt_y</p:attrName>
                                        </p:attrNameLst>
                                      </p:cBhvr>
                                      <p:tavLst>
                                        <p:tav tm="0">
                                          <p:val>
                                            <p:strVal val="#ppt_y+.1"/>
                                          </p:val>
                                        </p:tav>
                                        <p:tav tm="100000">
                                          <p:val>
                                            <p:strVal val="#ppt_y"/>
                                          </p:val>
                                        </p:tav>
                                      </p:tavLst>
                                    </p:anim>
                                  </p:childTnLst>
                                </p:cTn>
                              </p:par>
                              <p:par>
                                <p:cTn id="140" presetID="42" presetClass="entr" presetSubtype="0" fill="hold" grpId="0" nodeType="withEffect">
                                  <p:stCondLst>
                                    <p:cond delay="0"/>
                                  </p:stCondLst>
                                  <p:childTnLst>
                                    <p:set>
                                      <p:cBhvr>
                                        <p:cTn id="141" dur="1" fill="hold">
                                          <p:stCondLst>
                                            <p:cond delay="0"/>
                                          </p:stCondLst>
                                        </p:cTn>
                                        <p:tgtEl>
                                          <p:spTgt spid="54"/>
                                        </p:tgtEl>
                                        <p:attrNameLst>
                                          <p:attrName>style.visibility</p:attrName>
                                        </p:attrNameLst>
                                      </p:cBhvr>
                                      <p:to>
                                        <p:strVal val="visible"/>
                                      </p:to>
                                    </p:set>
                                    <p:animEffect transition="in" filter="fade">
                                      <p:cBhvr>
                                        <p:cTn id="142" dur="1000"/>
                                        <p:tgtEl>
                                          <p:spTgt spid="54"/>
                                        </p:tgtEl>
                                      </p:cBhvr>
                                    </p:animEffect>
                                    <p:anim calcmode="lin" valueType="num">
                                      <p:cBhvr>
                                        <p:cTn id="143" dur="1000" fill="hold"/>
                                        <p:tgtEl>
                                          <p:spTgt spid="54"/>
                                        </p:tgtEl>
                                        <p:attrNameLst>
                                          <p:attrName>ppt_x</p:attrName>
                                        </p:attrNameLst>
                                      </p:cBhvr>
                                      <p:tavLst>
                                        <p:tav tm="0">
                                          <p:val>
                                            <p:strVal val="#ppt_x"/>
                                          </p:val>
                                        </p:tav>
                                        <p:tav tm="100000">
                                          <p:val>
                                            <p:strVal val="#ppt_x"/>
                                          </p:val>
                                        </p:tav>
                                      </p:tavLst>
                                    </p:anim>
                                    <p:anim calcmode="lin" valueType="num">
                                      <p:cBhvr>
                                        <p:cTn id="144" dur="1000" fill="hold"/>
                                        <p:tgtEl>
                                          <p:spTgt spid="54"/>
                                        </p:tgtEl>
                                        <p:attrNameLst>
                                          <p:attrName>ppt_y</p:attrName>
                                        </p:attrNameLst>
                                      </p:cBhvr>
                                      <p:tavLst>
                                        <p:tav tm="0">
                                          <p:val>
                                            <p:strVal val="#ppt_y+.1"/>
                                          </p:val>
                                        </p:tav>
                                        <p:tav tm="100000">
                                          <p:val>
                                            <p:strVal val="#ppt_y"/>
                                          </p:val>
                                        </p:tav>
                                      </p:tavLst>
                                    </p:anim>
                                  </p:childTnLst>
                                </p:cTn>
                              </p:par>
                              <p:par>
                                <p:cTn id="145" presetID="42" presetClass="entr" presetSubtype="0" fill="hold" grpId="0" nodeType="withEffect">
                                  <p:stCondLst>
                                    <p:cond delay="0"/>
                                  </p:stCondLst>
                                  <p:childTnLst>
                                    <p:set>
                                      <p:cBhvr>
                                        <p:cTn id="146" dur="1" fill="hold">
                                          <p:stCondLst>
                                            <p:cond delay="0"/>
                                          </p:stCondLst>
                                        </p:cTn>
                                        <p:tgtEl>
                                          <p:spTgt spid="59"/>
                                        </p:tgtEl>
                                        <p:attrNameLst>
                                          <p:attrName>style.visibility</p:attrName>
                                        </p:attrNameLst>
                                      </p:cBhvr>
                                      <p:to>
                                        <p:strVal val="visible"/>
                                      </p:to>
                                    </p:set>
                                    <p:animEffect transition="in" filter="fade">
                                      <p:cBhvr>
                                        <p:cTn id="147" dur="1000"/>
                                        <p:tgtEl>
                                          <p:spTgt spid="59"/>
                                        </p:tgtEl>
                                      </p:cBhvr>
                                    </p:animEffect>
                                    <p:anim calcmode="lin" valueType="num">
                                      <p:cBhvr>
                                        <p:cTn id="148" dur="1000" fill="hold"/>
                                        <p:tgtEl>
                                          <p:spTgt spid="59"/>
                                        </p:tgtEl>
                                        <p:attrNameLst>
                                          <p:attrName>ppt_x</p:attrName>
                                        </p:attrNameLst>
                                      </p:cBhvr>
                                      <p:tavLst>
                                        <p:tav tm="0">
                                          <p:val>
                                            <p:strVal val="#ppt_x"/>
                                          </p:val>
                                        </p:tav>
                                        <p:tav tm="100000">
                                          <p:val>
                                            <p:strVal val="#ppt_x"/>
                                          </p:val>
                                        </p:tav>
                                      </p:tavLst>
                                    </p:anim>
                                    <p:anim calcmode="lin" valueType="num">
                                      <p:cBhvr>
                                        <p:cTn id="149" dur="1000" fill="hold"/>
                                        <p:tgtEl>
                                          <p:spTgt spid="59"/>
                                        </p:tgtEl>
                                        <p:attrNameLst>
                                          <p:attrName>ppt_y</p:attrName>
                                        </p:attrNameLst>
                                      </p:cBhvr>
                                      <p:tavLst>
                                        <p:tav tm="0">
                                          <p:val>
                                            <p:strVal val="#ppt_y+.1"/>
                                          </p:val>
                                        </p:tav>
                                        <p:tav tm="100000">
                                          <p:val>
                                            <p:strVal val="#ppt_y"/>
                                          </p:val>
                                        </p:tav>
                                      </p:tavLst>
                                    </p:anim>
                                  </p:childTnLst>
                                </p:cTn>
                              </p:par>
                              <p:par>
                                <p:cTn id="150" presetID="42" presetClass="entr" presetSubtype="0" fill="hold" grpId="0" nodeType="withEffect">
                                  <p:stCondLst>
                                    <p:cond delay="0"/>
                                  </p:stCondLst>
                                  <p:childTnLst>
                                    <p:set>
                                      <p:cBhvr>
                                        <p:cTn id="151" dur="1" fill="hold">
                                          <p:stCondLst>
                                            <p:cond delay="0"/>
                                          </p:stCondLst>
                                        </p:cTn>
                                        <p:tgtEl>
                                          <p:spTgt spid="60"/>
                                        </p:tgtEl>
                                        <p:attrNameLst>
                                          <p:attrName>style.visibility</p:attrName>
                                        </p:attrNameLst>
                                      </p:cBhvr>
                                      <p:to>
                                        <p:strVal val="visible"/>
                                      </p:to>
                                    </p:set>
                                    <p:animEffect transition="in" filter="fade">
                                      <p:cBhvr>
                                        <p:cTn id="152" dur="1000"/>
                                        <p:tgtEl>
                                          <p:spTgt spid="60"/>
                                        </p:tgtEl>
                                      </p:cBhvr>
                                    </p:animEffect>
                                    <p:anim calcmode="lin" valueType="num">
                                      <p:cBhvr>
                                        <p:cTn id="153" dur="1000" fill="hold"/>
                                        <p:tgtEl>
                                          <p:spTgt spid="60"/>
                                        </p:tgtEl>
                                        <p:attrNameLst>
                                          <p:attrName>ppt_x</p:attrName>
                                        </p:attrNameLst>
                                      </p:cBhvr>
                                      <p:tavLst>
                                        <p:tav tm="0">
                                          <p:val>
                                            <p:strVal val="#ppt_x"/>
                                          </p:val>
                                        </p:tav>
                                        <p:tav tm="100000">
                                          <p:val>
                                            <p:strVal val="#ppt_x"/>
                                          </p:val>
                                        </p:tav>
                                      </p:tavLst>
                                    </p:anim>
                                    <p:anim calcmode="lin" valueType="num">
                                      <p:cBhvr>
                                        <p:cTn id="154" dur="1000" fill="hold"/>
                                        <p:tgtEl>
                                          <p:spTgt spid="60"/>
                                        </p:tgtEl>
                                        <p:attrNameLst>
                                          <p:attrName>ppt_y</p:attrName>
                                        </p:attrNameLst>
                                      </p:cBhvr>
                                      <p:tavLst>
                                        <p:tav tm="0">
                                          <p:val>
                                            <p:strVal val="#ppt_y+.1"/>
                                          </p:val>
                                        </p:tav>
                                        <p:tav tm="100000">
                                          <p:val>
                                            <p:strVal val="#ppt_y"/>
                                          </p:val>
                                        </p:tav>
                                      </p:tavLst>
                                    </p:anim>
                                  </p:childTnLst>
                                </p:cTn>
                              </p:par>
                              <p:par>
                                <p:cTn id="155" presetID="42" presetClass="entr" presetSubtype="0" fill="hold" grpId="0" nodeType="withEffect">
                                  <p:stCondLst>
                                    <p:cond delay="0"/>
                                  </p:stCondLst>
                                  <p:childTnLst>
                                    <p:set>
                                      <p:cBhvr>
                                        <p:cTn id="156" dur="1" fill="hold">
                                          <p:stCondLst>
                                            <p:cond delay="0"/>
                                          </p:stCondLst>
                                        </p:cTn>
                                        <p:tgtEl>
                                          <p:spTgt spid="92"/>
                                        </p:tgtEl>
                                        <p:attrNameLst>
                                          <p:attrName>style.visibility</p:attrName>
                                        </p:attrNameLst>
                                      </p:cBhvr>
                                      <p:to>
                                        <p:strVal val="visible"/>
                                      </p:to>
                                    </p:set>
                                    <p:animEffect transition="in" filter="fade">
                                      <p:cBhvr>
                                        <p:cTn id="157" dur="1000"/>
                                        <p:tgtEl>
                                          <p:spTgt spid="92"/>
                                        </p:tgtEl>
                                      </p:cBhvr>
                                    </p:animEffect>
                                    <p:anim calcmode="lin" valueType="num">
                                      <p:cBhvr>
                                        <p:cTn id="158" dur="1000" fill="hold"/>
                                        <p:tgtEl>
                                          <p:spTgt spid="92"/>
                                        </p:tgtEl>
                                        <p:attrNameLst>
                                          <p:attrName>ppt_x</p:attrName>
                                        </p:attrNameLst>
                                      </p:cBhvr>
                                      <p:tavLst>
                                        <p:tav tm="0">
                                          <p:val>
                                            <p:strVal val="#ppt_x"/>
                                          </p:val>
                                        </p:tav>
                                        <p:tav tm="100000">
                                          <p:val>
                                            <p:strVal val="#ppt_x"/>
                                          </p:val>
                                        </p:tav>
                                      </p:tavLst>
                                    </p:anim>
                                    <p:anim calcmode="lin" valueType="num">
                                      <p:cBhvr>
                                        <p:cTn id="159" dur="1000" fill="hold"/>
                                        <p:tgtEl>
                                          <p:spTgt spid="92"/>
                                        </p:tgtEl>
                                        <p:attrNameLst>
                                          <p:attrName>ppt_y</p:attrName>
                                        </p:attrNameLst>
                                      </p:cBhvr>
                                      <p:tavLst>
                                        <p:tav tm="0">
                                          <p:val>
                                            <p:strVal val="#ppt_y+.1"/>
                                          </p:val>
                                        </p:tav>
                                        <p:tav tm="100000">
                                          <p:val>
                                            <p:strVal val="#ppt_y"/>
                                          </p:val>
                                        </p:tav>
                                      </p:tavLst>
                                    </p:anim>
                                  </p:childTnLst>
                                </p:cTn>
                              </p:par>
                              <p:par>
                                <p:cTn id="160" presetID="42" presetClass="entr" presetSubtype="0" fill="hold" grpId="0" nodeType="withEffect">
                                  <p:stCondLst>
                                    <p:cond delay="0"/>
                                  </p:stCondLst>
                                  <p:childTnLst>
                                    <p:set>
                                      <p:cBhvr>
                                        <p:cTn id="161" dur="1" fill="hold">
                                          <p:stCondLst>
                                            <p:cond delay="0"/>
                                          </p:stCondLst>
                                        </p:cTn>
                                        <p:tgtEl>
                                          <p:spTgt spid="93"/>
                                        </p:tgtEl>
                                        <p:attrNameLst>
                                          <p:attrName>style.visibility</p:attrName>
                                        </p:attrNameLst>
                                      </p:cBhvr>
                                      <p:to>
                                        <p:strVal val="visible"/>
                                      </p:to>
                                    </p:set>
                                    <p:animEffect transition="in" filter="fade">
                                      <p:cBhvr>
                                        <p:cTn id="162" dur="1000"/>
                                        <p:tgtEl>
                                          <p:spTgt spid="93"/>
                                        </p:tgtEl>
                                      </p:cBhvr>
                                    </p:animEffect>
                                    <p:anim calcmode="lin" valueType="num">
                                      <p:cBhvr>
                                        <p:cTn id="163" dur="1000" fill="hold"/>
                                        <p:tgtEl>
                                          <p:spTgt spid="93"/>
                                        </p:tgtEl>
                                        <p:attrNameLst>
                                          <p:attrName>ppt_x</p:attrName>
                                        </p:attrNameLst>
                                      </p:cBhvr>
                                      <p:tavLst>
                                        <p:tav tm="0">
                                          <p:val>
                                            <p:strVal val="#ppt_x"/>
                                          </p:val>
                                        </p:tav>
                                        <p:tav tm="100000">
                                          <p:val>
                                            <p:strVal val="#ppt_x"/>
                                          </p:val>
                                        </p:tav>
                                      </p:tavLst>
                                    </p:anim>
                                    <p:anim calcmode="lin" valueType="num">
                                      <p:cBhvr>
                                        <p:cTn id="164" dur="1000" fill="hold"/>
                                        <p:tgtEl>
                                          <p:spTgt spid="93"/>
                                        </p:tgtEl>
                                        <p:attrNameLst>
                                          <p:attrName>ppt_y</p:attrName>
                                        </p:attrNameLst>
                                      </p:cBhvr>
                                      <p:tavLst>
                                        <p:tav tm="0">
                                          <p:val>
                                            <p:strVal val="#ppt_y+.1"/>
                                          </p:val>
                                        </p:tav>
                                        <p:tav tm="100000">
                                          <p:val>
                                            <p:strVal val="#ppt_y"/>
                                          </p:val>
                                        </p:tav>
                                      </p:tavLst>
                                    </p:anim>
                                  </p:childTnLst>
                                </p:cTn>
                              </p:par>
                              <p:par>
                                <p:cTn id="165" presetID="42" presetClass="entr" presetSubtype="0" fill="hold" grpId="0" nodeType="withEffect">
                                  <p:stCondLst>
                                    <p:cond delay="0"/>
                                  </p:stCondLst>
                                  <p:childTnLst>
                                    <p:set>
                                      <p:cBhvr>
                                        <p:cTn id="166" dur="1" fill="hold">
                                          <p:stCondLst>
                                            <p:cond delay="0"/>
                                          </p:stCondLst>
                                        </p:cTn>
                                        <p:tgtEl>
                                          <p:spTgt spid="94"/>
                                        </p:tgtEl>
                                        <p:attrNameLst>
                                          <p:attrName>style.visibility</p:attrName>
                                        </p:attrNameLst>
                                      </p:cBhvr>
                                      <p:to>
                                        <p:strVal val="visible"/>
                                      </p:to>
                                    </p:set>
                                    <p:animEffect transition="in" filter="fade">
                                      <p:cBhvr>
                                        <p:cTn id="167" dur="1000"/>
                                        <p:tgtEl>
                                          <p:spTgt spid="94"/>
                                        </p:tgtEl>
                                      </p:cBhvr>
                                    </p:animEffect>
                                    <p:anim calcmode="lin" valueType="num">
                                      <p:cBhvr>
                                        <p:cTn id="168" dur="1000" fill="hold"/>
                                        <p:tgtEl>
                                          <p:spTgt spid="94"/>
                                        </p:tgtEl>
                                        <p:attrNameLst>
                                          <p:attrName>ppt_x</p:attrName>
                                        </p:attrNameLst>
                                      </p:cBhvr>
                                      <p:tavLst>
                                        <p:tav tm="0">
                                          <p:val>
                                            <p:strVal val="#ppt_x"/>
                                          </p:val>
                                        </p:tav>
                                        <p:tav tm="100000">
                                          <p:val>
                                            <p:strVal val="#ppt_x"/>
                                          </p:val>
                                        </p:tav>
                                      </p:tavLst>
                                    </p:anim>
                                    <p:anim calcmode="lin" valueType="num">
                                      <p:cBhvr>
                                        <p:cTn id="169" dur="1000" fill="hold"/>
                                        <p:tgtEl>
                                          <p:spTgt spid="94"/>
                                        </p:tgtEl>
                                        <p:attrNameLst>
                                          <p:attrName>ppt_y</p:attrName>
                                        </p:attrNameLst>
                                      </p:cBhvr>
                                      <p:tavLst>
                                        <p:tav tm="0">
                                          <p:val>
                                            <p:strVal val="#ppt_y+.1"/>
                                          </p:val>
                                        </p:tav>
                                        <p:tav tm="100000">
                                          <p:val>
                                            <p:strVal val="#ppt_y"/>
                                          </p:val>
                                        </p:tav>
                                      </p:tavLst>
                                    </p:anim>
                                  </p:childTnLst>
                                </p:cTn>
                              </p:par>
                              <p:par>
                                <p:cTn id="170" presetID="42" presetClass="entr" presetSubtype="0" fill="hold" grpId="0" nodeType="withEffect">
                                  <p:stCondLst>
                                    <p:cond delay="0"/>
                                  </p:stCondLst>
                                  <p:childTnLst>
                                    <p:set>
                                      <p:cBhvr>
                                        <p:cTn id="171" dur="1" fill="hold">
                                          <p:stCondLst>
                                            <p:cond delay="0"/>
                                          </p:stCondLst>
                                        </p:cTn>
                                        <p:tgtEl>
                                          <p:spTgt spid="95"/>
                                        </p:tgtEl>
                                        <p:attrNameLst>
                                          <p:attrName>style.visibility</p:attrName>
                                        </p:attrNameLst>
                                      </p:cBhvr>
                                      <p:to>
                                        <p:strVal val="visible"/>
                                      </p:to>
                                    </p:set>
                                    <p:animEffect transition="in" filter="fade">
                                      <p:cBhvr>
                                        <p:cTn id="172" dur="1000"/>
                                        <p:tgtEl>
                                          <p:spTgt spid="95"/>
                                        </p:tgtEl>
                                      </p:cBhvr>
                                    </p:animEffect>
                                    <p:anim calcmode="lin" valueType="num">
                                      <p:cBhvr>
                                        <p:cTn id="173" dur="1000" fill="hold"/>
                                        <p:tgtEl>
                                          <p:spTgt spid="95"/>
                                        </p:tgtEl>
                                        <p:attrNameLst>
                                          <p:attrName>ppt_x</p:attrName>
                                        </p:attrNameLst>
                                      </p:cBhvr>
                                      <p:tavLst>
                                        <p:tav tm="0">
                                          <p:val>
                                            <p:strVal val="#ppt_x"/>
                                          </p:val>
                                        </p:tav>
                                        <p:tav tm="100000">
                                          <p:val>
                                            <p:strVal val="#ppt_x"/>
                                          </p:val>
                                        </p:tav>
                                      </p:tavLst>
                                    </p:anim>
                                    <p:anim calcmode="lin" valueType="num">
                                      <p:cBhvr>
                                        <p:cTn id="174" dur="1000" fill="hold"/>
                                        <p:tgtEl>
                                          <p:spTgt spid="95"/>
                                        </p:tgtEl>
                                        <p:attrNameLst>
                                          <p:attrName>ppt_y</p:attrName>
                                        </p:attrNameLst>
                                      </p:cBhvr>
                                      <p:tavLst>
                                        <p:tav tm="0">
                                          <p:val>
                                            <p:strVal val="#ppt_y+.1"/>
                                          </p:val>
                                        </p:tav>
                                        <p:tav tm="100000">
                                          <p:val>
                                            <p:strVal val="#ppt_y"/>
                                          </p:val>
                                        </p:tav>
                                      </p:tavLst>
                                    </p:anim>
                                  </p:childTnLst>
                                </p:cTn>
                              </p:par>
                              <p:par>
                                <p:cTn id="175" presetID="42" presetClass="entr" presetSubtype="0" fill="hold" grpId="0" nodeType="withEffect">
                                  <p:stCondLst>
                                    <p:cond delay="0"/>
                                  </p:stCondLst>
                                  <p:childTnLst>
                                    <p:set>
                                      <p:cBhvr>
                                        <p:cTn id="176" dur="1" fill="hold">
                                          <p:stCondLst>
                                            <p:cond delay="0"/>
                                          </p:stCondLst>
                                        </p:cTn>
                                        <p:tgtEl>
                                          <p:spTgt spid="96"/>
                                        </p:tgtEl>
                                        <p:attrNameLst>
                                          <p:attrName>style.visibility</p:attrName>
                                        </p:attrNameLst>
                                      </p:cBhvr>
                                      <p:to>
                                        <p:strVal val="visible"/>
                                      </p:to>
                                    </p:set>
                                    <p:animEffect transition="in" filter="fade">
                                      <p:cBhvr>
                                        <p:cTn id="177" dur="1000"/>
                                        <p:tgtEl>
                                          <p:spTgt spid="96"/>
                                        </p:tgtEl>
                                      </p:cBhvr>
                                    </p:animEffect>
                                    <p:anim calcmode="lin" valueType="num">
                                      <p:cBhvr>
                                        <p:cTn id="178" dur="1000" fill="hold"/>
                                        <p:tgtEl>
                                          <p:spTgt spid="96"/>
                                        </p:tgtEl>
                                        <p:attrNameLst>
                                          <p:attrName>ppt_x</p:attrName>
                                        </p:attrNameLst>
                                      </p:cBhvr>
                                      <p:tavLst>
                                        <p:tav tm="0">
                                          <p:val>
                                            <p:strVal val="#ppt_x"/>
                                          </p:val>
                                        </p:tav>
                                        <p:tav tm="100000">
                                          <p:val>
                                            <p:strVal val="#ppt_x"/>
                                          </p:val>
                                        </p:tav>
                                      </p:tavLst>
                                    </p:anim>
                                    <p:anim calcmode="lin" valueType="num">
                                      <p:cBhvr>
                                        <p:cTn id="179" dur="1000" fill="hold"/>
                                        <p:tgtEl>
                                          <p:spTgt spid="96"/>
                                        </p:tgtEl>
                                        <p:attrNameLst>
                                          <p:attrName>ppt_y</p:attrName>
                                        </p:attrNameLst>
                                      </p:cBhvr>
                                      <p:tavLst>
                                        <p:tav tm="0">
                                          <p:val>
                                            <p:strVal val="#ppt_y+.1"/>
                                          </p:val>
                                        </p:tav>
                                        <p:tav tm="100000">
                                          <p:val>
                                            <p:strVal val="#ppt_y"/>
                                          </p:val>
                                        </p:tav>
                                      </p:tavLst>
                                    </p:anim>
                                  </p:childTnLst>
                                </p:cTn>
                              </p:par>
                              <p:par>
                                <p:cTn id="180" presetID="42" presetClass="entr" presetSubtype="0" fill="hold" grpId="0" nodeType="withEffect">
                                  <p:stCondLst>
                                    <p:cond delay="0"/>
                                  </p:stCondLst>
                                  <p:childTnLst>
                                    <p:set>
                                      <p:cBhvr>
                                        <p:cTn id="181" dur="1" fill="hold">
                                          <p:stCondLst>
                                            <p:cond delay="0"/>
                                          </p:stCondLst>
                                        </p:cTn>
                                        <p:tgtEl>
                                          <p:spTgt spid="97"/>
                                        </p:tgtEl>
                                        <p:attrNameLst>
                                          <p:attrName>style.visibility</p:attrName>
                                        </p:attrNameLst>
                                      </p:cBhvr>
                                      <p:to>
                                        <p:strVal val="visible"/>
                                      </p:to>
                                    </p:set>
                                    <p:animEffect transition="in" filter="fade">
                                      <p:cBhvr>
                                        <p:cTn id="182" dur="1000"/>
                                        <p:tgtEl>
                                          <p:spTgt spid="97"/>
                                        </p:tgtEl>
                                      </p:cBhvr>
                                    </p:animEffect>
                                    <p:anim calcmode="lin" valueType="num">
                                      <p:cBhvr>
                                        <p:cTn id="183" dur="1000" fill="hold"/>
                                        <p:tgtEl>
                                          <p:spTgt spid="97"/>
                                        </p:tgtEl>
                                        <p:attrNameLst>
                                          <p:attrName>ppt_x</p:attrName>
                                        </p:attrNameLst>
                                      </p:cBhvr>
                                      <p:tavLst>
                                        <p:tav tm="0">
                                          <p:val>
                                            <p:strVal val="#ppt_x"/>
                                          </p:val>
                                        </p:tav>
                                        <p:tav tm="100000">
                                          <p:val>
                                            <p:strVal val="#ppt_x"/>
                                          </p:val>
                                        </p:tav>
                                      </p:tavLst>
                                    </p:anim>
                                    <p:anim calcmode="lin" valueType="num">
                                      <p:cBhvr>
                                        <p:cTn id="184" dur="1000" fill="hold"/>
                                        <p:tgtEl>
                                          <p:spTgt spid="97"/>
                                        </p:tgtEl>
                                        <p:attrNameLst>
                                          <p:attrName>ppt_y</p:attrName>
                                        </p:attrNameLst>
                                      </p:cBhvr>
                                      <p:tavLst>
                                        <p:tav tm="0">
                                          <p:val>
                                            <p:strVal val="#ppt_y+.1"/>
                                          </p:val>
                                        </p:tav>
                                        <p:tav tm="100000">
                                          <p:val>
                                            <p:strVal val="#ppt_y"/>
                                          </p:val>
                                        </p:tav>
                                      </p:tavLst>
                                    </p:anim>
                                  </p:childTnLst>
                                </p:cTn>
                              </p:par>
                              <p:par>
                                <p:cTn id="185" presetID="42" presetClass="entr" presetSubtype="0" fill="hold" grpId="0" nodeType="withEffect">
                                  <p:stCondLst>
                                    <p:cond delay="0"/>
                                  </p:stCondLst>
                                  <p:childTnLst>
                                    <p:set>
                                      <p:cBhvr>
                                        <p:cTn id="186" dur="1" fill="hold">
                                          <p:stCondLst>
                                            <p:cond delay="0"/>
                                          </p:stCondLst>
                                        </p:cTn>
                                        <p:tgtEl>
                                          <p:spTgt spid="98"/>
                                        </p:tgtEl>
                                        <p:attrNameLst>
                                          <p:attrName>style.visibility</p:attrName>
                                        </p:attrNameLst>
                                      </p:cBhvr>
                                      <p:to>
                                        <p:strVal val="visible"/>
                                      </p:to>
                                    </p:set>
                                    <p:animEffect transition="in" filter="fade">
                                      <p:cBhvr>
                                        <p:cTn id="187" dur="1000"/>
                                        <p:tgtEl>
                                          <p:spTgt spid="98"/>
                                        </p:tgtEl>
                                      </p:cBhvr>
                                    </p:animEffect>
                                    <p:anim calcmode="lin" valueType="num">
                                      <p:cBhvr>
                                        <p:cTn id="188" dur="1000" fill="hold"/>
                                        <p:tgtEl>
                                          <p:spTgt spid="98"/>
                                        </p:tgtEl>
                                        <p:attrNameLst>
                                          <p:attrName>ppt_x</p:attrName>
                                        </p:attrNameLst>
                                      </p:cBhvr>
                                      <p:tavLst>
                                        <p:tav tm="0">
                                          <p:val>
                                            <p:strVal val="#ppt_x"/>
                                          </p:val>
                                        </p:tav>
                                        <p:tav tm="100000">
                                          <p:val>
                                            <p:strVal val="#ppt_x"/>
                                          </p:val>
                                        </p:tav>
                                      </p:tavLst>
                                    </p:anim>
                                    <p:anim calcmode="lin" valueType="num">
                                      <p:cBhvr>
                                        <p:cTn id="189" dur="1000" fill="hold"/>
                                        <p:tgtEl>
                                          <p:spTgt spid="98"/>
                                        </p:tgtEl>
                                        <p:attrNameLst>
                                          <p:attrName>ppt_y</p:attrName>
                                        </p:attrNameLst>
                                      </p:cBhvr>
                                      <p:tavLst>
                                        <p:tav tm="0">
                                          <p:val>
                                            <p:strVal val="#ppt_y+.1"/>
                                          </p:val>
                                        </p:tav>
                                        <p:tav tm="100000">
                                          <p:val>
                                            <p:strVal val="#ppt_y"/>
                                          </p:val>
                                        </p:tav>
                                      </p:tavLst>
                                    </p:anim>
                                  </p:childTnLst>
                                </p:cTn>
                              </p:par>
                              <p:par>
                                <p:cTn id="190" presetID="42" presetClass="entr" presetSubtype="0" fill="hold" grpId="0" nodeType="withEffect">
                                  <p:stCondLst>
                                    <p:cond delay="0"/>
                                  </p:stCondLst>
                                  <p:childTnLst>
                                    <p:set>
                                      <p:cBhvr>
                                        <p:cTn id="191" dur="1" fill="hold">
                                          <p:stCondLst>
                                            <p:cond delay="0"/>
                                          </p:stCondLst>
                                        </p:cTn>
                                        <p:tgtEl>
                                          <p:spTgt spid="99"/>
                                        </p:tgtEl>
                                        <p:attrNameLst>
                                          <p:attrName>style.visibility</p:attrName>
                                        </p:attrNameLst>
                                      </p:cBhvr>
                                      <p:to>
                                        <p:strVal val="visible"/>
                                      </p:to>
                                    </p:set>
                                    <p:animEffect transition="in" filter="fade">
                                      <p:cBhvr>
                                        <p:cTn id="192" dur="1000"/>
                                        <p:tgtEl>
                                          <p:spTgt spid="99"/>
                                        </p:tgtEl>
                                      </p:cBhvr>
                                    </p:animEffect>
                                    <p:anim calcmode="lin" valueType="num">
                                      <p:cBhvr>
                                        <p:cTn id="193" dur="1000" fill="hold"/>
                                        <p:tgtEl>
                                          <p:spTgt spid="99"/>
                                        </p:tgtEl>
                                        <p:attrNameLst>
                                          <p:attrName>ppt_x</p:attrName>
                                        </p:attrNameLst>
                                      </p:cBhvr>
                                      <p:tavLst>
                                        <p:tav tm="0">
                                          <p:val>
                                            <p:strVal val="#ppt_x"/>
                                          </p:val>
                                        </p:tav>
                                        <p:tav tm="100000">
                                          <p:val>
                                            <p:strVal val="#ppt_x"/>
                                          </p:val>
                                        </p:tav>
                                      </p:tavLst>
                                    </p:anim>
                                    <p:anim calcmode="lin" valueType="num">
                                      <p:cBhvr>
                                        <p:cTn id="194" dur="1000" fill="hold"/>
                                        <p:tgtEl>
                                          <p:spTgt spid="99"/>
                                        </p:tgtEl>
                                        <p:attrNameLst>
                                          <p:attrName>ppt_y</p:attrName>
                                        </p:attrNameLst>
                                      </p:cBhvr>
                                      <p:tavLst>
                                        <p:tav tm="0">
                                          <p:val>
                                            <p:strVal val="#ppt_y+.1"/>
                                          </p:val>
                                        </p:tav>
                                        <p:tav tm="100000">
                                          <p:val>
                                            <p:strVal val="#ppt_y"/>
                                          </p:val>
                                        </p:tav>
                                      </p:tavLst>
                                    </p:anim>
                                  </p:childTnLst>
                                </p:cTn>
                              </p:par>
                              <p:par>
                                <p:cTn id="195" presetID="42" presetClass="entr" presetSubtype="0" fill="hold" grpId="0" nodeType="withEffect">
                                  <p:stCondLst>
                                    <p:cond delay="0"/>
                                  </p:stCondLst>
                                  <p:childTnLst>
                                    <p:set>
                                      <p:cBhvr>
                                        <p:cTn id="196" dur="1" fill="hold">
                                          <p:stCondLst>
                                            <p:cond delay="0"/>
                                          </p:stCondLst>
                                        </p:cTn>
                                        <p:tgtEl>
                                          <p:spTgt spid="45"/>
                                        </p:tgtEl>
                                        <p:attrNameLst>
                                          <p:attrName>style.visibility</p:attrName>
                                        </p:attrNameLst>
                                      </p:cBhvr>
                                      <p:to>
                                        <p:strVal val="visible"/>
                                      </p:to>
                                    </p:set>
                                    <p:animEffect transition="in" filter="fade">
                                      <p:cBhvr>
                                        <p:cTn id="197" dur="1000"/>
                                        <p:tgtEl>
                                          <p:spTgt spid="45"/>
                                        </p:tgtEl>
                                      </p:cBhvr>
                                    </p:animEffect>
                                    <p:anim calcmode="lin" valueType="num">
                                      <p:cBhvr>
                                        <p:cTn id="198" dur="1000" fill="hold"/>
                                        <p:tgtEl>
                                          <p:spTgt spid="45"/>
                                        </p:tgtEl>
                                        <p:attrNameLst>
                                          <p:attrName>ppt_x</p:attrName>
                                        </p:attrNameLst>
                                      </p:cBhvr>
                                      <p:tavLst>
                                        <p:tav tm="0">
                                          <p:val>
                                            <p:strVal val="#ppt_x"/>
                                          </p:val>
                                        </p:tav>
                                        <p:tav tm="100000">
                                          <p:val>
                                            <p:strVal val="#ppt_x"/>
                                          </p:val>
                                        </p:tav>
                                      </p:tavLst>
                                    </p:anim>
                                    <p:anim calcmode="lin" valueType="num">
                                      <p:cBhvr>
                                        <p:cTn id="199"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4" grpId="0"/>
      <p:bldP spid="46" grpId="0"/>
      <p:bldP spid="47" grpId="0"/>
      <p:bldP spid="48" grpId="0"/>
      <p:bldP spid="45" grpId="0"/>
      <p:bldP spid="55" grpId="0" animBg="1"/>
      <p:bldP spid="56" grpId="0" animBg="1"/>
      <p:bldP spid="57" grpId="0" animBg="1"/>
      <p:bldP spid="58" grpId="0" animBg="1"/>
      <p:bldP spid="51" grpId="0"/>
      <p:bldP spid="52" grpId="0"/>
      <p:bldP spid="53" grpId="0"/>
      <p:bldP spid="54" grpId="0"/>
      <p:bldP spid="59" grpId="0"/>
      <p:bldP spid="60" grpId="0"/>
      <p:bldP spid="92" grpId="0"/>
      <p:bldP spid="93" grpId="0"/>
      <p:bldP spid="94" grpId="0"/>
      <p:bldP spid="95" grpId="0"/>
      <p:bldP spid="96" grpId="0"/>
      <p:bldP spid="97" grpId="0"/>
      <p:bldP spid="98" grpId="0"/>
      <p:bldP spid="9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graphicFrame>
        <p:nvGraphicFramePr>
          <p:cNvPr id="27" name="Google Shape;175;p23"/>
          <p:cNvGraphicFramePr/>
          <p:nvPr>
            <p:extLst>
              <p:ext uri="{D42A27DB-BD31-4B8C-83A1-F6EECF244321}">
                <p14:modId xmlns:p14="http://schemas.microsoft.com/office/powerpoint/2010/main" val="1610330798"/>
              </p:ext>
            </p:extLst>
          </p:nvPr>
        </p:nvGraphicFramePr>
        <p:xfrm>
          <a:off x="107504" y="192823"/>
          <a:ext cx="8928992" cy="4755191"/>
        </p:xfrm>
        <a:graphic>
          <a:graphicData uri="http://schemas.openxmlformats.org/drawingml/2006/table">
            <a:tbl>
              <a:tblPr>
                <a:noFill/>
                <a:tableStyleId>{5421292A-85F1-4171-92E3-9B7572BA4675}</a:tableStyleId>
              </a:tblPr>
              <a:tblGrid>
                <a:gridCol w="4464496"/>
                <a:gridCol w="4464496"/>
              </a:tblGrid>
              <a:tr h="774641">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Wingdings" pitchFamily="2" charset="2"/>
                        <a:buNone/>
                        <a:tabLst/>
                        <a:defRPr/>
                      </a:pPr>
                      <a:r>
                        <a:rPr lang="en-US" sz="1800" b="1" dirty="0" smtClean="0">
                          <a:solidFill>
                            <a:srgbClr val="FFFFFF"/>
                          </a:solidFill>
                          <a:latin typeface="Sniglet" charset="0"/>
                          <a:ea typeface="Sniglet"/>
                          <a:cs typeface="Sniglet"/>
                          <a:sym typeface="Sniglet"/>
                        </a:rPr>
                        <a:t>Dynamic programming</a:t>
                      </a:r>
                      <a:endParaRPr lang="en-US" sz="1800" b="1" dirty="0">
                        <a:solidFill>
                          <a:schemeClr val="bg1"/>
                        </a:solidFill>
                        <a:latin typeface="Sniglet" charset="0"/>
                      </a:endParaRPr>
                    </a:p>
                  </a:txBody>
                  <a:tcPr marL="91425" marR="91425" marT="68575" marB="68575" anchor="ctr">
                    <a:lnL w="76200" cap="flat" cmpd="sng">
                      <a:solidFill>
                        <a:srgbClr val="FFFFFF"/>
                      </a:solidFill>
                      <a:prstDash val="solid"/>
                      <a:round/>
                      <a:headEnd type="none" w="sm" len="sm"/>
                      <a:tailEnd type="none" w="sm" len="sm"/>
                    </a:lnL>
                    <a:lnR w="19050" cap="flat" cmpd="sng" algn="ctr">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19050" cap="flat" cmpd="sng" algn="ctr">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US" sz="1800" b="1" dirty="0" smtClean="0">
                          <a:solidFill>
                            <a:schemeClr val="bg1"/>
                          </a:solidFill>
                          <a:latin typeface="Sniglet" charset="0"/>
                        </a:rPr>
                        <a:t>Divide</a:t>
                      </a:r>
                      <a:r>
                        <a:rPr lang="en-US" sz="1800" b="1" baseline="0" dirty="0" smtClean="0">
                          <a:solidFill>
                            <a:schemeClr val="bg1"/>
                          </a:solidFill>
                          <a:latin typeface="Sniglet" charset="0"/>
                        </a:rPr>
                        <a:t> and Conquer</a:t>
                      </a:r>
                      <a:endParaRPr sz="1800" b="1" dirty="0">
                        <a:solidFill>
                          <a:schemeClr val="bg1"/>
                        </a:solidFill>
                        <a:latin typeface="Sniglet" charset="0"/>
                        <a:ea typeface="Sniglet"/>
                        <a:cs typeface="Sniglet"/>
                        <a:sym typeface="Sniglet"/>
                      </a:endParaRPr>
                    </a:p>
                  </a:txBody>
                  <a:tcPr marL="91425" marR="91425" marT="68575" marB="68575" anchor="ctr">
                    <a:lnL w="19050" cap="flat" cmpd="sng" algn="ctr">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19050" cap="flat" cmpd="sng" algn="ctr">
                      <a:solidFill>
                        <a:srgbClr val="FFFFFF"/>
                      </a:solidFill>
                      <a:prstDash val="solid"/>
                      <a:round/>
                      <a:headEnd type="none" w="sm" len="sm"/>
                      <a:tailEnd type="none" w="sm" len="sm"/>
                    </a:lnB>
                  </a:tcPr>
                </a:tc>
              </a:tr>
              <a:tr h="1601622">
                <a:tc>
                  <a:txBody>
                    <a:bodyPr/>
                    <a:lstStyle/>
                    <a:p>
                      <a:pPr algn="l" fontAlgn="t">
                        <a:buFont typeface="Arial"/>
                        <a:buNone/>
                      </a:pPr>
                      <a:r>
                        <a:rPr lang="en-US" sz="1400" b="0" i="0" u="none" strike="noStrike" cap="none" dirty="0" smtClean="0">
                          <a:solidFill>
                            <a:schemeClr val="bg1"/>
                          </a:solidFill>
                          <a:effectLst/>
                          <a:latin typeface="Sniglet" charset="0"/>
                          <a:ea typeface="Arial"/>
                          <a:cs typeface="Arial"/>
                          <a:sym typeface="Arial"/>
                        </a:rPr>
                        <a:t>1. It involves the sequence of four steps:</a:t>
                      </a:r>
                    </a:p>
                    <a:p>
                      <a:pPr marL="285750" indent="-285750" algn="l">
                        <a:buClr>
                          <a:schemeClr val="bg1"/>
                        </a:buClr>
                        <a:buFont typeface="Wingdings" pitchFamily="2" charset="2"/>
                        <a:buChar char="§"/>
                      </a:pPr>
                      <a:r>
                        <a:rPr lang="en-US" sz="1400" b="0" i="0" u="none" strike="noStrike" cap="none" dirty="0" smtClean="0">
                          <a:solidFill>
                            <a:schemeClr val="bg1"/>
                          </a:solidFill>
                          <a:effectLst/>
                          <a:latin typeface="Sniglet" charset="0"/>
                          <a:ea typeface="Arial"/>
                          <a:cs typeface="Arial"/>
                          <a:sym typeface="Arial"/>
                        </a:rPr>
                        <a:t>Characterize the structure of optimal solutions.</a:t>
                      </a:r>
                    </a:p>
                    <a:p>
                      <a:pPr marL="285750" indent="-285750" algn="l">
                        <a:buClr>
                          <a:schemeClr val="bg1"/>
                        </a:buClr>
                        <a:buFont typeface="Wingdings" pitchFamily="2" charset="2"/>
                        <a:buChar char="§"/>
                      </a:pPr>
                      <a:r>
                        <a:rPr lang="en-US" sz="1400" b="0" i="0" u="none" strike="noStrike" cap="none" dirty="0" smtClean="0">
                          <a:solidFill>
                            <a:schemeClr val="bg1"/>
                          </a:solidFill>
                          <a:effectLst/>
                          <a:latin typeface="Sniglet" charset="0"/>
                          <a:ea typeface="Arial"/>
                          <a:cs typeface="Arial"/>
                          <a:sym typeface="Arial"/>
                        </a:rPr>
                        <a:t>Recursively defines the values of optimal solutions.</a:t>
                      </a:r>
                    </a:p>
                    <a:p>
                      <a:pPr marL="285750" indent="-285750" algn="l">
                        <a:buClr>
                          <a:schemeClr val="bg1"/>
                        </a:buClr>
                        <a:buFont typeface="Wingdings" pitchFamily="2" charset="2"/>
                        <a:buChar char="§"/>
                      </a:pPr>
                      <a:r>
                        <a:rPr lang="en-US" sz="1400" b="0" i="0" u="none" strike="noStrike" cap="none" dirty="0" smtClean="0">
                          <a:solidFill>
                            <a:schemeClr val="bg1"/>
                          </a:solidFill>
                          <a:effectLst/>
                          <a:latin typeface="Sniglet" charset="0"/>
                          <a:ea typeface="Arial"/>
                          <a:cs typeface="Arial"/>
                          <a:sym typeface="Arial"/>
                        </a:rPr>
                        <a:t>Compute the value of optimal solutions in a Bottom-up minimum.</a:t>
                      </a:r>
                    </a:p>
                    <a:p>
                      <a:pPr marL="285750" indent="-285750" algn="l">
                        <a:buClr>
                          <a:schemeClr val="bg1"/>
                        </a:buClr>
                        <a:buFont typeface="Wingdings" pitchFamily="2" charset="2"/>
                        <a:buChar char="§"/>
                      </a:pPr>
                      <a:r>
                        <a:rPr lang="en-US" sz="1400" b="0" i="0" u="none" strike="noStrike" cap="none" dirty="0" smtClean="0">
                          <a:solidFill>
                            <a:schemeClr val="bg1"/>
                          </a:solidFill>
                          <a:effectLst/>
                          <a:latin typeface="Sniglet" charset="0"/>
                          <a:ea typeface="Arial"/>
                          <a:cs typeface="Arial"/>
                          <a:sym typeface="Arial"/>
                        </a:rPr>
                        <a:t>Construct an Optimal Solution from computed information.</a:t>
                      </a:r>
                    </a:p>
                  </a:txBody>
                  <a:tcPr marL="76200" marR="76200" marT="76200" marB="76200">
                    <a:lnL w="76200" cap="flat" cmpd="sng">
                      <a:solidFill>
                        <a:srgbClr val="FFFFFF"/>
                      </a:solidFill>
                      <a:prstDash val="solid"/>
                      <a:round/>
                      <a:headEnd type="none" w="sm" len="sm"/>
                      <a:tailEnd type="none" w="sm" len="sm"/>
                    </a:lnL>
                    <a:lnR w="19050" cap="flat" cmpd="sng" algn="ctr">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lgn="ctr">
                      <a:solidFill>
                        <a:srgbClr val="FFFFFF"/>
                      </a:solidFill>
                      <a:prstDash val="solid"/>
                      <a:round/>
                      <a:headEnd type="none" w="sm" len="sm"/>
                      <a:tailEnd type="none" w="sm" len="sm"/>
                    </a:lnB>
                  </a:tcPr>
                </a:tc>
                <a:tc>
                  <a:txBody>
                    <a:bodyPr/>
                    <a:lstStyle/>
                    <a:p>
                      <a:pPr algn="l" fontAlgn="t"/>
                      <a:r>
                        <a:rPr lang="en-US" sz="1400" b="0" i="0" u="none" strike="noStrike" cap="none" dirty="0" smtClean="0">
                          <a:solidFill>
                            <a:schemeClr val="bg1"/>
                          </a:solidFill>
                          <a:effectLst/>
                          <a:latin typeface="Sniglet" charset="0"/>
                          <a:ea typeface="Arial"/>
                          <a:cs typeface="Arial"/>
                          <a:sym typeface="Arial"/>
                        </a:rPr>
                        <a:t>1. It deals (involves) three steps at each level of recursion:</a:t>
                      </a:r>
                    </a:p>
                    <a:p>
                      <a:pPr marL="285750" indent="-285750" algn="l" fontAlgn="t">
                        <a:buClr>
                          <a:schemeClr val="bg1"/>
                        </a:buClr>
                        <a:buFont typeface="Wingdings" pitchFamily="2" charset="2"/>
                        <a:buChar char="§"/>
                      </a:pPr>
                      <a:r>
                        <a:rPr lang="en-US" sz="1400" b="0" i="0" u="none" strike="noStrike" cap="none" dirty="0" smtClean="0">
                          <a:solidFill>
                            <a:schemeClr val="bg1"/>
                          </a:solidFill>
                          <a:effectLst/>
                          <a:latin typeface="Sniglet" charset="0"/>
                          <a:ea typeface="Arial"/>
                          <a:cs typeface="Arial"/>
                          <a:sym typeface="Arial"/>
                        </a:rPr>
                        <a:t>Divide the problem into a number of </a:t>
                      </a:r>
                      <a:r>
                        <a:rPr lang="en-US" sz="1400" b="0" i="0" u="none" strike="noStrike" cap="none" dirty="0" err="1" smtClean="0">
                          <a:solidFill>
                            <a:schemeClr val="bg1"/>
                          </a:solidFill>
                          <a:effectLst/>
                          <a:latin typeface="Sniglet" charset="0"/>
                          <a:ea typeface="Arial"/>
                          <a:cs typeface="Arial"/>
                          <a:sym typeface="Arial"/>
                        </a:rPr>
                        <a:t>subproblems</a:t>
                      </a:r>
                      <a:r>
                        <a:rPr lang="en-US" sz="1400" b="0" i="0" u="none" strike="noStrike" cap="none" dirty="0" smtClean="0">
                          <a:solidFill>
                            <a:schemeClr val="bg1"/>
                          </a:solidFill>
                          <a:effectLst/>
                          <a:latin typeface="Sniglet" charset="0"/>
                          <a:ea typeface="Arial"/>
                          <a:cs typeface="Arial"/>
                          <a:sym typeface="Arial"/>
                        </a:rPr>
                        <a:t>.</a:t>
                      </a:r>
                    </a:p>
                    <a:p>
                      <a:pPr marL="285750" indent="-285750" algn="l" fontAlgn="t">
                        <a:buClr>
                          <a:schemeClr val="bg1"/>
                        </a:buClr>
                        <a:buFont typeface="Wingdings" pitchFamily="2" charset="2"/>
                        <a:buChar char="§"/>
                      </a:pPr>
                      <a:r>
                        <a:rPr lang="en-US" sz="1400" b="0" i="0" u="none" strike="noStrike" cap="none" dirty="0" smtClean="0">
                          <a:solidFill>
                            <a:schemeClr val="bg1"/>
                          </a:solidFill>
                          <a:effectLst/>
                          <a:latin typeface="Sniglet" charset="0"/>
                          <a:ea typeface="Arial"/>
                          <a:cs typeface="Arial"/>
                          <a:sym typeface="Arial"/>
                        </a:rPr>
                        <a:t>Conquer the </a:t>
                      </a:r>
                      <a:r>
                        <a:rPr lang="en-US" sz="1400" b="0" i="0" u="none" strike="noStrike" cap="none" dirty="0" err="1" smtClean="0">
                          <a:solidFill>
                            <a:schemeClr val="bg1"/>
                          </a:solidFill>
                          <a:effectLst/>
                          <a:latin typeface="Sniglet" charset="0"/>
                          <a:ea typeface="Arial"/>
                          <a:cs typeface="Arial"/>
                          <a:sym typeface="Arial"/>
                        </a:rPr>
                        <a:t>subproblems</a:t>
                      </a:r>
                      <a:r>
                        <a:rPr lang="en-US" sz="1400" b="0" i="0" u="none" strike="noStrike" cap="none" dirty="0" smtClean="0">
                          <a:solidFill>
                            <a:schemeClr val="bg1"/>
                          </a:solidFill>
                          <a:effectLst/>
                          <a:latin typeface="Sniglet" charset="0"/>
                          <a:ea typeface="Arial"/>
                          <a:cs typeface="Arial"/>
                          <a:sym typeface="Arial"/>
                        </a:rPr>
                        <a:t> by solving them</a:t>
                      </a:r>
                      <a:r>
                        <a:rPr lang="en-US" sz="1400" b="0" i="0" u="none" strike="noStrike" cap="none" baseline="0" dirty="0" smtClean="0">
                          <a:solidFill>
                            <a:schemeClr val="bg1"/>
                          </a:solidFill>
                          <a:effectLst/>
                          <a:latin typeface="Sniglet" charset="0"/>
                          <a:ea typeface="Arial"/>
                          <a:cs typeface="Arial"/>
                          <a:sym typeface="Arial"/>
                        </a:rPr>
                        <a:t> </a:t>
                      </a:r>
                      <a:r>
                        <a:rPr lang="en-US" sz="1400" b="0" i="0" u="none" strike="noStrike" cap="none" dirty="0" smtClean="0">
                          <a:solidFill>
                            <a:schemeClr val="bg1"/>
                          </a:solidFill>
                          <a:effectLst/>
                          <a:latin typeface="Sniglet" charset="0"/>
                          <a:ea typeface="Arial"/>
                          <a:cs typeface="Arial"/>
                          <a:sym typeface="Arial"/>
                        </a:rPr>
                        <a:t>recursively.</a:t>
                      </a:r>
                    </a:p>
                    <a:p>
                      <a:pPr marL="285750" indent="-285750" algn="l" fontAlgn="t">
                        <a:buClr>
                          <a:schemeClr val="bg1"/>
                        </a:buClr>
                        <a:buFont typeface="Wingdings" pitchFamily="2" charset="2"/>
                        <a:buChar char="§"/>
                      </a:pPr>
                      <a:r>
                        <a:rPr lang="en-US" sz="1400" b="0" i="0" u="none" strike="noStrike" cap="none" dirty="0" smtClean="0">
                          <a:solidFill>
                            <a:schemeClr val="bg1"/>
                          </a:solidFill>
                          <a:effectLst/>
                          <a:latin typeface="Sniglet" charset="0"/>
                          <a:ea typeface="Arial"/>
                          <a:cs typeface="Arial"/>
                          <a:sym typeface="Arial"/>
                        </a:rPr>
                        <a:t>Combine the solution to the </a:t>
                      </a:r>
                      <a:r>
                        <a:rPr lang="en-US" sz="1400" b="0" i="0" u="none" strike="noStrike" cap="none" dirty="0" err="1" smtClean="0">
                          <a:solidFill>
                            <a:schemeClr val="bg1"/>
                          </a:solidFill>
                          <a:effectLst/>
                          <a:latin typeface="Sniglet" charset="0"/>
                          <a:ea typeface="Arial"/>
                          <a:cs typeface="Arial"/>
                          <a:sym typeface="Arial"/>
                        </a:rPr>
                        <a:t>subproblems</a:t>
                      </a:r>
                      <a:r>
                        <a:rPr lang="en-US" sz="1400" b="0" i="0" u="none" strike="noStrike" cap="none" dirty="0" smtClean="0">
                          <a:solidFill>
                            <a:schemeClr val="bg1"/>
                          </a:solidFill>
                          <a:effectLst/>
                          <a:latin typeface="Sniglet" charset="0"/>
                          <a:ea typeface="Arial"/>
                          <a:cs typeface="Arial"/>
                          <a:sym typeface="Arial"/>
                        </a:rPr>
                        <a:t> into the solution for original </a:t>
                      </a:r>
                      <a:r>
                        <a:rPr lang="en-US" sz="1400" b="0" i="0" u="none" strike="noStrike" cap="none" dirty="0" err="1" smtClean="0">
                          <a:solidFill>
                            <a:schemeClr val="bg1"/>
                          </a:solidFill>
                          <a:effectLst/>
                          <a:latin typeface="Sniglet" charset="0"/>
                          <a:ea typeface="Arial"/>
                          <a:cs typeface="Arial"/>
                          <a:sym typeface="Arial"/>
                        </a:rPr>
                        <a:t>subproblems</a:t>
                      </a:r>
                      <a:r>
                        <a:rPr lang="en-US" sz="1400" b="0" i="0" u="none" strike="noStrike" cap="none" dirty="0" smtClean="0">
                          <a:solidFill>
                            <a:schemeClr val="bg1"/>
                          </a:solidFill>
                          <a:effectLst/>
                          <a:latin typeface="Sniglet" charset="0"/>
                          <a:ea typeface="Arial"/>
                          <a:cs typeface="Arial"/>
                          <a:sym typeface="Arial"/>
                        </a:rPr>
                        <a:t>.</a:t>
                      </a:r>
                      <a:endParaRPr lang="en-US" b="0" dirty="0">
                        <a:solidFill>
                          <a:schemeClr val="bg1"/>
                        </a:solidFill>
                        <a:effectLst/>
                        <a:latin typeface="Sniglet" charset="0"/>
                      </a:endParaRPr>
                    </a:p>
                  </a:txBody>
                  <a:tcPr marL="76200" marR="76200" marT="76200" marB="76200">
                    <a:lnL w="19050" cap="flat" cmpd="sng" algn="ctr">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lgn="ctr">
                      <a:solidFill>
                        <a:srgbClr val="FFFFFF"/>
                      </a:solidFill>
                      <a:prstDash val="solid"/>
                      <a:round/>
                      <a:headEnd type="none" w="sm" len="sm"/>
                      <a:tailEnd type="none" w="sm" len="sm"/>
                    </a:lnB>
                  </a:tcPr>
                </a:tc>
              </a:tr>
              <a:tr h="387750">
                <a:tc>
                  <a:txBody>
                    <a:bodyPr/>
                    <a:lstStyle/>
                    <a:p>
                      <a:pPr algn="l" fontAlgn="t"/>
                      <a:r>
                        <a:rPr lang="en-US" b="0" dirty="0">
                          <a:solidFill>
                            <a:schemeClr val="bg1"/>
                          </a:solidFill>
                          <a:effectLst/>
                          <a:latin typeface="Sniglet" charset="0"/>
                        </a:rPr>
                        <a:t>2. It is non Recursive.</a:t>
                      </a:r>
                    </a:p>
                  </a:txBody>
                  <a:tcPr marL="76200" marR="76200" marT="76200" marB="76200">
                    <a:lnL w="76200" cap="flat" cmpd="sng">
                      <a:solidFill>
                        <a:srgbClr val="FFFFFF"/>
                      </a:solidFill>
                      <a:prstDash val="solid"/>
                      <a:round/>
                      <a:headEnd type="none" w="sm" len="sm"/>
                      <a:tailEnd type="none" w="sm" len="sm"/>
                    </a:lnL>
                    <a:lnR w="19050" cap="flat" cmpd="sng" algn="ctr">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lgn="ctr">
                      <a:solidFill>
                        <a:srgbClr val="FFFFFF"/>
                      </a:solidFill>
                      <a:prstDash val="solid"/>
                      <a:round/>
                      <a:headEnd type="none" w="sm" len="sm"/>
                      <a:tailEnd type="none" w="sm" len="sm"/>
                    </a:lnB>
                  </a:tcPr>
                </a:tc>
                <a:tc>
                  <a:txBody>
                    <a:bodyPr/>
                    <a:lstStyle/>
                    <a:p>
                      <a:pPr algn="l" fontAlgn="t"/>
                      <a:r>
                        <a:rPr lang="en-US" b="0" dirty="0">
                          <a:solidFill>
                            <a:schemeClr val="bg1"/>
                          </a:solidFill>
                          <a:effectLst/>
                          <a:latin typeface="Sniglet" charset="0"/>
                        </a:rPr>
                        <a:t>2. It is Recursive.</a:t>
                      </a:r>
                    </a:p>
                  </a:txBody>
                  <a:tcPr marL="76200" marR="76200" marT="76200" marB="76200">
                    <a:lnL w="19050" cap="flat" cmpd="sng" algn="ctr">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lgn="ctr">
                      <a:solidFill>
                        <a:srgbClr val="FFFFFF"/>
                      </a:solidFill>
                      <a:prstDash val="solid"/>
                      <a:round/>
                      <a:headEnd type="none" w="sm" len="sm"/>
                      <a:tailEnd type="none" w="sm" len="sm"/>
                    </a:lnB>
                  </a:tcPr>
                </a:tc>
              </a:tr>
              <a:tr h="576064">
                <a:tc>
                  <a:txBody>
                    <a:bodyPr/>
                    <a:lstStyle/>
                    <a:p>
                      <a:pPr algn="l" fontAlgn="t"/>
                      <a:r>
                        <a:rPr lang="en-US" b="0" dirty="0">
                          <a:solidFill>
                            <a:schemeClr val="bg1"/>
                          </a:solidFill>
                          <a:effectLst/>
                          <a:latin typeface="Sniglet" charset="0"/>
                        </a:rPr>
                        <a:t>3. It solves </a:t>
                      </a:r>
                      <a:r>
                        <a:rPr lang="en-US" b="0" dirty="0" err="1">
                          <a:solidFill>
                            <a:schemeClr val="bg1"/>
                          </a:solidFill>
                          <a:effectLst/>
                          <a:latin typeface="Sniglet" charset="0"/>
                        </a:rPr>
                        <a:t>subproblems</a:t>
                      </a:r>
                      <a:r>
                        <a:rPr lang="en-US" b="0" dirty="0">
                          <a:solidFill>
                            <a:schemeClr val="bg1"/>
                          </a:solidFill>
                          <a:effectLst/>
                          <a:latin typeface="Sniglet" charset="0"/>
                        </a:rPr>
                        <a:t> only once and then stores in the table.</a:t>
                      </a:r>
                    </a:p>
                  </a:txBody>
                  <a:tcPr marL="76200" marR="76200" marT="76200" marB="76200">
                    <a:lnL w="76200" cap="flat" cmpd="sng">
                      <a:solidFill>
                        <a:srgbClr val="FFFFFF"/>
                      </a:solidFill>
                      <a:prstDash val="solid"/>
                      <a:round/>
                      <a:headEnd type="none" w="sm" len="sm"/>
                      <a:tailEnd type="none" w="sm" len="sm"/>
                    </a:lnL>
                    <a:lnR w="19050" cap="flat" cmpd="sng" algn="ctr">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lgn="ctr">
                      <a:solidFill>
                        <a:srgbClr val="FFFFFF"/>
                      </a:solidFill>
                      <a:prstDash val="solid"/>
                      <a:round/>
                      <a:headEnd type="none" w="sm" len="sm"/>
                      <a:tailEnd type="none" w="sm" len="sm"/>
                    </a:lnB>
                  </a:tcPr>
                </a:tc>
                <a:tc>
                  <a:txBody>
                    <a:bodyPr/>
                    <a:lstStyle/>
                    <a:p>
                      <a:pPr algn="l" fontAlgn="t"/>
                      <a:r>
                        <a:rPr lang="en-US" b="0" dirty="0">
                          <a:solidFill>
                            <a:schemeClr val="bg1"/>
                          </a:solidFill>
                          <a:effectLst/>
                          <a:latin typeface="Sniglet" charset="0"/>
                        </a:rPr>
                        <a:t>3. It does more work on </a:t>
                      </a:r>
                      <a:r>
                        <a:rPr lang="en-US" b="0" dirty="0" err="1">
                          <a:solidFill>
                            <a:schemeClr val="bg1"/>
                          </a:solidFill>
                          <a:effectLst/>
                          <a:latin typeface="Sniglet" charset="0"/>
                        </a:rPr>
                        <a:t>subproblems</a:t>
                      </a:r>
                      <a:r>
                        <a:rPr lang="en-US" b="0" dirty="0">
                          <a:solidFill>
                            <a:schemeClr val="bg1"/>
                          </a:solidFill>
                          <a:effectLst/>
                          <a:latin typeface="Sniglet" charset="0"/>
                        </a:rPr>
                        <a:t> and hence has more time consumption.</a:t>
                      </a:r>
                    </a:p>
                  </a:txBody>
                  <a:tcPr marL="76200" marR="76200" marT="76200" marB="76200">
                    <a:lnL w="19050" cap="flat" cmpd="sng" algn="ctr">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lgn="ctr">
                      <a:solidFill>
                        <a:srgbClr val="FFFFFF"/>
                      </a:solidFill>
                      <a:prstDash val="solid"/>
                      <a:round/>
                      <a:headEnd type="none" w="sm" len="sm"/>
                      <a:tailEnd type="none" w="sm" len="sm"/>
                    </a:lnB>
                  </a:tcPr>
                </a:tc>
              </a:tr>
              <a:tr h="428992">
                <a:tc>
                  <a:txBody>
                    <a:bodyPr/>
                    <a:lstStyle/>
                    <a:p>
                      <a:pPr algn="l" fontAlgn="t"/>
                      <a:r>
                        <a:rPr lang="en-US" b="0" dirty="0">
                          <a:solidFill>
                            <a:schemeClr val="bg1"/>
                          </a:solidFill>
                          <a:effectLst/>
                          <a:latin typeface="Sniglet" charset="0"/>
                        </a:rPr>
                        <a:t>4. It is a Bottom-up approach.</a:t>
                      </a:r>
                    </a:p>
                  </a:txBody>
                  <a:tcPr marL="76200" marR="76200" marT="76200" marB="76200">
                    <a:lnL w="76200" cap="flat" cmpd="sng">
                      <a:solidFill>
                        <a:srgbClr val="FFFFFF"/>
                      </a:solidFill>
                      <a:prstDash val="solid"/>
                      <a:round/>
                      <a:headEnd type="none" w="sm" len="sm"/>
                      <a:tailEnd type="none" w="sm" len="sm"/>
                    </a:lnL>
                    <a:lnR w="19050" cap="flat" cmpd="sng" algn="ctr">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lgn="ctr">
                      <a:solidFill>
                        <a:srgbClr val="FFFFFF"/>
                      </a:solidFill>
                      <a:prstDash val="solid"/>
                      <a:round/>
                      <a:headEnd type="none" w="sm" len="sm"/>
                      <a:tailEnd type="none" w="sm" len="sm"/>
                    </a:lnB>
                  </a:tcPr>
                </a:tc>
                <a:tc>
                  <a:txBody>
                    <a:bodyPr/>
                    <a:lstStyle/>
                    <a:p>
                      <a:pPr algn="l" fontAlgn="t"/>
                      <a:r>
                        <a:rPr lang="en-US" b="0" dirty="0">
                          <a:solidFill>
                            <a:schemeClr val="bg1"/>
                          </a:solidFill>
                          <a:effectLst/>
                          <a:latin typeface="Sniglet" charset="0"/>
                        </a:rPr>
                        <a:t>4. It is a top-down approach.</a:t>
                      </a:r>
                    </a:p>
                  </a:txBody>
                  <a:tcPr marL="76200" marR="76200" marT="76200" marB="76200">
                    <a:lnL w="19050" cap="flat" cmpd="sng" algn="ctr">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lgn="ctr">
                      <a:solidFill>
                        <a:srgbClr val="FFFFFF"/>
                      </a:solidFill>
                      <a:prstDash val="solid"/>
                      <a:round/>
                      <a:headEnd type="none" w="sm" len="sm"/>
                      <a:tailEnd type="none" w="sm" len="sm"/>
                    </a:lnB>
                  </a:tcPr>
                </a:tc>
              </a:tr>
              <a:tr h="504056">
                <a:tc>
                  <a:txBody>
                    <a:bodyPr/>
                    <a:lstStyle/>
                    <a:p>
                      <a:pPr algn="l" fontAlgn="t"/>
                      <a:r>
                        <a:rPr lang="en-US" b="0" dirty="0">
                          <a:solidFill>
                            <a:schemeClr val="bg1"/>
                          </a:solidFill>
                          <a:effectLst/>
                          <a:latin typeface="Sniglet" charset="0"/>
                        </a:rPr>
                        <a:t>5. In this </a:t>
                      </a:r>
                      <a:r>
                        <a:rPr lang="en-US" b="0" dirty="0" err="1">
                          <a:solidFill>
                            <a:schemeClr val="bg1"/>
                          </a:solidFill>
                          <a:effectLst/>
                          <a:latin typeface="Sniglet" charset="0"/>
                        </a:rPr>
                        <a:t>subproblems</a:t>
                      </a:r>
                      <a:r>
                        <a:rPr lang="en-US" b="0" dirty="0">
                          <a:solidFill>
                            <a:schemeClr val="bg1"/>
                          </a:solidFill>
                          <a:effectLst/>
                          <a:latin typeface="Sniglet" charset="0"/>
                        </a:rPr>
                        <a:t> are interdependent.</a:t>
                      </a:r>
                    </a:p>
                  </a:txBody>
                  <a:tcPr marL="76200" marR="76200" marT="76200" marB="76200">
                    <a:lnL w="76200" cap="flat" cmpd="sng">
                      <a:solidFill>
                        <a:srgbClr val="FFFFFF"/>
                      </a:solidFill>
                      <a:prstDash val="solid"/>
                      <a:round/>
                      <a:headEnd type="none" w="sm" len="sm"/>
                      <a:tailEnd type="none" w="sm" len="sm"/>
                    </a:lnL>
                    <a:lnR w="19050" cap="flat" cmpd="sng" algn="ctr">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lgn="ctr">
                      <a:solidFill>
                        <a:srgbClr val="FFFFFF"/>
                      </a:solidFill>
                      <a:prstDash val="solid"/>
                      <a:round/>
                      <a:headEnd type="none" w="sm" len="sm"/>
                      <a:tailEnd type="none" w="sm" len="sm"/>
                    </a:lnB>
                  </a:tcPr>
                </a:tc>
                <a:tc>
                  <a:txBody>
                    <a:bodyPr/>
                    <a:lstStyle/>
                    <a:p>
                      <a:pPr algn="l" fontAlgn="t"/>
                      <a:r>
                        <a:rPr lang="en-US" b="0" dirty="0">
                          <a:solidFill>
                            <a:schemeClr val="bg1"/>
                          </a:solidFill>
                          <a:effectLst/>
                          <a:latin typeface="Sniglet" charset="0"/>
                        </a:rPr>
                        <a:t>5. In this </a:t>
                      </a:r>
                      <a:r>
                        <a:rPr lang="en-US" b="0" dirty="0" err="1">
                          <a:solidFill>
                            <a:schemeClr val="bg1"/>
                          </a:solidFill>
                          <a:effectLst/>
                          <a:latin typeface="Sniglet" charset="0"/>
                        </a:rPr>
                        <a:t>subproblems</a:t>
                      </a:r>
                      <a:r>
                        <a:rPr lang="en-US" b="0" dirty="0">
                          <a:solidFill>
                            <a:schemeClr val="bg1"/>
                          </a:solidFill>
                          <a:effectLst/>
                          <a:latin typeface="Sniglet" charset="0"/>
                        </a:rPr>
                        <a:t> are independent of each other.</a:t>
                      </a:r>
                    </a:p>
                  </a:txBody>
                  <a:tcPr marL="76200" marR="76200" marT="76200" marB="76200">
                    <a:lnL w="19050" cap="flat" cmpd="sng" algn="ctr">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lgn="ctr">
                      <a:solidFill>
                        <a:srgbClr val="FFFFFF"/>
                      </a:solidFill>
                      <a:prstDash val="solid"/>
                      <a:round/>
                      <a:headEnd type="none" w="sm" len="sm"/>
                      <a:tailEnd type="none" w="sm" len="sm"/>
                    </a:lnB>
                  </a:tcPr>
                </a:tc>
              </a:tr>
              <a:tr h="434712">
                <a:tc>
                  <a:txBody>
                    <a:bodyPr/>
                    <a:lstStyle/>
                    <a:p>
                      <a:pPr algn="l" fontAlgn="t"/>
                      <a:r>
                        <a:rPr lang="fr-FR" b="0" dirty="0">
                          <a:solidFill>
                            <a:schemeClr val="bg1"/>
                          </a:solidFill>
                          <a:effectLst/>
                          <a:latin typeface="Sniglet" charset="0"/>
                        </a:rPr>
                        <a:t>6. </a:t>
                      </a:r>
                      <a:r>
                        <a:rPr lang="fr-FR" b="0" dirty="0">
                          <a:solidFill>
                            <a:srgbClr val="FF0000"/>
                          </a:solidFill>
                          <a:effectLst/>
                          <a:latin typeface="Sniglet" charset="0"/>
                        </a:rPr>
                        <a:t>For </a:t>
                      </a:r>
                      <a:r>
                        <a:rPr lang="fr-FR" b="0" dirty="0" err="1">
                          <a:solidFill>
                            <a:srgbClr val="FF0000"/>
                          </a:solidFill>
                          <a:effectLst/>
                          <a:latin typeface="Sniglet" charset="0"/>
                        </a:rPr>
                        <a:t>example</a:t>
                      </a:r>
                      <a:r>
                        <a:rPr lang="fr-FR" b="0" dirty="0">
                          <a:solidFill>
                            <a:srgbClr val="FF0000"/>
                          </a:solidFill>
                          <a:effectLst/>
                          <a:latin typeface="Sniglet" charset="0"/>
                        </a:rPr>
                        <a:t>:</a:t>
                      </a:r>
                      <a:r>
                        <a:rPr lang="fr-FR" b="0" dirty="0">
                          <a:solidFill>
                            <a:schemeClr val="bg1"/>
                          </a:solidFill>
                          <a:effectLst/>
                          <a:latin typeface="Sniglet" charset="0"/>
                        </a:rPr>
                        <a:t> Matrix Multiplication.</a:t>
                      </a:r>
                    </a:p>
                  </a:txBody>
                  <a:tcPr marL="76200" marR="76200" marT="76200" marB="76200">
                    <a:lnL w="76200" cap="flat" cmpd="sng">
                      <a:solidFill>
                        <a:srgbClr val="FFFFFF"/>
                      </a:solidFill>
                      <a:prstDash val="solid"/>
                      <a:round/>
                      <a:headEnd type="none" w="sm" len="sm"/>
                      <a:tailEnd type="none" w="sm" len="sm"/>
                    </a:lnL>
                    <a:lnR w="19050" cap="flat" cmpd="sng" algn="ctr">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c>
                  <a:txBody>
                    <a:bodyPr/>
                    <a:lstStyle/>
                    <a:p>
                      <a:pPr algn="l" fontAlgn="t"/>
                      <a:r>
                        <a:rPr lang="en-US" b="0" dirty="0">
                          <a:solidFill>
                            <a:schemeClr val="bg1"/>
                          </a:solidFill>
                          <a:effectLst/>
                          <a:latin typeface="Sniglet" charset="0"/>
                        </a:rPr>
                        <a:t>6. </a:t>
                      </a:r>
                      <a:r>
                        <a:rPr lang="en-US" b="0" dirty="0">
                          <a:solidFill>
                            <a:srgbClr val="FF0000"/>
                          </a:solidFill>
                          <a:effectLst/>
                          <a:latin typeface="Sniglet" charset="0"/>
                        </a:rPr>
                        <a:t>For example:</a:t>
                      </a:r>
                      <a:r>
                        <a:rPr lang="en-US" b="0" dirty="0">
                          <a:solidFill>
                            <a:schemeClr val="bg1"/>
                          </a:solidFill>
                          <a:effectLst/>
                          <a:latin typeface="Sniglet" charset="0"/>
                        </a:rPr>
                        <a:t> Merge Sort &amp; Binary Search etc.</a:t>
                      </a:r>
                    </a:p>
                  </a:txBody>
                  <a:tcPr marL="76200" marR="76200" marT="76200" marB="76200">
                    <a:lnL w="19050" cap="flat" cmpd="sng" algn="ctr">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r>
            </a:tbl>
          </a:graphicData>
        </a:graphic>
      </p:graphicFrame>
    </p:spTree>
    <p:extLst>
      <p:ext uri="{BB962C8B-B14F-4D97-AF65-F5344CB8AC3E}">
        <p14:creationId xmlns:p14="http://schemas.microsoft.com/office/powerpoint/2010/main" val="587147289"/>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3" name="Rounded Rectangle 2"/>
          <p:cNvSpPr/>
          <p:nvPr/>
        </p:nvSpPr>
        <p:spPr>
          <a:xfrm>
            <a:off x="162760" y="1073913"/>
            <a:ext cx="5400600" cy="3600400"/>
          </a:xfrm>
          <a:prstGeom prst="roundRect">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95536" y="1289840"/>
            <a:ext cx="1728192" cy="400110"/>
          </a:xfrm>
          <a:prstGeom prst="rect">
            <a:avLst/>
          </a:prstGeom>
          <a:noFill/>
        </p:spPr>
        <p:txBody>
          <a:bodyPr wrap="square" rtlCol="0">
            <a:spAutoFit/>
          </a:bodyPr>
          <a:lstStyle/>
          <a:p>
            <a:r>
              <a:rPr lang="en-US" sz="2000" dirty="0" smtClean="0">
                <a:solidFill>
                  <a:schemeClr val="bg1"/>
                </a:solidFill>
                <a:latin typeface="Sniglet" charset="0"/>
              </a:rPr>
              <a:t>Paradigm</a:t>
            </a:r>
            <a:endParaRPr lang="en-US" sz="2000" dirty="0">
              <a:solidFill>
                <a:schemeClr val="bg1"/>
              </a:solidFill>
              <a:latin typeface="Sniglet" charset="0"/>
            </a:endParaRPr>
          </a:p>
        </p:txBody>
      </p:sp>
      <p:sp>
        <p:nvSpPr>
          <p:cNvPr id="6" name="Oval 5"/>
          <p:cNvSpPr/>
          <p:nvPr/>
        </p:nvSpPr>
        <p:spPr>
          <a:xfrm>
            <a:off x="467544" y="2153936"/>
            <a:ext cx="1656184" cy="1584176"/>
          </a:xfrm>
          <a:prstGeom prst="ellipse">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niglet" charset="0"/>
              </a:rPr>
              <a:t>Divide and Conquer</a:t>
            </a:r>
            <a:endParaRPr lang="en-US" dirty="0">
              <a:latin typeface="Sniglet" charset="0"/>
            </a:endParaRPr>
          </a:p>
        </p:txBody>
      </p:sp>
      <p:sp>
        <p:nvSpPr>
          <p:cNvPr id="7" name="Rounded Rectangle 6"/>
          <p:cNvSpPr/>
          <p:nvPr/>
        </p:nvSpPr>
        <p:spPr>
          <a:xfrm>
            <a:off x="3289160" y="1649880"/>
            <a:ext cx="1872208" cy="1008112"/>
          </a:xfrm>
          <a:prstGeom prst="roundRect">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Sniglet" charset="0"/>
              </a:rPr>
              <a:t>Overlapping </a:t>
            </a:r>
            <a:r>
              <a:rPr lang="en-US" dirty="0" err="1">
                <a:latin typeface="Sniglet" charset="0"/>
              </a:rPr>
              <a:t>Subproblems</a:t>
            </a:r>
            <a:endParaRPr lang="en-US" dirty="0">
              <a:latin typeface="Sniglet" charset="0"/>
            </a:endParaRPr>
          </a:p>
          <a:p>
            <a:pPr algn="ctr"/>
            <a:endParaRPr lang="en-US" dirty="0">
              <a:latin typeface="Sniglet" charset="0"/>
            </a:endParaRPr>
          </a:p>
        </p:txBody>
      </p:sp>
      <p:sp>
        <p:nvSpPr>
          <p:cNvPr id="9" name="Rounded Rectangle 8"/>
          <p:cNvSpPr/>
          <p:nvPr/>
        </p:nvSpPr>
        <p:spPr>
          <a:xfrm>
            <a:off x="3301008" y="3090040"/>
            <a:ext cx="1872208" cy="1008112"/>
          </a:xfrm>
          <a:prstGeom prst="roundRect">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Sniglet" charset="0"/>
              </a:rPr>
              <a:t>Optimal </a:t>
            </a:r>
            <a:r>
              <a:rPr lang="en-US" dirty="0" smtClean="0">
                <a:latin typeface="Sniglet" charset="0"/>
              </a:rPr>
              <a:t>Substructure</a:t>
            </a:r>
            <a:endParaRPr lang="en-US" dirty="0">
              <a:latin typeface="Sniglet" charset="0"/>
            </a:endParaRPr>
          </a:p>
          <a:p>
            <a:pPr algn="ctr"/>
            <a:endParaRPr lang="en-US" dirty="0">
              <a:latin typeface="Sniglet" charset="0"/>
            </a:endParaRPr>
          </a:p>
        </p:txBody>
      </p:sp>
      <p:sp>
        <p:nvSpPr>
          <p:cNvPr id="8" name="TextBox 7"/>
          <p:cNvSpPr txBox="1"/>
          <p:nvPr/>
        </p:nvSpPr>
        <p:spPr>
          <a:xfrm>
            <a:off x="3851920" y="2730097"/>
            <a:ext cx="792088" cy="307777"/>
          </a:xfrm>
          <a:prstGeom prst="rect">
            <a:avLst/>
          </a:prstGeom>
          <a:noFill/>
        </p:spPr>
        <p:txBody>
          <a:bodyPr wrap="square" rtlCol="0">
            <a:spAutoFit/>
          </a:bodyPr>
          <a:lstStyle/>
          <a:p>
            <a:pPr algn="ctr"/>
            <a:r>
              <a:rPr lang="en-US" b="1" dirty="0" smtClean="0">
                <a:solidFill>
                  <a:schemeClr val="bg1"/>
                </a:solidFill>
                <a:latin typeface="Sniglet" charset="0"/>
              </a:rPr>
              <a:t>AND</a:t>
            </a:r>
            <a:endParaRPr lang="en-US" b="1" dirty="0">
              <a:solidFill>
                <a:schemeClr val="bg1"/>
              </a:solidFill>
              <a:latin typeface="Sniglet" charset="0"/>
            </a:endParaRPr>
          </a:p>
        </p:txBody>
      </p:sp>
      <p:cxnSp>
        <p:nvCxnSpPr>
          <p:cNvPr id="12" name="Curved Connector 11"/>
          <p:cNvCxnSpPr>
            <a:stCxn id="7" idx="1"/>
          </p:cNvCxnSpPr>
          <p:nvPr/>
        </p:nvCxnSpPr>
        <p:spPr>
          <a:xfrm rot="10800000" flipV="1">
            <a:off x="2136098" y="2153935"/>
            <a:ext cx="1153063" cy="792089"/>
          </a:xfrm>
          <a:prstGeom prst="curvedConnector3">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8" name="Curved Connector 17"/>
          <p:cNvCxnSpPr>
            <a:stCxn id="6" idx="6"/>
            <a:endCxn id="9" idx="1"/>
          </p:cNvCxnSpPr>
          <p:nvPr/>
        </p:nvCxnSpPr>
        <p:spPr>
          <a:xfrm>
            <a:off x="2123728" y="2946024"/>
            <a:ext cx="1177280" cy="648072"/>
          </a:xfrm>
          <a:prstGeom prst="curvedConnector3">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Plus 23"/>
          <p:cNvSpPr/>
          <p:nvPr/>
        </p:nvSpPr>
        <p:spPr>
          <a:xfrm>
            <a:off x="5589628" y="2370105"/>
            <a:ext cx="936104" cy="1008015"/>
          </a:xfrm>
          <a:prstGeom prst="mathPl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6569941" y="1073913"/>
            <a:ext cx="2411760" cy="3600400"/>
          </a:xfrm>
          <a:prstGeom prst="roundRect">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6660232" y="1289840"/>
            <a:ext cx="1925960" cy="400110"/>
          </a:xfrm>
          <a:prstGeom prst="rect">
            <a:avLst/>
          </a:prstGeom>
          <a:noFill/>
        </p:spPr>
        <p:txBody>
          <a:bodyPr wrap="square" rtlCol="0">
            <a:spAutoFit/>
          </a:bodyPr>
          <a:lstStyle/>
          <a:p>
            <a:r>
              <a:rPr lang="en-US" sz="2000" dirty="0" smtClean="0">
                <a:solidFill>
                  <a:schemeClr val="bg1"/>
                </a:solidFill>
                <a:latin typeface="Sniglet" charset="0"/>
              </a:rPr>
              <a:t>Methodology</a:t>
            </a:r>
            <a:endParaRPr lang="en-US" sz="2000" dirty="0">
              <a:solidFill>
                <a:schemeClr val="bg1"/>
              </a:solidFill>
              <a:latin typeface="Sniglet" charset="0"/>
            </a:endParaRPr>
          </a:p>
        </p:txBody>
      </p:sp>
      <p:sp>
        <p:nvSpPr>
          <p:cNvPr id="29" name="Rounded Rectangle 28"/>
          <p:cNvSpPr/>
          <p:nvPr/>
        </p:nvSpPr>
        <p:spPr>
          <a:xfrm>
            <a:off x="6845397" y="1854235"/>
            <a:ext cx="1872208" cy="1008112"/>
          </a:xfrm>
          <a:prstGeom prst="roundRect">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err="1" smtClean="0">
                <a:latin typeface="Sniglet" charset="0"/>
              </a:rPr>
              <a:t>Memoization</a:t>
            </a:r>
            <a:endParaRPr lang="en-US" dirty="0" smtClean="0">
              <a:latin typeface="Sniglet" charset="0"/>
            </a:endParaRPr>
          </a:p>
          <a:p>
            <a:pPr algn="ctr"/>
            <a:r>
              <a:rPr lang="en-US" dirty="0" smtClean="0">
                <a:latin typeface="Sniglet" charset="0"/>
              </a:rPr>
              <a:t>Top-down approach</a:t>
            </a:r>
            <a:endParaRPr lang="en-US" dirty="0">
              <a:latin typeface="Sniglet" charset="0"/>
            </a:endParaRPr>
          </a:p>
          <a:p>
            <a:pPr algn="ctr"/>
            <a:endParaRPr lang="en-US" dirty="0">
              <a:latin typeface="Sniglet" charset="0"/>
            </a:endParaRPr>
          </a:p>
        </p:txBody>
      </p:sp>
      <p:sp>
        <p:nvSpPr>
          <p:cNvPr id="30" name="Rounded Rectangle 29"/>
          <p:cNvSpPr/>
          <p:nvPr/>
        </p:nvSpPr>
        <p:spPr>
          <a:xfrm>
            <a:off x="6892253" y="3234056"/>
            <a:ext cx="1872208" cy="1008112"/>
          </a:xfrm>
          <a:prstGeom prst="roundRect">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latin typeface="Sniglet" charset="0"/>
              </a:rPr>
              <a:t>Tabulation</a:t>
            </a:r>
          </a:p>
          <a:p>
            <a:pPr algn="ctr"/>
            <a:r>
              <a:rPr lang="en-US" dirty="0" smtClean="0">
                <a:latin typeface="Sniglet" charset="0"/>
              </a:rPr>
              <a:t>Bottom-up approach</a:t>
            </a:r>
            <a:endParaRPr lang="en-US" dirty="0">
              <a:latin typeface="Sniglet" charset="0"/>
            </a:endParaRPr>
          </a:p>
          <a:p>
            <a:pPr algn="ctr"/>
            <a:endParaRPr lang="en-US" dirty="0">
              <a:latin typeface="Sniglet" charset="0"/>
            </a:endParaRPr>
          </a:p>
        </p:txBody>
      </p:sp>
      <p:sp>
        <p:nvSpPr>
          <p:cNvPr id="31" name="TextBox 30"/>
          <p:cNvSpPr txBox="1"/>
          <p:nvPr/>
        </p:nvSpPr>
        <p:spPr>
          <a:xfrm>
            <a:off x="7385457" y="2894476"/>
            <a:ext cx="792088" cy="307777"/>
          </a:xfrm>
          <a:prstGeom prst="rect">
            <a:avLst/>
          </a:prstGeom>
          <a:noFill/>
        </p:spPr>
        <p:txBody>
          <a:bodyPr wrap="square" rtlCol="0">
            <a:spAutoFit/>
          </a:bodyPr>
          <a:lstStyle/>
          <a:p>
            <a:pPr algn="ctr"/>
            <a:r>
              <a:rPr lang="en-US" b="1" dirty="0" smtClean="0">
                <a:solidFill>
                  <a:schemeClr val="bg1"/>
                </a:solidFill>
                <a:latin typeface="Sniglet" charset="0"/>
              </a:rPr>
              <a:t>OR</a:t>
            </a:r>
            <a:endParaRPr lang="en-US" b="1" dirty="0">
              <a:solidFill>
                <a:schemeClr val="bg1"/>
              </a:solidFill>
              <a:latin typeface="Sniglet" charset="0"/>
            </a:endParaRPr>
          </a:p>
        </p:txBody>
      </p:sp>
      <p:sp>
        <p:nvSpPr>
          <p:cNvPr id="28" name="TextBox 27"/>
          <p:cNvSpPr txBox="1"/>
          <p:nvPr/>
        </p:nvSpPr>
        <p:spPr>
          <a:xfrm>
            <a:off x="162760" y="445231"/>
            <a:ext cx="4276391" cy="400110"/>
          </a:xfrm>
          <a:prstGeom prst="rect">
            <a:avLst/>
          </a:prstGeom>
          <a:noFill/>
        </p:spPr>
        <p:txBody>
          <a:bodyPr wrap="square" rtlCol="0" anchor="ctr">
            <a:spAutoFit/>
          </a:bodyPr>
          <a:lstStyle/>
          <a:p>
            <a:r>
              <a:rPr lang="en-US" sz="2000" dirty="0" smtClean="0">
                <a:solidFill>
                  <a:schemeClr val="bg1"/>
                </a:solidFill>
                <a:latin typeface="Sniglet" charset="0"/>
              </a:rPr>
              <a:t>Dynamic Programming</a:t>
            </a:r>
            <a:endParaRPr lang="en-US" sz="2000" dirty="0">
              <a:solidFill>
                <a:schemeClr val="bg1"/>
              </a:solidFill>
              <a:latin typeface="Sniglet" charset="0"/>
            </a:endParaRPr>
          </a:p>
        </p:txBody>
      </p:sp>
    </p:spTree>
    <p:extLst>
      <p:ext uri="{BB962C8B-B14F-4D97-AF65-F5344CB8AC3E}">
        <p14:creationId xmlns:p14="http://schemas.microsoft.com/office/powerpoint/2010/main" val="372887161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0" y="-92546"/>
            <a:ext cx="9144000" cy="1159800"/>
          </a:xfrm>
          <a:prstGeom prst="rect">
            <a:avLst/>
          </a:prstGeom>
        </p:spPr>
        <p:txBody>
          <a:bodyPr spcFirstLastPara="1" wrap="square" lIns="91425" tIns="91425" rIns="91425" bIns="91425" anchor="b" anchorCtr="0">
            <a:noAutofit/>
          </a:bodyPr>
          <a:lstStyle/>
          <a:p>
            <a:r>
              <a:rPr lang="en" sz="4000" dirty="0"/>
              <a:t>5</a:t>
            </a:r>
            <a:r>
              <a:rPr lang="en" sz="4000" dirty="0" smtClean="0"/>
              <a:t>.    </a:t>
            </a:r>
            <a:r>
              <a:rPr lang="en-US" sz="4000" dirty="0" smtClean="0">
                <a:latin typeface="Sniglet" charset="0"/>
              </a:rPr>
              <a:t>Steps </a:t>
            </a:r>
            <a:r>
              <a:rPr lang="en-US" sz="4000" dirty="0">
                <a:latin typeface="Sniglet" charset="0"/>
              </a:rPr>
              <a:t>in Dynamic Programming</a:t>
            </a:r>
            <a:endParaRPr lang="en-US" sz="4000" dirty="0"/>
          </a:p>
        </p:txBody>
      </p:sp>
      <p:sp>
        <p:nvSpPr>
          <p:cNvPr id="83" name="Google Shape;83;p14"/>
          <p:cNvSpPr/>
          <p:nvPr/>
        </p:nvSpPr>
        <p:spPr>
          <a:xfrm>
            <a:off x="64946" y="123478"/>
            <a:ext cx="1080120" cy="1002734"/>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ext Placeholder 2"/>
          <p:cNvSpPr txBox="1">
            <a:spLocks/>
          </p:cNvSpPr>
          <p:nvPr/>
        </p:nvSpPr>
        <p:spPr>
          <a:xfrm>
            <a:off x="467544" y="1995686"/>
            <a:ext cx="8229600" cy="19442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ctr" rtl="0">
              <a:lnSpc>
                <a:spcPct val="100000"/>
              </a:lnSpc>
              <a:spcBef>
                <a:spcPts val="0"/>
              </a:spcBef>
              <a:spcAft>
                <a:spcPts val="0"/>
              </a:spcAft>
              <a:buClr>
                <a:srgbClr val="FFFFFF"/>
              </a:buClr>
              <a:buSzPts val="2000"/>
              <a:buFont typeface="Sniglet"/>
              <a:buNone/>
              <a:defRPr sz="2000" b="0" i="0" u="none" strike="noStrike" cap="none">
                <a:solidFill>
                  <a:srgbClr val="FFFFFF"/>
                </a:solidFill>
                <a:latin typeface="Sniglet"/>
                <a:ea typeface="Sniglet"/>
                <a:cs typeface="Sniglet"/>
                <a:sym typeface="Sniglet"/>
              </a:defRPr>
            </a:lvl1pPr>
            <a:lvl2pPr marL="914400" marR="0" lvl="1"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2pPr>
            <a:lvl3pPr marL="1371600" marR="0" lvl="2"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3pPr>
            <a:lvl4pPr marL="1828800" marR="0" lvl="3"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4pPr>
            <a:lvl5pPr marL="2286000" marR="0" lvl="4"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5pPr>
            <a:lvl6pPr marL="2743200" marR="0" lvl="5"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6pPr>
            <a:lvl7pPr marL="3200400" marR="0" lvl="6"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7pPr>
            <a:lvl8pPr marL="3657600" marR="0" lvl="7"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8pPr>
            <a:lvl9pPr marL="4114800" marR="0" lvl="8"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9pPr>
          </a:lstStyle>
          <a:p>
            <a:pPr marL="558800" indent="-457200" algn="l">
              <a:buFont typeface="+mj-lt"/>
              <a:buAutoNum type="arabicPeriod"/>
            </a:pPr>
            <a:r>
              <a:rPr lang="en-US" dirty="0" smtClean="0">
                <a:latin typeface="Sniglet" charset="0"/>
              </a:rPr>
              <a:t>Characterize structure of an optimal solution.</a:t>
            </a:r>
          </a:p>
          <a:p>
            <a:pPr marL="558800" indent="-457200" algn="l">
              <a:buFont typeface="+mj-lt"/>
              <a:buAutoNum type="arabicPeriod"/>
            </a:pPr>
            <a:r>
              <a:rPr lang="en-US" dirty="0" smtClean="0">
                <a:latin typeface="Sniglet" charset="0"/>
              </a:rPr>
              <a:t>Define value of optimal solution recursively.</a:t>
            </a:r>
          </a:p>
          <a:p>
            <a:pPr marL="558800" indent="-457200" algn="l">
              <a:buFont typeface="+mj-lt"/>
              <a:buAutoNum type="arabicPeriod"/>
            </a:pPr>
            <a:r>
              <a:rPr lang="en-US" dirty="0" smtClean="0">
                <a:latin typeface="Sniglet" charset="0"/>
              </a:rPr>
              <a:t>Compute optimal solution values either top-down with caching or bottom-up in a table.</a:t>
            </a:r>
          </a:p>
          <a:p>
            <a:pPr marL="558800" indent="-457200" algn="l">
              <a:buFont typeface="+mj-lt"/>
              <a:buAutoNum type="arabicPeriod"/>
            </a:pPr>
            <a:r>
              <a:rPr lang="en-US" dirty="0" smtClean="0">
                <a:latin typeface="Sniglet" charset="0"/>
              </a:rPr>
              <a:t>Construct an optimal solution from computed values.</a:t>
            </a:r>
            <a:endParaRPr lang="en-US" dirty="0">
              <a:latin typeface="Sniglet" charset="0"/>
            </a:endParaRPr>
          </a:p>
        </p:txBody>
      </p:sp>
    </p:spTree>
    <p:extLst>
      <p:ext uri="{BB962C8B-B14F-4D97-AF65-F5344CB8AC3E}">
        <p14:creationId xmlns:p14="http://schemas.microsoft.com/office/powerpoint/2010/main" val="168591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18256" y="483518"/>
            <a:ext cx="9144000" cy="1159800"/>
          </a:xfrm>
          <a:prstGeom prst="rect">
            <a:avLst/>
          </a:prstGeom>
        </p:spPr>
        <p:txBody>
          <a:bodyPr spcFirstLastPara="1" wrap="square" lIns="91425" tIns="91425" rIns="91425" bIns="91425" anchor="b" anchorCtr="0">
            <a:noAutofit/>
          </a:bodyPr>
          <a:lstStyle/>
          <a:p>
            <a:r>
              <a:rPr lang="en" sz="4000" dirty="0"/>
              <a:t>6</a:t>
            </a:r>
            <a:r>
              <a:rPr lang="en" sz="4000" dirty="0" smtClean="0"/>
              <a:t>.   </a:t>
            </a:r>
            <a:r>
              <a:rPr lang="en-US" sz="4000" b="1" dirty="0" smtClean="0"/>
              <a:t>List </a:t>
            </a:r>
            <a:r>
              <a:rPr lang="en-US" sz="4000" b="1" dirty="0"/>
              <a:t>of Dynamic Programming Problems</a:t>
            </a:r>
            <a:endParaRPr lang="en-US" sz="4000" dirty="0"/>
          </a:p>
        </p:txBody>
      </p:sp>
      <p:sp>
        <p:nvSpPr>
          <p:cNvPr id="83" name="Google Shape;83;p14"/>
          <p:cNvSpPr/>
          <p:nvPr/>
        </p:nvSpPr>
        <p:spPr>
          <a:xfrm>
            <a:off x="64946" y="123478"/>
            <a:ext cx="1080120" cy="1002734"/>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ext Placeholder 2"/>
          <p:cNvSpPr txBox="1">
            <a:spLocks/>
          </p:cNvSpPr>
          <p:nvPr/>
        </p:nvSpPr>
        <p:spPr>
          <a:xfrm>
            <a:off x="817240" y="1851670"/>
            <a:ext cx="8229600" cy="3168352"/>
          </a:xfrm>
          <a:prstGeom prst="rect">
            <a:avLst/>
          </a:prstGeom>
          <a:noFill/>
          <a:ln>
            <a:noFill/>
          </a:ln>
        </p:spPr>
        <p:txBody>
          <a:bodyPr spcFirstLastPara="1" wrap="square" lIns="91425" tIns="91425" rIns="91425" bIns="91425" numCol="2" anchor="t" anchorCtr="0">
            <a:noAutofit/>
          </a:bodyPr>
          <a:lstStyle>
            <a:defPPr marR="0" lvl="0" algn="l" rtl="0">
              <a:lnSpc>
                <a:spcPct val="100000"/>
              </a:lnSpc>
              <a:spcBef>
                <a:spcPts val="0"/>
              </a:spcBef>
              <a:spcAft>
                <a:spcPts val="0"/>
              </a:spcAft>
            </a:defPPr>
            <a:lvl1pPr marL="457200" marR="0" lvl="0" indent="-355600" algn="ctr" rtl="0">
              <a:lnSpc>
                <a:spcPct val="100000"/>
              </a:lnSpc>
              <a:spcBef>
                <a:spcPts val="0"/>
              </a:spcBef>
              <a:spcAft>
                <a:spcPts val="0"/>
              </a:spcAft>
              <a:buClr>
                <a:srgbClr val="FFFFFF"/>
              </a:buClr>
              <a:buSzPts val="2000"/>
              <a:buFont typeface="Sniglet"/>
              <a:buNone/>
              <a:defRPr sz="2000" b="0" i="0" u="none" strike="noStrike" cap="none">
                <a:solidFill>
                  <a:srgbClr val="FFFFFF"/>
                </a:solidFill>
                <a:latin typeface="Sniglet"/>
                <a:ea typeface="Sniglet"/>
                <a:cs typeface="Sniglet"/>
                <a:sym typeface="Sniglet"/>
              </a:defRPr>
            </a:lvl1pPr>
            <a:lvl2pPr marL="914400" marR="0" lvl="1"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2pPr>
            <a:lvl3pPr marL="1371600" marR="0" lvl="2"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3pPr>
            <a:lvl4pPr marL="1828800" marR="0" lvl="3"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4pPr>
            <a:lvl5pPr marL="2286000" marR="0" lvl="4"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5pPr>
            <a:lvl6pPr marL="2743200" marR="0" lvl="5"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6pPr>
            <a:lvl7pPr marL="3200400" marR="0" lvl="6"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7pPr>
            <a:lvl8pPr marL="3657600" marR="0" lvl="7"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8pPr>
            <a:lvl9pPr marL="4114800" marR="0" lvl="8"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9pPr>
          </a:lstStyle>
          <a:p>
            <a:pPr marL="558800" indent="-457200" algn="l">
              <a:buFont typeface="+mj-lt"/>
              <a:buAutoNum type="arabicPeriod"/>
            </a:pPr>
            <a:r>
              <a:rPr lang="en-US" dirty="0" err="1" smtClean="0">
                <a:latin typeface="Sniglet" charset="0"/>
              </a:rPr>
              <a:t>Kadane’sao</a:t>
            </a:r>
            <a:r>
              <a:rPr lang="en-US" dirty="0" smtClean="0">
                <a:latin typeface="Sniglet" charset="0"/>
              </a:rPr>
              <a:t> Algorithm</a:t>
            </a:r>
          </a:p>
          <a:p>
            <a:pPr marL="558800" indent="-457200" algn="l">
              <a:buFont typeface="+mj-lt"/>
              <a:buAutoNum type="arabicPeriod"/>
            </a:pPr>
            <a:r>
              <a:rPr lang="en-US" dirty="0" smtClean="0">
                <a:latin typeface="Sniglet" charset="0"/>
              </a:rPr>
              <a:t>0 1 Knapsack Problem</a:t>
            </a:r>
          </a:p>
          <a:p>
            <a:pPr marL="558800" indent="-457200" algn="l">
              <a:buFont typeface="+mj-lt"/>
              <a:buAutoNum type="arabicPeriod"/>
            </a:pPr>
            <a:r>
              <a:rPr lang="en-US" dirty="0" smtClean="0">
                <a:latin typeface="Sniglet" charset="0"/>
              </a:rPr>
              <a:t>Longest Increasing Subsequence Problem</a:t>
            </a:r>
          </a:p>
          <a:p>
            <a:pPr marL="558800" indent="-457200" algn="l">
              <a:buFont typeface="+mj-lt"/>
              <a:buAutoNum type="arabicPeriod"/>
            </a:pPr>
            <a:r>
              <a:rPr lang="en-US" dirty="0" smtClean="0">
                <a:latin typeface="Sniglet" charset="0"/>
              </a:rPr>
              <a:t>Edit Distance Problem</a:t>
            </a:r>
          </a:p>
          <a:p>
            <a:pPr marL="558800" indent="-457200" algn="l">
              <a:buFont typeface="+mj-lt"/>
              <a:buAutoNum type="arabicPeriod"/>
            </a:pPr>
            <a:r>
              <a:rPr lang="en-US" dirty="0" smtClean="0">
                <a:latin typeface="Sniglet" charset="0"/>
              </a:rPr>
              <a:t>Integer Knapsack Problem</a:t>
            </a:r>
          </a:p>
          <a:p>
            <a:pPr marL="558800" indent="-457200" algn="l">
              <a:buFont typeface="+mj-lt"/>
              <a:buAutoNum type="arabicPeriod"/>
            </a:pPr>
            <a:r>
              <a:rPr lang="en-US" dirty="0" smtClean="0">
                <a:latin typeface="Sniglet" charset="0"/>
              </a:rPr>
              <a:t>Fibonacci Numbers Problem</a:t>
            </a:r>
          </a:p>
          <a:p>
            <a:pPr marL="558800" indent="-457200" algn="l">
              <a:buFont typeface="+mj-lt"/>
              <a:buAutoNum type="arabicPeriod"/>
            </a:pPr>
            <a:r>
              <a:rPr lang="en-US" dirty="0" smtClean="0">
                <a:latin typeface="Sniglet" charset="0"/>
              </a:rPr>
              <a:t>Rod Cutting Problem</a:t>
            </a:r>
          </a:p>
          <a:p>
            <a:pPr marL="558800" indent="-457200" algn="l">
              <a:buFont typeface="+mj-lt"/>
              <a:buAutoNum type="arabicPeriod"/>
            </a:pPr>
            <a:r>
              <a:rPr lang="en-US" dirty="0" smtClean="0">
                <a:latin typeface="Sniglet" charset="0"/>
              </a:rPr>
              <a:t>Subset Sum Problem</a:t>
            </a:r>
          </a:p>
          <a:p>
            <a:pPr marL="558800" indent="-457200" algn="l">
              <a:buFont typeface="+mj-lt"/>
              <a:buAutoNum type="arabicPeriod"/>
            </a:pPr>
            <a:r>
              <a:rPr lang="en-US" dirty="0" smtClean="0">
                <a:latin typeface="Sniglet" charset="0"/>
              </a:rPr>
              <a:t>Coin change Problem</a:t>
            </a:r>
          </a:p>
          <a:p>
            <a:pPr marL="558800" indent="-457200" algn="l">
              <a:buFont typeface="+mj-lt"/>
              <a:buAutoNum type="arabicPeriod"/>
            </a:pPr>
            <a:r>
              <a:rPr lang="en-US" dirty="0" smtClean="0">
                <a:latin typeface="Sniglet" charset="0"/>
              </a:rPr>
              <a:t>Treats for the Cows</a:t>
            </a:r>
            <a:endParaRPr lang="en-US" dirty="0">
              <a:latin typeface="Sniglet" charset="0"/>
            </a:endParaRPr>
          </a:p>
        </p:txBody>
      </p:sp>
      <p:sp>
        <p:nvSpPr>
          <p:cNvPr id="2" name="TextBox 1"/>
          <p:cNvSpPr txBox="1"/>
          <p:nvPr/>
        </p:nvSpPr>
        <p:spPr>
          <a:xfrm>
            <a:off x="5076056" y="3419179"/>
            <a:ext cx="3765104" cy="707886"/>
          </a:xfrm>
          <a:prstGeom prst="rect">
            <a:avLst/>
          </a:prstGeom>
          <a:noFill/>
        </p:spPr>
        <p:txBody>
          <a:bodyPr wrap="square" rtlCol="0">
            <a:spAutoFit/>
          </a:bodyPr>
          <a:lstStyle/>
          <a:p>
            <a:r>
              <a:rPr lang="en-US" sz="2000" dirty="0">
                <a:solidFill>
                  <a:schemeClr val="bg1"/>
                </a:solidFill>
                <a:latin typeface="Sniglet" charset="0"/>
              </a:rPr>
              <a:t>You can find more </a:t>
            </a:r>
            <a:r>
              <a:rPr lang="en-US" sz="2000" dirty="0" smtClean="0">
                <a:solidFill>
                  <a:schemeClr val="bg1"/>
                </a:solidFill>
                <a:latin typeface="Sniglet" charset="0"/>
              </a:rPr>
              <a:t>Dynamic Programming </a:t>
            </a:r>
            <a:r>
              <a:rPr lang="en-US" sz="2000" dirty="0">
                <a:solidFill>
                  <a:schemeClr val="bg1"/>
                </a:solidFill>
                <a:latin typeface="Sniglet" charset="0"/>
              </a:rPr>
              <a:t>problems </a:t>
            </a:r>
            <a:r>
              <a:rPr lang="en-US" sz="2000" dirty="0" smtClean="0">
                <a:solidFill>
                  <a:schemeClr val="bg1"/>
                </a:solidFill>
                <a:latin typeface="Sniglet" charset="0"/>
                <a:hlinkClick r:id="rId3"/>
              </a:rPr>
              <a:t>here</a:t>
            </a:r>
            <a:r>
              <a:rPr lang="en-US" sz="2000" dirty="0" smtClean="0">
                <a:solidFill>
                  <a:schemeClr val="bg1"/>
                </a:solidFill>
                <a:latin typeface="Sniglet" charset="0"/>
              </a:rPr>
              <a:t>.</a:t>
            </a:r>
            <a:endParaRPr lang="en-US" sz="2000" dirty="0">
              <a:solidFill>
                <a:schemeClr val="bg1"/>
              </a:solidFill>
              <a:latin typeface="Sniglet" charset="0"/>
            </a:endParaRPr>
          </a:p>
        </p:txBody>
      </p:sp>
    </p:spTree>
    <p:extLst>
      <p:ext uri="{BB962C8B-B14F-4D97-AF65-F5344CB8AC3E}">
        <p14:creationId xmlns:p14="http://schemas.microsoft.com/office/powerpoint/2010/main" val="813560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0907" y="484336"/>
            <a:ext cx="4047557" cy="4579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483518"/>
            <a:ext cx="4105275" cy="4579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95536" y="51470"/>
            <a:ext cx="8352928" cy="369332"/>
          </a:xfrm>
          <a:prstGeom prst="rect">
            <a:avLst/>
          </a:prstGeom>
          <a:noFill/>
        </p:spPr>
        <p:txBody>
          <a:bodyPr wrap="square" rtlCol="0">
            <a:spAutoFit/>
          </a:bodyPr>
          <a:lstStyle/>
          <a:p>
            <a:r>
              <a:rPr lang="en-US" sz="1800" b="1" dirty="0" smtClean="0">
                <a:solidFill>
                  <a:schemeClr val="bg1"/>
                </a:solidFill>
                <a:latin typeface="Sniglet" charset="0"/>
              </a:rPr>
              <a:t>                   0-1 </a:t>
            </a:r>
            <a:r>
              <a:rPr lang="en-US" sz="1800" b="1" dirty="0">
                <a:solidFill>
                  <a:schemeClr val="bg1"/>
                </a:solidFill>
                <a:latin typeface="Sniglet" charset="0"/>
              </a:rPr>
              <a:t>Knapsack </a:t>
            </a:r>
            <a:r>
              <a:rPr lang="en-US" sz="1800" b="1" dirty="0" smtClean="0">
                <a:solidFill>
                  <a:schemeClr val="bg1"/>
                </a:solidFill>
                <a:latin typeface="Sniglet" charset="0"/>
              </a:rPr>
              <a:t>Problem                                      Matrix </a:t>
            </a:r>
            <a:r>
              <a:rPr lang="en-US" sz="1800" b="1" dirty="0">
                <a:solidFill>
                  <a:schemeClr val="bg1"/>
                </a:solidFill>
                <a:latin typeface="Sniglet" charset="0"/>
              </a:rPr>
              <a:t>Chain Multiplication</a:t>
            </a:r>
            <a:endParaRPr lang="en-US" sz="1800" dirty="0">
              <a:solidFill>
                <a:schemeClr val="bg1"/>
              </a:solidFill>
              <a:latin typeface="Sniglet" charset="0"/>
            </a:endParaRPr>
          </a:p>
        </p:txBody>
      </p:sp>
    </p:spTree>
    <p:extLst>
      <p:ext uri="{BB962C8B-B14F-4D97-AF65-F5344CB8AC3E}">
        <p14:creationId xmlns:p14="http://schemas.microsoft.com/office/powerpoint/2010/main" val="41562706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6" name="Title 5"/>
          <p:cNvSpPr>
            <a:spLocks noGrp="1"/>
          </p:cNvSpPr>
          <p:nvPr>
            <p:ph type="ctrTitle"/>
          </p:nvPr>
        </p:nvSpPr>
        <p:spPr>
          <a:xfrm>
            <a:off x="683568" y="2417130"/>
            <a:ext cx="7772400" cy="1159800"/>
          </a:xfrm>
        </p:spPr>
        <p:txBody>
          <a:bodyPr/>
          <a:lstStyle/>
          <a:p>
            <a:r>
              <a:rPr lang="en-US" dirty="0" smtClean="0">
                <a:latin typeface="Sniglet" charset="0"/>
              </a:rPr>
              <a:t>KAHOOT!</a:t>
            </a:r>
            <a:endParaRPr lang="en-US" dirty="0">
              <a:latin typeface="Sniglet" charset="0"/>
            </a:endParaRPr>
          </a:p>
        </p:txBody>
      </p:sp>
      <p:sp>
        <p:nvSpPr>
          <p:cNvPr id="4" name="Google Shape;385;p38"/>
          <p:cNvSpPr/>
          <p:nvPr/>
        </p:nvSpPr>
        <p:spPr>
          <a:xfrm>
            <a:off x="4139952" y="1203598"/>
            <a:ext cx="844536" cy="1289413"/>
          </a:xfrm>
          <a:custGeom>
            <a:avLst/>
            <a:gdLst/>
            <a:ahLst/>
            <a:cxnLst/>
            <a:rect l="l" t="t" r="r" b="b"/>
            <a:pathLst>
              <a:path w="12581" h="21073" extrusionOk="0">
                <a:moveTo>
                  <a:pt x="6108" y="1217"/>
                </a:moveTo>
                <a:lnTo>
                  <a:pt x="5889" y="1241"/>
                </a:lnTo>
                <a:lnTo>
                  <a:pt x="5694" y="1314"/>
                </a:lnTo>
                <a:lnTo>
                  <a:pt x="5621" y="1339"/>
                </a:lnTo>
                <a:lnTo>
                  <a:pt x="5548" y="1412"/>
                </a:lnTo>
                <a:lnTo>
                  <a:pt x="5500" y="1485"/>
                </a:lnTo>
                <a:lnTo>
                  <a:pt x="5475" y="1558"/>
                </a:lnTo>
                <a:lnTo>
                  <a:pt x="5500" y="1631"/>
                </a:lnTo>
                <a:lnTo>
                  <a:pt x="5548" y="1704"/>
                </a:lnTo>
                <a:lnTo>
                  <a:pt x="5597" y="1752"/>
                </a:lnTo>
                <a:lnTo>
                  <a:pt x="5670" y="1801"/>
                </a:lnTo>
                <a:lnTo>
                  <a:pt x="5816" y="1850"/>
                </a:lnTo>
                <a:lnTo>
                  <a:pt x="5986" y="1874"/>
                </a:lnTo>
                <a:lnTo>
                  <a:pt x="6132" y="1898"/>
                </a:lnTo>
                <a:lnTo>
                  <a:pt x="6497" y="1923"/>
                </a:lnTo>
                <a:lnTo>
                  <a:pt x="6862" y="1923"/>
                </a:lnTo>
                <a:lnTo>
                  <a:pt x="6984" y="1898"/>
                </a:lnTo>
                <a:lnTo>
                  <a:pt x="7057" y="1850"/>
                </a:lnTo>
                <a:lnTo>
                  <a:pt x="7130" y="1777"/>
                </a:lnTo>
                <a:lnTo>
                  <a:pt x="7179" y="1679"/>
                </a:lnTo>
                <a:lnTo>
                  <a:pt x="7179" y="1582"/>
                </a:lnTo>
                <a:lnTo>
                  <a:pt x="7154" y="1485"/>
                </a:lnTo>
                <a:lnTo>
                  <a:pt x="7106" y="1412"/>
                </a:lnTo>
                <a:lnTo>
                  <a:pt x="7033" y="1339"/>
                </a:lnTo>
                <a:lnTo>
                  <a:pt x="6935" y="1290"/>
                </a:lnTo>
                <a:lnTo>
                  <a:pt x="6862" y="1241"/>
                </a:lnTo>
                <a:lnTo>
                  <a:pt x="6668" y="1217"/>
                </a:lnTo>
                <a:close/>
                <a:moveTo>
                  <a:pt x="11948" y="1485"/>
                </a:moveTo>
                <a:lnTo>
                  <a:pt x="12021" y="1850"/>
                </a:lnTo>
                <a:lnTo>
                  <a:pt x="12061" y="2174"/>
                </a:lnTo>
                <a:lnTo>
                  <a:pt x="12045" y="2142"/>
                </a:lnTo>
                <a:lnTo>
                  <a:pt x="12021" y="2093"/>
                </a:lnTo>
                <a:lnTo>
                  <a:pt x="11948" y="2044"/>
                </a:lnTo>
                <a:lnTo>
                  <a:pt x="11875" y="2044"/>
                </a:lnTo>
                <a:lnTo>
                  <a:pt x="11559" y="2190"/>
                </a:lnTo>
                <a:lnTo>
                  <a:pt x="11267" y="2361"/>
                </a:lnTo>
                <a:lnTo>
                  <a:pt x="11048" y="2507"/>
                </a:lnTo>
                <a:lnTo>
                  <a:pt x="10829" y="2653"/>
                </a:lnTo>
                <a:lnTo>
                  <a:pt x="10220" y="2653"/>
                </a:lnTo>
                <a:lnTo>
                  <a:pt x="9612" y="2628"/>
                </a:lnTo>
                <a:lnTo>
                  <a:pt x="9636" y="2628"/>
                </a:lnTo>
                <a:lnTo>
                  <a:pt x="10342" y="2288"/>
                </a:lnTo>
                <a:lnTo>
                  <a:pt x="11072" y="1996"/>
                </a:lnTo>
                <a:lnTo>
                  <a:pt x="11291" y="1898"/>
                </a:lnTo>
                <a:lnTo>
                  <a:pt x="11534" y="1777"/>
                </a:lnTo>
                <a:lnTo>
                  <a:pt x="11753" y="1655"/>
                </a:lnTo>
                <a:lnTo>
                  <a:pt x="11948" y="1485"/>
                </a:lnTo>
                <a:close/>
                <a:moveTo>
                  <a:pt x="12070" y="2239"/>
                </a:moveTo>
                <a:lnTo>
                  <a:pt x="12070" y="2653"/>
                </a:lnTo>
                <a:lnTo>
                  <a:pt x="12070" y="3042"/>
                </a:lnTo>
                <a:lnTo>
                  <a:pt x="11948" y="3042"/>
                </a:lnTo>
                <a:lnTo>
                  <a:pt x="11826" y="3091"/>
                </a:lnTo>
                <a:lnTo>
                  <a:pt x="11583" y="3212"/>
                </a:lnTo>
                <a:lnTo>
                  <a:pt x="11145" y="3456"/>
                </a:lnTo>
                <a:lnTo>
                  <a:pt x="11169" y="2993"/>
                </a:lnTo>
                <a:lnTo>
                  <a:pt x="11194" y="2896"/>
                </a:lnTo>
                <a:lnTo>
                  <a:pt x="11194" y="2774"/>
                </a:lnTo>
                <a:lnTo>
                  <a:pt x="11291" y="2726"/>
                </a:lnTo>
                <a:lnTo>
                  <a:pt x="11656" y="2531"/>
                </a:lnTo>
                <a:lnTo>
                  <a:pt x="11997" y="2336"/>
                </a:lnTo>
                <a:lnTo>
                  <a:pt x="12045" y="2263"/>
                </a:lnTo>
                <a:lnTo>
                  <a:pt x="12070" y="2239"/>
                </a:lnTo>
                <a:close/>
                <a:moveTo>
                  <a:pt x="12045" y="3334"/>
                </a:moveTo>
                <a:lnTo>
                  <a:pt x="11997" y="3918"/>
                </a:lnTo>
                <a:lnTo>
                  <a:pt x="11972" y="4015"/>
                </a:lnTo>
                <a:lnTo>
                  <a:pt x="11705" y="4161"/>
                </a:lnTo>
                <a:lnTo>
                  <a:pt x="11413" y="4307"/>
                </a:lnTo>
                <a:lnTo>
                  <a:pt x="11121" y="4429"/>
                </a:lnTo>
                <a:lnTo>
                  <a:pt x="11145" y="3772"/>
                </a:lnTo>
                <a:lnTo>
                  <a:pt x="11388" y="3675"/>
                </a:lnTo>
                <a:lnTo>
                  <a:pt x="11607" y="3553"/>
                </a:lnTo>
                <a:lnTo>
                  <a:pt x="11826" y="3456"/>
                </a:lnTo>
                <a:lnTo>
                  <a:pt x="11924" y="3407"/>
                </a:lnTo>
                <a:lnTo>
                  <a:pt x="12045" y="3334"/>
                </a:lnTo>
                <a:close/>
                <a:moveTo>
                  <a:pt x="11972" y="4405"/>
                </a:moveTo>
                <a:lnTo>
                  <a:pt x="11948" y="4867"/>
                </a:lnTo>
                <a:lnTo>
                  <a:pt x="11875" y="4891"/>
                </a:lnTo>
                <a:lnTo>
                  <a:pt x="11705" y="5013"/>
                </a:lnTo>
                <a:lnTo>
                  <a:pt x="11510" y="5110"/>
                </a:lnTo>
                <a:lnTo>
                  <a:pt x="11121" y="5281"/>
                </a:lnTo>
                <a:lnTo>
                  <a:pt x="11121" y="4672"/>
                </a:lnTo>
                <a:lnTo>
                  <a:pt x="11315" y="4648"/>
                </a:lnTo>
                <a:lnTo>
                  <a:pt x="11461" y="4599"/>
                </a:lnTo>
                <a:lnTo>
                  <a:pt x="11729" y="4526"/>
                </a:lnTo>
                <a:lnTo>
                  <a:pt x="11972" y="4405"/>
                </a:lnTo>
                <a:close/>
                <a:moveTo>
                  <a:pt x="11948" y="5208"/>
                </a:moveTo>
                <a:lnTo>
                  <a:pt x="11948" y="5646"/>
                </a:lnTo>
                <a:lnTo>
                  <a:pt x="11851" y="5694"/>
                </a:lnTo>
                <a:lnTo>
                  <a:pt x="11753" y="5743"/>
                </a:lnTo>
                <a:lnTo>
                  <a:pt x="11559" y="5865"/>
                </a:lnTo>
                <a:lnTo>
                  <a:pt x="11096" y="6157"/>
                </a:lnTo>
                <a:lnTo>
                  <a:pt x="11096" y="5524"/>
                </a:lnTo>
                <a:lnTo>
                  <a:pt x="11340" y="5475"/>
                </a:lnTo>
                <a:lnTo>
                  <a:pt x="11559" y="5402"/>
                </a:lnTo>
                <a:lnTo>
                  <a:pt x="11753" y="5329"/>
                </a:lnTo>
                <a:lnTo>
                  <a:pt x="11948" y="5208"/>
                </a:lnTo>
                <a:close/>
                <a:moveTo>
                  <a:pt x="11948" y="6059"/>
                </a:moveTo>
                <a:lnTo>
                  <a:pt x="11948" y="6400"/>
                </a:lnTo>
                <a:lnTo>
                  <a:pt x="11948" y="6424"/>
                </a:lnTo>
                <a:lnTo>
                  <a:pt x="11826" y="6473"/>
                </a:lnTo>
                <a:lnTo>
                  <a:pt x="11705" y="6546"/>
                </a:lnTo>
                <a:lnTo>
                  <a:pt x="11461" y="6716"/>
                </a:lnTo>
                <a:lnTo>
                  <a:pt x="11096" y="6911"/>
                </a:lnTo>
                <a:lnTo>
                  <a:pt x="11096" y="6351"/>
                </a:lnTo>
                <a:lnTo>
                  <a:pt x="11364" y="6303"/>
                </a:lnTo>
                <a:lnTo>
                  <a:pt x="11607" y="6205"/>
                </a:lnTo>
                <a:lnTo>
                  <a:pt x="11948" y="6059"/>
                </a:lnTo>
                <a:close/>
                <a:moveTo>
                  <a:pt x="11948" y="6741"/>
                </a:moveTo>
                <a:lnTo>
                  <a:pt x="11924" y="7252"/>
                </a:lnTo>
                <a:lnTo>
                  <a:pt x="11729" y="7398"/>
                </a:lnTo>
                <a:lnTo>
                  <a:pt x="11413" y="7617"/>
                </a:lnTo>
                <a:lnTo>
                  <a:pt x="11242" y="7714"/>
                </a:lnTo>
                <a:lnTo>
                  <a:pt x="11096" y="7836"/>
                </a:lnTo>
                <a:lnTo>
                  <a:pt x="11096" y="7203"/>
                </a:lnTo>
                <a:lnTo>
                  <a:pt x="11218" y="7179"/>
                </a:lnTo>
                <a:lnTo>
                  <a:pt x="11315" y="7130"/>
                </a:lnTo>
                <a:lnTo>
                  <a:pt x="11559" y="7008"/>
                </a:lnTo>
                <a:lnTo>
                  <a:pt x="11753" y="6887"/>
                </a:lnTo>
                <a:lnTo>
                  <a:pt x="11948" y="6741"/>
                </a:lnTo>
                <a:close/>
                <a:moveTo>
                  <a:pt x="11924" y="7738"/>
                </a:moveTo>
                <a:lnTo>
                  <a:pt x="11924" y="8103"/>
                </a:lnTo>
                <a:lnTo>
                  <a:pt x="11851" y="8128"/>
                </a:lnTo>
                <a:lnTo>
                  <a:pt x="11705" y="8201"/>
                </a:lnTo>
                <a:lnTo>
                  <a:pt x="11559" y="8274"/>
                </a:lnTo>
                <a:lnTo>
                  <a:pt x="11291" y="8468"/>
                </a:lnTo>
                <a:lnTo>
                  <a:pt x="11096" y="8639"/>
                </a:lnTo>
                <a:lnTo>
                  <a:pt x="11096" y="8176"/>
                </a:lnTo>
                <a:lnTo>
                  <a:pt x="11291" y="8103"/>
                </a:lnTo>
                <a:lnTo>
                  <a:pt x="11486" y="8006"/>
                </a:lnTo>
                <a:lnTo>
                  <a:pt x="11851" y="7787"/>
                </a:lnTo>
                <a:lnTo>
                  <a:pt x="11924" y="7738"/>
                </a:lnTo>
                <a:close/>
                <a:moveTo>
                  <a:pt x="11924" y="8468"/>
                </a:moveTo>
                <a:lnTo>
                  <a:pt x="11924" y="9101"/>
                </a:lnTo>
                <a:lnTo>
                  <a:pt x="11705" y="9247"/>
                </a:lnTo>
                <a:lnTo>
                  <a:pt x="11486" y="9393"/>
                </a:lnTo>
                <a:lnTo>
                  <a:pt x="11291" y="9539"/>
                </a:lnTo>
                <a:lnTo>
                  <a:pt x="11096" y="9685"/>
                </a:lnTo>
                <a:lnTo>
                  <a:pt x="11096" y="8955"/>
                </a:lnTo>
                <a:lnTo>
                  <a:pt x="11169" y="8931"/>
                </a:lnTo>
                <a:lnTo>
                  <a:pt x="11267" y="8906"/>
                </a:lnTo>
                <a:lnTo>
                  <a:pt x="11413" y="8809"/>
                </a:lnTo>
                <a:lnTo>
                  <a:pt x="11680" y="8663"/>
                </a:lnTo>
                <a:lnTo>
                  <a:pt x="11924" y="8468"/>
                </a:lnTo>
                <a:close/>
                <a:moveTo>
                  <a:pt x="11924" y="9539"/>
                </a:moveTo>
                <a:lnTo>
                  <a:pt x="11924" y="9782"/>
                </a:lnTo>
                <a:lnTo>
                  <a:pt x="11851" y="9806"/>
                </a:lnTo>
                <a:lnTo>
                  <a:pt x="11778" y="9831"/>
                </a:lnTo>
                <a:lnTo>
                  <a:pt x="11632" y="9952"/>
                </a:lnTo>
                <a:lnTo>
                  <a:pt x="11510" y="10074"/>
                </a:lnTo>
                <a:lnTo>
                  <a:pt x="11388" y="10171"/>
                </a:lnTo>
                <a:lnTo>
                  <a:pt x="11242" y="10269"/>
                </a:lnTo>
                <a:lnTo>
                  <a:pt x="11169" y="10342"/>
                </a:lnTo>
                <a:lnTo>
                  <a:pt x="11096" y="10415"/>
                </a:lnTo>
                <a:lnTo>
                  <a:pt x="11096" y="9904"/>
                </a:lnTo>
                <a:lnTo>
                  <a:pt x="11218" y="9879"/>
                </a:lnTo>
                <a:lnTo>
                  <a:pt x="11364" y="9831"/>
                </a:lnTo>
                <a:lnTo>
                  <a:pt x="11607" y="9709"/>
                </a:lnTo>
                <a:lnTo>
                  <a:pt x="11924" y="9539"/>
                </a:lnTo>
                <a:close/>
                <a:moveTo>
                  <a:pt x="11924" y="10220"/>
                </a:moveTo>
                <a:lnTo>
                  <a:pt x="11924" y="10658"/>
                </a:lnTo>
                <a:lnTo>
                  <a:pt x="11753" y="10755"/>
                </a:lnTo>
                <a:lnTo>
                  <a:pt x="11583" y="10853"/>
                </a:lnTo>
                <a:lnTo>
                  <a:pt x="11340" y="10999"/>
                </a:lnTo>
                <a:lnTo>
                  <a:pt x="11096" y="11145"/>
                </a:lnTo>
                <a:lnTo>
                  <a:pt x="11096" y="10536"/>
                </a:lnTo>
                <a:lnTo>
                  <a:pt x="11145" y="10585"/>
                </a:lnTo>
                <a:lnTo>
                  <a:pt x="11340" y="10585"/>
                </a:lnTo>
                <a:lnTo>
                  <a:pt x="11486" y="10512"/>
                </a:lnTo>
                <a:lnTo>
                  <a:pt x="11607" y="10463"/>
                </a:lnTo>
                <a:lnTo>
                  <a:pt x="11753" y="10342"/>
                </a:lnTo>
                <a:lnTo>
                  <a:pt x="11924" y="10220"/>
                </a:lnTo>
                <a:close/>
                <a:moveTo>
                  <a:pt x="11924" y="11047"/>
                </a:moveTo>
                <a:lnTo>
                  <a:pt x="11924" y="11364"/>
                </a:lnTo>
                <a:lnTo>
                  <a:pt x="11778" y="11412"/>
                </a:lnTo>
                <a:lnTo>
                  <a:pt x="11632" y="11485"/>
                </a:lnTo>
                <a:lnTo>
                  <a:pt x="11364" y="11656"/>
                </a:lnTo>
                <a:lnTo>
                  <a:pt x="11096" y="11826"/>
                </a:lnTo>
                <a:lnTo>
                  <a:pt x="11096" y="11461"/>
                </a:lnTo>
                <a:lnTo>
                  <a:pt x="11242" y="11437"/>
                </a:lnTo>
                <a:lnTo>
                  <a:pt x="11364" y="11364"/>
                </a:lnTo>
                <a:lnTo>
                  <a:pt x="11632" y="11218"/>
                </a:lnTo>
                <a:lnTo>
                  <a:pt x="11924" y="11047"/>
                </a:lnTo>
                <a:close/>
                <a:moveTo>
                  <a:pt x="11924" y="11753"/>
                </a:moveTo>
                <a:lnTo>
                  <a:pt x="11924" y="12191"/>
                </a:lnTo>
                <a:lnTo>
                  <a:pt x="11705" y="12288"/>
                </a:lnTo>
                <a:lnTo>
                  <a:pt x="11534" y="12386"/>
                </a:lnTo>
                <a:lnTo>
                  <a:pt x="11315" y="12483"/>
                </a:lnTo>
                <a:lnTo>
                  <a:pt x="11096" y="12605"/>
                </a:lnTo>
                <a:lnTo>
                  <a:pt x="11096" y="12215"/>
                </a:lnTo>
                <a:lnTo>
                  <a:pt x="11267" y="12142"/>
                </a:lnTo>
                <a:lnTo>
                  <a:pt x="11413" y="12045"/>
                </a:lnTo>
                <a:lnTo>
                  <a:pt x="11680" y="11875"/>
                </a:lnTo>
                <a:lnTo>
                  <a:pt x="11924" y="11753"/>
                </a:lnTo>
                <a:close/>
                <a:moveTo>
                  <a:pt x="11924" y="12580"/>
                </a:moveTo>
                <a:lnTo>
                  <a:pt x="11924" y="12848"/>
                </a:lnTo>
                <a:lnTo>
                  <a:pt x="11705" y="13043"/>
                </a:lnTo>
                <a:lnTo>
                  <a:pt x="11388" y="13262"/>
                </a:lnTo>
                <a:lnTo>
                  <a:pt x="11096" y="13481"/>
                </a:lnTo>
                <a:lnTo>
                  <a:pt x="11096" y="12872"/>
                </a:lnTo>
                <a:lnTo>
                  <a:pt x="11242" y="12848"/>
                </a:lnTo>
                <a:lnTo>
                  <a:pt x="11364" y="12824"/>
                </a:lnTo>
                <a:lnTo>
                  <a:pt x="11632" y="12702"/>
                </a:lnTo>
                <a:lnTo>
                  <a:pt x="11924" y="12580"/>
                </a:lnTo>
                <a:close/>
                <a:moveTo>
                  <a:pt x="11948" y="13237"/>
                </a:moveTo>
                <a:lnTo>
                  <a:pt x="11948" y="13821"/>
                </a:lnTo>
                <a:lnTo>
                  <a:pt x="11753" y="13919"/>
                </a:lnTo>
                <a:lnTo>
                  <a:pt x="11559" y="14065"/>
                </a:lnTo>
                <a:lnTo>
                  <a:pt x="11340" y="14211"/>
                </a:lnTo>
                <a:lnTo>
                  <a:pt x="11121" y="14357"/>
                </a:lnTo>
                <a:lnTo>
                  <a:pt x="11121" y="13602"/>
                </a:lnTo>
                <a:lnTo>
                  <a:pt x="11291" y="13529"/>
                </a:lnTo>
                <a:lnTo>
                  <a:pt x="11486" y="13481"/>
                </a:lnTo>
                <a:lnTo>
                  <a:pt x="11656" y="13383"/>
                </a:lnTo>
                <a:lnTo>
                  <a:pt x="11826" y="13310"/>
                </a:lnTo>
                <a:lnTo>
                  <a:pt x="11948" y="13237"/>
                </a:lnTo>
                <a:close/>
                <a:moveTo>
                  <a:pt x="11948" y="14211"/>
                </a:moveTo>
                <a:lnTo>
                  <a:pt x="11948" y="14357"/>
                </a:lnTo>
                <a:lnTo>
                  <a:pt x="11778" y="14454"/>
                </a:lnTo>
                <a:lnTo>
                  <a:pt x="11607" y="14551"/>
                </a:lnTo>
                <a:lnTo>
                  <a:pt x="11364" y="14722"/>
                </a:lnTo>
                <a:lnTo>
                  <a:pt x="11121" y="14916"/>
                </a:lnTo>
                <a:lnTo>
                  <a:pt x="11121" y="14649"/>
                </a:lnTo>
                <a:lnTo>
                  <a:pt x="11242" y="14600"/>
                </a:lnTo>
                <a:lnTo>
                  <a:pt x="11388" y="14551"/>
                </a:lnTo>
                <a:lnTo>
                  <a:pt x="11632" y="14405"/>
                </a:lnTo>
                <a:lnTo>
                  <a:pt x="11948" y="14211"/>
                </a:lnTo>
                <a:close/>
                <a:moveTo>
                  <a:pt x="11972" y="14722"/>
                </a:moveTo>
                <a:lnTo>
                  <a:pt x="11997" y="15379"/>
                </a:lnTo>
                <a:lnTo>
                  <a:pt x="11753" y="15500"/>
                </a:lnTo>
                <a:lnTo>
                  <a:pt x="11534" y="15622"/>
                </a:lnTo>
                <a:lnTo>
                  <a:pt x="11315" y="15768"/>
                </a:lnTo>
                <a:lnTo>
                  <a:pt x="11121" y="15938"/>
                </a:lnTo>
                <a:lnTo>
                  <a:pt x="11121" y="15257"/>
                </a:lnTo>
                <a:lnTo>
                  <a:pt x="11413" y="15062"/>
                </a:lnTo>
                <a:lnTo>
                  <a:pt x="11680" y="14868"/>
                </a:lnTo>
                <a:lnTo>
                  <a:pt x="11972" y="14722"/>
                </a:lnTo>
                <a:close/>
                <a:moveTo>
                  <a:pt x="11997" y="15792"/>
                </a:moveTo>
                <a:lnTo>
                  <a:pt x="11997" y="16060"/>
                </a:lnTo>
                <a:lnTo>
                  <a:pt x="11510" y="16376"/>
                </a:lnTo>
                <a:lnTo>
                  <a:pt x="11315" y="16498"/>
                </a:lnTo>
                <a:lnTo>
                  <a:pt x="11121" y="16644"/>
                </a:lnTo>
                <a:lnTo>
                  <a:pt x="11121" y="16206"/>
                </a:lnTo>
                <a:lnTo>
                  <a:pt x="11413" y="16109"/>
                </a:lnTo>
                <a:lnTo>
                  <a:pt x="11680" y="15963"/>
                </a:lnTo>
                <a:lnTo>
                  <a:pt x="11997" y="15792"/>
                </a:lnTo>
                <a:close/>
                <a:moveTo>
                  <a:pt x="8736" y="3042"/>
                </a:moveTo>
                <a:lnTo>
                  <a:pt x="9782" y="3115"/>
                </a:lnTo>
                <a:lnTo>
                  <a:pt x="10804" y="3115"/>
                </a:lnTo>
                <a:lnTo>
                  <a:pt x="10707" y="4818"/>
                </a:lnTo>
                <a:lnTo>
                  <a:pt x="10634" y="6522"/>
                </a:lnTo>
                <a:lnTo>
                  <a:pt x="10610" y="8225"/>
                </a:lnTo>
                <a:lnTo>
                  <a:pt x="10610" y="9928"/>
                </a:lnTo>
                <a:lnTo>
                  <a:pt x="10658" y="13335"/>
                </a:lnTo>
                <a:lnTo>
                  <a:pt x="10658" y="15038"/>
                </a:lnTo>
                <a:lnTo>
                  <a:pt x="10683" y="16741"/>
                </a:lnTo>
                <a:lnTo>
                  <a:pt x="10245" y="16741"/>
                </a:lnTo>
                <a:lnTo>
                  <a:pt x="9831" y="16717"/>
                </a:lnTo>
                <a:lnTo>
                  <a:pt x="9393" y="16717"/>
                </a:lnTo>
                <a:lnTo>
                  <a:pt x="8979" y="16693"/>
                </a:lnTo>
                <a:lnTo>
                  <a:pt x="7714" y="16717"/>
                </a:lnTo>
                <a:lnTo>
                  <a:pt x="6424" y="16717"/>
                </a:lnTo>
                <a:lnTo>
                  <a:pt x="5232" y="16668"/>
                </a:lnTo>
                <a:lnTo>
                  <a:pt x="4016" y="16644"/>
                </a:lnTo>
                <a:lnTo>
                  <a:pt x="2434" y="16644"/>
                </a:lnTo>
                <a:lnTo>
                  <a:pt x="1899" y="16668"/>
                </a:lnTo>
                <a:lnTo>
                  <a:pt x="1923" y="16620"/>
                </a:lnTo>
                <a:lnTo>
                  <a:pt x="1923" y="16644"/>
                </a:lnTo>
                <a:lnTo>
                  <a:pt x="1947" y="16620"/>
                </a:lnTo>
                <a:lnTo>
                  <a:pt x="1923" y="16571"/>
                </a:lnTo>
                <a:lnTo>
                  <a:pt x="1899" y="16376"/>
                </a:lnTo>
                <a:lnTo>
                  <a:pt x="1899" y="16060"/>
                </a:lnTo>
                <a:lnTo>
                  <a:pt x="1923" y="15744"/>
                </a:lnTo>
                <a:lnTo>
                  <a:pt x="1996" y="14040"/>
                </a:lnTo>
                <a:lnTo>
                  <a:pt x="2020" y="12751"/>
                </a:lnTo>
                <a:lnTo>
                  <a:pt x="2045" y="11485"/>
                </a:lnTo>
                <a:lnTo>
                  <a:pt x="2045" y="8955"/>
                </a:lnTo>
                <a:lnTo>
                  <a:pt x="2045" y="5646"/>
                </a:lnTo>
                <a:lnTo>
                  <a:pt x="1996" y="3918"/>
                </a:lnTo>
                <a:lnTo>
                  <a:pt x="1972" y="3334"/>
                </a:lnTo>
                <a:lnTo>
                  <a:pt x="1947" y="3066"/>
                </a:lnTo>
                <a:lnTo>
                  <a:pt x="2458" y="3139"/>
                </a:lnTo>
                <a:lnTo>
                  <a:pt x="2994" y="3188"/>
                </a:lnTo>
                <a:lnTo>
                  <a:pt x="3505" y="3212"/>
                </a:lnTo>
                <a:lnTo>
                  <a:pt x="4040" y="3212"/>
                </a:lnTo>
                <a:lnTo>
                  <a:pt x="5110" y="3164"/>
                </a:lnTo>
                <a:lnTo>
                  <a:pt x="6157" y="3115"/>
                </a:lnTo>
                <a:lnTo>
                  <a:pt x="7446" y="3066"/>
                </a:lnTo>
                <a:lnTo>
                  <a:pt x="8103" y="3042"/>
                </a:lnTo>
                <a:close/>
                <a:moveTo>
                  <a:pt x="6595" y="18177"/>
                </a:moveTo>
                <a:lnTo>
                  <a:pt x="6716" y="18225"/>
                </a:lnTo>
                <a:lnTo>
                  <a:pt x="6814" y="18323"/>
                </a:lnTo>
                <a:lnTo>
                  <a:pt x="6887" y="18493"/>
                </a:lnTo>
                <a:lnTo>
                  <a:pt x="6911" y="18590"/>
                </a:lnTo>
                <a:lnTo>
                  <a:pt x="6935" y="18712"/>
                </a:lnTo>
                <a:lnTo>
                  <a:pt x="6935" y="18834"/>
                </a:lnTo>
                <a:lnTo>
                  <a:pt x="6911" y="18955"/>
                </a:lnTo>
                <a:lnTo>
                  <a:pt x="6887" y="19053"/>
                </a:lnTo>
                <a:lnTo>
                  <a:pt x="6838" y="19174"/>
                </a:lnTo>
                <a:lnTo>
                  <a:pt x="6765" y="19272"/>
                </a:lnTo>
                <a:lnTo>
                  <a:pt x="6692" y="19345"/>
                </a:lnTo>
                <a:lnTo>
                  <a:pt x="6570" y="19418"/>
                </a:lnTo>
                <a:lnTo>
                  <a:pt x="6424" y="19442"/>
                </a:lnTo>
                <a:lnTo>
                  <a:pt x="6278" y="19442"/>
                </a:lnTo>
                <a:lnTo>
                  <a:pt x="6132" y="19393"/>
                </a:lnTo>
                <a:lnTo>
                  <a:pt x="6011" y="19345"/>
                </a:lnTo>
                <a:lnTo>
                  <a:pt x="5913" y="19247"/>
                </a:lnTo>
                <a:lnTo>
                  <a:pt x="5816" y="19126"/>
                </a:lnTo>
                <a:lnTo>
                  <a:pt x="5792" y="19004"/>
                </a:lnTo>
                <a:lnTo>
                  <a:pt x="5792" y="18858"/>
                </a:lnTo>
                <a:lnTo>
                  <a:pt x="5816" y="18688"/>
                </a:lnTo>
                <a:lnTo>
                  <a:pt x="5865" y="18566"/>
                </a:lnTo>
                <a:lnTo>
                  <a:pt x="5938" y="18420"/>
                </a:lnTo>
                <a:lnTo>
                  <a:pt x="6011" y="18323"/>
                </a:lnTo>
                <a:lnTo>
                  <a:pt x="6108" y="18250"/>
                </a:lnTo>
                <a:lnTo>
                  <a:pt x="6157" y="18274"/>
                </a:lnTo>
                <a:lnTo>
                  <a:pt x="6230" y="18250"/>
                </a:lnTo>
                <a:lnTo>
                  <a:pt x="6351" y="18225"/>
                </a:lnTo>
                <a:lnTo>
                  <a:pt x="6376" y="18225"/>
                </a:lnTo>
                <a:lnTo>
                  <a:pt x="6424" y="18201"/>
                </a:lnTo>
                <a:lnTo>
                  <a:pt x="6473" y="18177"/>
                </a:lnTo>
                <a:close/>
                <a:moveTo>
                  <a:pt x="6497" y="17690"/>
                </a:moveTo>
                <a:lnTo>
                  <a:pt x="6303" y="17714"/>
                </a:lnTo>
                <a:lnTo>
                  <a:pt x="6205" y="17763"/>
                </a:lnTo>
                <a:lnTo>
                  <a:pt x="6132" y="17812"/>
                </a:lnTo>
                <a:lnTo>
                  <a:pt x="6011" y="17836"/>
                </a:lnTo>
                <a:lnTo>
                  <a:pt x="5913" y="17860"/>
                </a:lnTo>
                <a:lnTo>
                  <a:pt x="5816" y="17933"/>
                </a:lnTo>
                <a:lnTo>
                  <a:pt x="5719" y="17982"/>
                </a:lnTo>
                <a:lnTo>
                  <a:pt x="5621" y="18079"/>
                </a:lnTo>
                <a:lnTo>
                  <a:pt x="5548" y="18177"/>
                </a:lnTo>
                <a:lnTo>
                  <a:pt x="5475" y="18274"/>
                </a:lnTo>
                <a:lnTo>
                  <a:pt x="5427" y="18396"/>
                </a:lnTo>
                <a:lnTo>
                  <a:pt x="5354" y="18639"/>
                </a:lnTo>
                <a:lnTo>
                  <a:pt x="5329" y="18882"/>
                </a:lnTo>
                <a:lnTo>
                  <a:pt x="5329" y="19028"/>
                </a:lnTo>
                <a:lnTo>
                  <a:pt x="5354" y="19150"/>
                </a:lnTo>
                <a:lnTo>
                  <a:pt x="5378" y="19272"/>
                </a:lnTo>
                <a:lnTo>
                  <a:pt x="5427" y="19393"/>
                </a:lnTo>
                <a:lnTo>
                  <a:pt x="5500" y="19491"/>
                </a:lnTo>
                <a:lnTo>
                  <a:pt x="5573" y="19588"/>
                </a:lnTo>
                <a:lnTo>
                  <a:pt x="5670" y="19661"/>
                </a:lnTo>
                <a:lnTo>
                  <a:pt x="5767" y="19734"/>
                </a:lnTo>
                <a:lnTo>
                  <a:pt x="5889" y="19807"/>
                </a:lnTo>
                <a:lnTo>
                  <a:pt x="5986" y="19856"/>
                </a:lnTo>
                <a:lnTo>
                  <a:pt x="6108" y="19880"/>
                </a:lnTo>
                <a:lnTo>
                  <a:pt x="6254" y="19904"/>
                </a:lnTo>
                <a:lnTo>
                  <a:pt x="6376" y="19904"/>
                </a:lnTo>
                <a:lnTo>
                  <a:pt x="6497" y="19880"/>
                </a:lnTo>
                <a:lnTo>
                  <a:pt x="6619" y="19856"/>
                </a:lnTo>
                <a:lnTo>
                  <a:pt x="6765" y="19807"/>
                </a:lnTo>
                <a:lnTo>
                  <a:pt x="6935" y="19710"/>
                </a:lnTo>
                <a:lnTo>
                  <a:pt x="7081" y="19564"/>
                </a:lnTo>
                <a:lnTo>
                  <a:pt x="7203" y="19393"/>
                </a:lnTo>
                <a:lnTo>
                  <a:pt x="7276" y="19199"/>
                </a:lnTo>
                <a:lnTo>
                  <a:pt x="7325" y="19004"/>
                </a:lnTo>
                <a:lnTo>
                  <a:pt x="7349" y="18785"/>
                </a:lnTo>
                <a:lnTo>
                  <a:pt x="7349" y="18566"/>
                </a:lnTo>
                <a:lnTo>
                  <a:pt x="7300" y="18371"/>
                </a:lnTo>
                <a:lnTo>
                  <a:pt x="7252" y="18201"/>
                </a:lnTo>
                <a:lnTo>
                  <a:pt x="7154" y="18031"/>
                </a:lnTo>
                <a:lnTo>
                  <a:pt x="7008" y="17885"/>
                </a:lnTo>
                <a:lnTo>
                  <a:pt x="6862" y="17763"/>
                </a:lnTo>
                <a:lnTo>
                  <a:pt x="6692" y="17714"/>
                </a:lnTo>
                <a:lnTo>
                  <a:pt x="6497" y="17690"/>
                </a:lnTo>
                <a:close/>
                <a:moveTo>
                  <a:pt x="2531" y="463"/>
                </a:moveTo>
                <a:lnTo>
                  <a:pt x="3018" y="487"/>
                </a:lnTo>
                <a:lnTo>
                  <a:pt x="3943" y="536"/>
                </a:lnTo>
                <a:lnTo>
                  <a:pt x="4867" y="560"/>
                </a:lnTo>
                <a:lnTo>
                  <a:pt x="7860" y="585"/>
                </a:lnTo>
                <a:lnTo>
                  <a:pt x="9588" y="560"/>
                </a:lnTo>
                <a:lnTo>
                  <a:pt x="9344" y="755"/>
                </a:lnTo>
                <a:lnTo>
                  <a:pt x="9223" y="852"/>
                </a:lnTo>
                <a:lnTo>
                  <a:pt x="9150" y="974"/>
                </a:lnTo>
                <a:lnTo>
                  <a:pt x="9150" y="998"/>
                </a:lnTo>
                <a:lnTo>
                  <a:pt x="9150" y="1023"/>
                </a:lnTo>
                <a:lnTo>
                  <a:pt x="9174" y="1047"/>
                </a:lnTo>
                <a:lnTo>
                  <a:pt x="9223" y="1047"/>
                </a:lnTo>
                <a:lnTo>
                  <a:pt x="9393" y="998"/>
                </a:lnTo>
                <a:lnTo>
                  <a:pt x="9563" y="901"/>
                </a:lnTo>
                <a:lnTo>
                  <a:pt x="9855" y="682"/>
                </a:lnTo>
                <a:lnTo>
                  <a:pt x="10099" y="560"/>
                </a:lnTo>
                <a:lnTo>
                  <a:pt x="10512" y="585"/>
                </a:lnTo>
                <a:lnTo>
                  <a:pt x="10902" y="609"/>
                </a:lnTo>
                <a:lnTo>
                  <a:pt x="10707" y="682"/>
                </a:lnTo>
                <a:lnTo>
                  <a:pt x="10512" y="804"/>
                </a:lnTo>
                <a:lnTo>
                  <a:pt x="10172" y="998"/>
                </a:lnTo>
                <a:lnTo>
                  <a:pt x="9880" y="1168"/>
                </a:lnTo>
                <a:lnTo>
                  <a:pt x="9588" y="1339"/>
                </a:lnTo>
                <a:lnTo>
                  <a:pt x="9344" y="1558"/>
                </a:lnTo>
                <a:lnTo>
                  <a:pt x="9223" y="1679"/>
                </a:lnTo>
                <a:lnTo>
                  <a:pt x="9101" y="1801"/>
                </a:lnTo>
                <a:lnTo>
                  <a:pt x="9101" y="1825"/>
                </a:lnTo>
                <a:lnTo>
                  <a:pt x="9125" y="1850"/>
                </a:lnTo>
                <a:lnTo>
                  <a:pt x="9125" y="1874"/>
                </a:lnTo>
                <a:lnTo>
                  <a:pt x="9150" y="1874"/>
                </a:lnTo>
                <a:lnTo>
                  <a:pt x="9466" y="1777"/>
                </a:lnTo>
                <a:lnTo>
                  <a:pt x="9782" y="1631"/>
                </a:lnTo>
                <a:lnTo>
                  <a:pt x="10366" y="1314"/>
                </a:lnTo>
                <a:lnTo>
                  <a:pt x="10610" y="1217"/>
                </a:lnTo>
                <a:lnTo>
                  <a:pt x="10877" y="1096"/>
                </a:lnTo>
                <a:lnTo>
                  <a:pt x="11121" y="950"/>
                </a:lnTo>
                <a:lnTo>
                  <a:pt x="11242" y="877"/>
                </a:lnTo>
                <a:lnTo>
                  <a:pt x="11315" y="804"/>
                </a:lnTo>
                <a:lnTo>
                  <a:pt x="11340" y="731"/>
                </a:lnTo>
                <a:lnTo>
                  <a:pt x="11486" y="804"/>
                </a:lnTo>
                <a:lnTo>
                  <a:pt x="11607" y="925"/>
                </a:lnTo>
                <a:lnTo>
                  <a:pt x="11729" y="1047"/>
                </a:lnTo>
                <a:lnTo>
                  <a:pt x="11802" y="1193"/>
                </a:lnTo>
                <a:lnTo>
                  <a:pt x="11486" y="1387"/>
                </a:lnTo>
                <a:lnTo>
                  <a:pt x="11169" y="1558"/>
                </a:lnTo>
                <a:lnTo>
                  <a:pt x="10853" y="1704"/>
                </a:lnTo>
                <a:lnTo>
                  <a:pt x="10488" y="1850"/>
                </a:lnTo>
                <a:lnTo>
                  <a:pt x="10220" y="1971"/>
                </a:lnTo>
                <a:lnTo>
                  <a:pt x="9928" y="2093"/>
                </a:lnTo>
                <a:lnTo>
                  <a:pt x="9807" y="2190"/>
                </a:lnTo>
                <a:lnTo>
                  <a:pt x="9709" y="2288"/>
                </a:lnTo>
                <a:lnTo>
                  <a:pt x="9612" y="2385"/>
                </a:lnTo>
                <a:lnTo>
                  <a:pt x="9515" y="2507"/>
                </a:lnTo>
                <a:lnTo>
                  <a:pt x="9515" y="2580"/>
                </a:lnTo>
                <a:lnTo>
                  <a:pt x="9539" y="2628"/>
                </a:lnTo>
                <a:lnTo>
                  <a:pt x="8931" y="2580"/>
                </a:lnTo>
                <a:lnTo>
                  <a:pt x="7641" y="2580"/>
                </a:lnTo>
                <a:lnTo>
                  <a:pt x="6327" y="2653"/>
                </a:lnTo>
                <a:lnTo>
                  <a:pt x="5135" y="2701"/>
                </a:lnTo>
                <a:lnTo>
                  <a:pt x="3967" y="2726"/>
                </a:lnTo>
                <a:lnTo>
                  <a:pt x="3359" y="2726"/>
                </a:lnTo>
                <a:lnTo>
                  <a:pt x="2775" y="2701"/>
                </a:lnTo>
                <a:lnTo>
                  <a:pt x="2166" y="2653"/>
                </a:lnTo>
                <a:lnTo>
                  <a:pt x="1582" y="2604"/>
                </a:lnTo>
                <a:lnTo>
                  <a:pt x="1509" y="2604"/>
                </a:lnTo>
                <a:lnTo>
                  <a:pt x="1436" y="2628"/>
                </a:lnTo>
                <a:lnTo>
                  <a:pt x="1412" y="2701"/>
                </a:lnTo>
                <a:lnTo>
                  <a:pt x="1388" y="2774"/>
                </a:lnTo>
                <a:lnTo>
                  <a:pt x="1388" y="2847"/>
                </a:lnTo>
                <a:lnTo>
                  <a:pt x="1412" y="2896"/>
                </a:lnTo>
                <a:lnTo>
                  <a:pt x="1461" y="2969"/>
                </a:lnTo>
                <a:lnTo>
                  <a:pt x="1534" y="2993"/>
                </a:lnTo>
                <a:lnTo>
                  <a:pt x="1558" y="3212"/>
                </a:lnTo>
                <a:lnTo>
                  <a:pt x="1558" y="3553"/>
                </a:lnTo>
                <a:lnTo>
                  <a:pt x="1534" y="4453"/>
                </a:lnTo>
                <a:lnTo>
                  <a:pt x="1509" y="5402"/>
                </a:lnTo>
                <a:lnTo>
                  <a:pt x="1485" y="6108"/>
                </a:lnTo>
                <a:lnTo>
                  <a:pt x="1461" y="6668"/>
                </a:lnTo>
                <a:lnTo>
                  <a:pt x="1461" y="7227"/>
                </a:lnTo>
                <a:lnTo>
                  <a:pt x="1485" y="8371"/>
                </a:lnTo>
                <a:lnTo>
                  <a:pt x="1509" y="9490"/>
                </a:lnTo>
                <a:lnTo>
                  <a:pt x="1534" y="10634"/>
                </a:lnTo>
                <a:lnTo>
                  <a:pt x="1485" y="13043"/>
                </a:lnTo>
                <a:lnTo>
                  <a:pt x="1461" y="14235"/>
                </a:lnTo>
                <a:lnTo>
                  <a:pt x="1412" y="15427"/>
                </a:lnTo>
                <a:lnTo>
                  <a:pt x="1363" y="16084"/>
                </a:lnTo>
                <a:lnTo>
                  <a:pt x="1339" y="16255"/>
                </a:lnTo>
                <a:lnTo>
                  <a:pt x="1363" y="16425"/>
                </a:lnTo>
                <a:lnTo>
                  <a:pt x="1388" y="16571"/>
                </a:lnTo>
                <a:lnTo>
                  <a:pt x="1436" y="16693"/>
                </a:lnTo>
                <a:lnTo>
                  <a:pt x="1509" y="16766"/>
                </a:lnTo>
                <a:lnTo>
                  <a:pt x="1461" y="16863"/>
                </a:lnTo>
                <a:lnTo>
                  <a:pt x="1436" y="16960"/>
                </a:lnTo>
                <a:lnTo>
                  <a:pt x="1485" y="17058"/>
                </a:lnTo>
                <a:lnTo>
                  <a:pt x="1534" y="17082"/>
                </a:lnTo>
                <a:lnTo>
                  <a:pt x="1582" y="17106"/>
                </a:lnTo>
                <a:lnTo>
                  <a:pt x="1874" y="17131"/>
                </a:lnTo>
                <a:lnTo>
                  <a:pt x="2191" y="17155"/>
                </a:lnTo>
                <a:lnTo>
                  <a:pt x="2799" y="17179"/>
                </a:lnTo>
                <a:lnTo>
                  <a:pt x="4016" y="17131"/>
                </a:lnTo>
                <a:lnTo>
                  <a:pt x="5329" y="17155"/>
                </a:lnTo>
                <a:lnTo>
                  <a:pt x="6619" y="17204"/>
                </a:lnTo>
                <a:lnTo>
                  <a:pt x="7252" y="17228"/>
                </a:lnTo>
                <a:lnTo>
                  <a:pt x="7884" y="17228"/>
                </a:lnTo>
                <a:lnTo>
                  <a:pt x="9150" y="17179"/>
                </a:lnTo>
                <a:lnTo>
                  <a:pt x="9661" y="17179"/>
                </a:lnTo>
                <a:lnTo>
                  <a:pt x="10172" y="17204"/>
                </a:lnTo>
                <a:lnTo>
                  <a:pt x="10683" y="17204"/>
                </a:lnTo>
                <a:lnTo>
                  <a:pt x="10926" y="17179"/>
                </a:lnTo>
                <a:lnTo>
                  <a:pt x="11194" y="17155"/>
                </a:lnTo>
                <a:lnTo>
                  <a:pt x="11242" y="17131"/>
                </a:lnTo>
                <a:lnTo>
                  <a:pt x="11291" y="17082"/>
                </a:lnTo>
                <a:lnTo>
                  <a:pt x="11340" y="17033"/>
                </a:lnTo>
                <a:lnTo>
                  <a:pt x="11364" y="16985"/>
                </a:lnTo>
                <a:lnTo>
                  <a:pt x="11364" y="16887"/>
                </a:lnTo>
                <a:lnTo>
                  <a:pt x="11315" y="16766"/>
                </a:lnTo>
                <a:lnTo>
                  <a:pt x="11632" y="16620"/>
                </a:lnTo>
                <a:lnTo>
                  <a:pt x="11997" y="16449"/>
                </a:lnTo>
                <a:lnTo>
                  <a:pt x="11997" y="16960"/>
                </a:lnTo>
                <a:lnTo>
                  <a:pt x="11997" y="17058"/>
                </a:lnTo>
                <a:lnTo>
                  <a:pt x="11826" y="17106"/>
                </a:lnTo>
                <a:lnTo>
                  <a:pt x="11656" y="17155"/>
                </a:lnTo>
                <a:lnTo>
                  <a:pt x="11315" y="17301"/>
                </a:lnTo>
                <a:lnTo>
                  <a:pt x="11121" y="17398"/>
                </a:lnTo>
                <a:lnTo>
                  <a:pt x="10926" y="17495"/>
                </a:lnTo>
                <a:lnTo>
                  <a:pt x="10731" y="17617"/>
                </a:lnTo>
                <a:lnTo>
                  <a:pt x="10585" y="17763"/>
                </a:lnTo>
                <a:lnTo>
                  <a:pt x="10585" y="17787"/>
                </a:lnTo>
                <a:lnTo>
                  <a:pt x="10610" y="17812"/>
                </a:lnTo>
                <a:lnTo>
                  <a:pt x="10683" y="17836"/>
                </a:lnTo>
                <a:lnTo>
                  <a:pt x="10780" y="17836"/>
                </a:lnTo>
                <a:lnTo>
                  <a:pt x="10950" y="17787"/>
                </a:lnTo>
                <a:lnTo>
                  <a:pt x="11267" y="17666"/>
                </a:lnTo>
                <a:lnTo>
                  <a:pt x="11632" y="17520"/>
                </a:lnTo>
                <a:lnTo>
                  <a:pt x="11997" y="17422"/>
                </a:lnTo>
                <a:lnTo>
                  <a:pt x="11997" y="17739"/>
                </a:lnTo>
                <a:lnTo>
                  <a:pt x="11875" y="17763"/>
                </a:lnTo>
                <a:lnTo>
                  <a:pt x="11778" y="17836"/>
                </a:lnTo>
                <a:lnTo>
                  <a:pt x="11559" y="17958"/>
                </a:lnTo>
                <a:lnTo>
                  <a:pt x="11340" y="18055"/>
                </a:lnTo>
                <a:lnTo>
                  <a:pt x="11145" y="18201"/>
                </a:lnTo>
                <a:lnTo>
                  <a:pt x="10926" y="18323"/>
                </a:lnTo>
                <a:lnTo>
                  <a:pt x="10731" y="18420"/>
                </a:lnTo>
                <a:lnTo>
                  <a:pt x="10707" y="18444"/>
                </a:lnTo>
                <a:lnTo>
                  <a:pt x="10707" y="18493"/>
                </a:lnTo>
                <a:lnTo>
                  <a:pt x="10731" y="18517"/>
                </a:lnTo>
                <a:lnTo>
                  <a:pt x="10975" y="18517"/>
                </a:lnTo>
                <a:lnTo>
                  <a:pt x="11194" y="18493"/>
                </a:lnTo>
                <a:lnTo>
                  <a:pt x="11413" y="18444"/>
                </a:lnTo>
                <a:lnTo>
                  <a:pt x="11632" y="18371"/>
                </a:lnTo>
                <a:lnTo>
                  <a:pt x="11802" y="18298"/>
                </a:lnTo>
                <a:lnTo>
                  <a:pt x="11997" y="18225"/>
                </a:lnTo>
                <a:lnTo>
                  <a:pt x="11997" y="18590"/>
                </a:lnTo>
                <a:lnTo>
                  <a:pt x="11778" y="18663"/>
                </a:lnTo>
                <a:lnTo>
                  <a:pt x="11534" y="18736"/>
                </a:lnTo>
                <a:lnTo>
                  <a:pt x="10999" y="18907"/>
                </a:lnTo>
                <a:lnTo>
                  <a:pt x="10731" y="19004"/>
                </a:lnTo>
                <a:lnTo>
                  <a:pt x="10488" y="19150"/>
                </a:lnTo>
                <a:lnTo>
                  <a:pt x="10464" y="19174"/>
                </a:lnTo>
                <a:lnTo>
                  <a:pt x="10464" y="19199"/>
                </a:lnTo>
                <a:lnTo>
                  <a:pt x="10464" y="19247"/>
                </a:lnTo>
                <a:lnTo>
                  <a:pt x="10488" y="19247"/>
                </a:lnTo>
                <a:lnTo>
                  <a:pt x="10634" y="19272"/>
                </a:lnTo>
                <a:lnTo>
                  <a:pt x="10756" y="19272"/>
                </a:lnTo>
                <a:lnTo>
                  <a:pt x="11023" y="19247"/>
                </a:lnTo>
                <a:lnTo>
                  <a:pt x="11267" y="19199"/>
                </a:lnTo>
                <a:lnTo>
                  <a:pt x="11510" y="19126"/>
                </a:lnTo>
                <a:lnTo>
                  <a:pt x="11753" y="19077"/>
                </a:lnTo>
                <a:lnTo>
                  <a:pt x="12021" y="19028"/>
                </a:lnTo>
                <a:lnTo>
                  <a:pt x="12021" y="19223"/>
                </a:lnTo>
                <a:lnTo>
                  <a:pt x="11364" y="19515"/>
                </a:lnTo>
                <a:lnTo>
                  <a:pt x="11048" y="19685"/>
                </a:lnTo>
                <a:lnTo>
                  <a:pt x="10902" y="19783"/>
                </a:lnTo>
                <a:lnTo>
                  <a:pt x="10780" y="19904"/>
                </a:lnTo>
                <a:lnTo>
                  <a:pt x="10756" y="19929"/>
                </a:lnTo>
                <a:lnTo>
                  <a:pt x="10756" y="19953"/>
                </a:lnTo>
                <a:lnTo>
                  <a:pt x="10780" y="19977"/>
                </a:lnTo>
                <a:lnTo>
                  <a:pt x="10804" y="19977"/>
                </a:lnTo>
                <a:lnTo>
                  <a:pt x="11121" y="19953"/>
                </a:lnTo>
                <a:lnTo>
                  <a:pt x="11413" y="19880"/>
                </a:lnTo>
                <a:lnTo>
                  <a:pt x="11729" y="19758"/>
                </a:lnTo>
                <a:lnTo>
                  <a:pt x="12021" y="19637"/>
                </a:lnTo>
                <a:lnTo>
                  <a:pt x="12021" y="19856"/>
                </a:lnTo>
                <a:lnTo>
                  <a:pt x="11972" y="19977"/>
                </a:lnTo>
                <a:lnTo>
                  <a:pt x="11899" y="20099"/>
                </a:lnTo>
                <a:lnTo>
                  <a:pt x="11753" y="20099"/>
                </a:lnTo>
                <a:lnTo>
                  <a:pt x="11607" y="20123"/>
                </a:lnTo>
                <a:lnTo>
                  <a:pt x="11315" y="20221"/>
                </a:lnTo>
                <a:lnTo>
                  <a:pt x="10926" y="20342"/>
                </a:lnTo>
                <a:lnTo>
                  <a:pt x="10731" y="20415"/>
                </a:lnTo>
                <a:lnTo>
                  <a:pt x="10537" y="20537"/>
                </a:lnTo>
                <a:lnTo>
                  <a:pt x="10512" y="20561"/>
                </a:lnTo>
                <a:lnTo>
                  <a:pt x="9928" y="20537"/>
                </a:lnTo>
                <a:lnTo>
                  <a:pt x="9344" y="20513"/>
                </a:lnTo>
                <a:lnTo>
                  <a:pt x="8541" y="20513"/>
                </a:lnTo>
                <a:lnTo>
                  <a:pt x="7738" y="20537"/>
                </a:lnTo>
                <a:lnTo>
                  <a:pt x="6084" y="20561"/>
                </a:lnTo>
                <a:lnTo>
                  <a:pt x="4429" y="20561"/>
                </a:lnTo>
                <a:lnTo>
                  <a:pt x="2848" y="20513"/>
                </a:lnTo>
                <a:lnTo>
                  <a:pt x="1753" y="20513"/>
                </a:lnTo>
                <a:lnTo>
                  <a:pt x="1631" y="20464"/>
                </a:lnTo>
                <a:lnTo>
                  <a:pt x="1339" y="20342"/>
                </a:lnTo>
                <a:lnTo>
                  <a:pt x="1193" y="20269"/>
                </a:lnTo>
                <a:lnTo>
                  <a:pt x="1023" y="20172"/>
                </a:lnTo>
                <a:lnTo>
                  <a:pt x="901" y="20050"/>
                </a:lnTo>
                <a:lnTo>
                  <a:pt x="779" y="19929"/>
                </a:lnTo>
                <a:lnTo>
                  <a:pt x="731" y="19807"/>
                </a:lnTo>
                <a:lnTo>
                  <a:pt x="682" y="19661"/>
                </a:lnTo>
                <a:lnTo>
                  <a:pt x="609" y="19393"/>
                </a:lnTo>
                <a:lnTo>
                  <a:pt x="585" y="19101"/>
                </a:lnTo>
                <a:lnTo>
                  <a:pt x="560" y="18834"/>
                </a:lnTo>
                <a:lnTo>
                  <a:pt x="536" y="17131"/>
                </a:lnTo>
                <a:lnTo>
                  <a:pt x="560" y="15427"/>
                </a:lnTo>
                <a:lnTo>
                  <a:pt x="536" y="13091"/>
                </a:lnTo>
                <a:lnTo>
                  <a:pt x="487" y="9247"/>
                </a:lnTo>
                <a:lnTo>
                  <a:pt x="463" y="5402"/>
                </a:lnTo>
                <a:lnTo>
                  <a:pt x="463" y="3967"/>
                </a:lnTo>
                <a:lnTo>
                  <a:pt x="487" y="3139"/>
                </a:lnTo>
                <a:lnTo>
                  <a:pt x="536" y="2653"/>
                </a:lnTo>
                <a:lnTo>
                  <a:pt x="585" y="2142"/>
                </a:lnTo>
                <a:lnTo>
                  <a:pt x="682" y="1655"/>
                </a:lnTo>
                <a:lnTo>
                  <a:pt x="828" y="1168"/>
                </a:lnTo>
                <a:lnTo>
                  <a:pt x="901" y="1023"/>
                </a:lnTo>
                <a:lnTo>
                  <a:pt x="1023" y="852"/>
                </a:lnTo>
                <a:lnTo>
                  <a:pt x="1217" y="731"/>
                </a:lnTo>
                <a:lnTo>
                  <a:pt x="1461" y="609"/>
                </a:lnTo>
                <a:lnTo>
                  <a:pt x="1753" y="536"/>
                </a:lnTo>
                <a:lnTo>
                  <a:pt x="2118" y="487"/>
                </a:lnTo>
                <a:lnTo>
                  <a:pt x="2531" y="463"/>
                </a:lnTo>
                <a:close/>
                <a:moveTo>
                  <a:pt x="2507" y="1"/>
                </a:moveTo>
                <a:lnTo>
                  <a:pt x="2045" y="25"/>
                </a:lnTo>
                <a:lnTo>
                  <a:pt x="1655" y="98"/>
                </a:lnTo>
                <a:lnTo>
                  <a:pt x="1315" y="171"/>
                </a:lnTo>
                <a:lnTo>
                  <a:pt x="1023" y="317"/>
                </a:lnTo>
                <a:lnTo>
                  <a:pt x="804" y="463"/>
                </a:lnTo>
                <a:lnTo>
                  <a:pt x="609" y="633"/>
                </a:lnTo>
                <a:lnTo>
                  <a:pt x="463" y="828"/>
                </a:lnTo>
                <a:lnTo>
                  <a:pt x="366" y="1023"/>
                </a:lnTo>
                <a:lnTo>
                  <a:pt x="293" y="1241"/>
                </a:lnTo>
                <a:lnTo>
                  <a:pt x="220" y="1436"/>
                </a:lnTo>
                <a:lnTo>
                  <a:pt x="195" y="1655"/>
                </a:lnTo>
                <a:lnTo>
                  <a:pt x="147" y="2020"/>
                </a:lnTo>
                <a:lnTo>
                  <a:pt x="122" y="2312"/>
                </a:lnTo>
                <a:lnTo>
                  <a:pt x="74" y="2823"/>
                </a:lnTo>
                <a:lnTo>
                  <a:pt x="25" y="3334"/>
                </a:lnTo>
                <a:lnTo>
                  <a:pt x="1" y="4356"/>
                </a:lnTo>
                <a:lnTo>
                  <a:pt x="25" y="5354"/>
                </a:lnTo>
                <a:lnTo>
                  <a:pt x="49" y="6376"/>
                </a:lnTo>
                <a:lnTo>
                  <a:pt x="49" y="7544"/>
                </a:lnTo>
                <a:lnTo>
                  <a:pt x="49" y="8736"/>
                </a:lnTo>
                <a:lnTo>
                  <a:pt x="1" y="11072"/>
                </a:lnTo>
                <a:lnTo>
                  <a:pt x="25" y="12264"/>
                </a:lnTo>
                <a:lnTo>
                  <a:pt x="49" y="13432"/>
                </a:lnTo>
                <a:lnTo>
                  <a:pt x="98" y="14624"/>
                </a:lnTo>
                <a:lnTo>
                  <a:pt x="98" y="15817"/>
                </a:lnTo>
                <a:lnTo>
                  <a:pt x="98" y="16693"/>
                </a:lnTo>
                <a:lnTo>
                  <a:pt x="98" y="17568"/>
                </a:lnTo>
                <a:lnTo>
                  <a:pt x="122" y="18444"/>
                </a:lnTo>
                <a:lnTo>
                  <a:pt x="171" y="19345"/>
                </a:lnTo>
                <a:lnTo>
                  <a:pt x="195" y="19612"/>
                </a:lnTo>
                <a:lnTo>
                  <a:pt x="244" y="19880"/>
                </a:lnTo>
                <a:lnTo>
                  <a:pt x="341" y="20123"/>
                </a:lnTo>
                <a:lnTo>
                  <a:pt x="463" y="20367"/>
                </a:lnTo>
                <a:lnTo>
                  <a:pt x="633" y="20561"/>
                </a:lnTo>
                <a:lnTo>
                  <a:pt x="804" y="20732"/>
                </a:lnTo>
                <a:lnTo>
                  <a:pt x="925" y="20805"/>
                </a:lnTo>
                <a:lnTo>
                  <a:pt x="1047" y="20853"/>
                </a:lnTo>
                <a:lnTo>
                  <a:pt x="1169" y="20902"/>
                </a:lnTo>
                <a:lnTo>
                  <a:pt x="1315" y="20926"/>
                </a:lnTo>
                <a:lnTo>
                  <a:pt x="2994" y="20951"/>
                </a:lnTo>
                <a:lnTo>
                  <a:pt x="4186" y="20975"/>
                </a:lnTo>
                <a:lnTo>
                  <a:pt x="4964" y="20999"/>
                </a:lnTo>
                <a:lnTo>
                  <a:pt x="5938" y="21024"/>
                </a:lnTo>
                <a:lnTo>
                  <a:pt x="6911" y="21024"/>
                </a:lnTo>
                <a:lnTo>
                  <a:pt x="8833" y="20999"/>
                </a:lnTo>
                <a:lnTo>
                  <a:pt x="9198" y="20999"/>
                </a:lnTo>
                <a:lnTo>
                  <a:pt x="9588" y="21024"/>
                </a:lnTo>
                <a:lnTo>
                  <a:pt x="10366" y="21072"/>
                </a:lnTo>
                <a:lnTo>
                  <a:pt x="10756" y="21072"/>
                </a:lnTo>
                <a:lnTo>
                  <a:pt x="11145" y="21048"/>
                </a:lnTo>
                <a:lnTo>
                  <a:pt x="11315" y="20999"/>
                </a:lnTo>
                <a:lnTo>
                  <a:pt x="11510" y="20951"/>
                </a:lnTo>
                <a:lnTo>
                  <a:pt x="11680" y="20902"/>
                </a:lnTo>
                <a:lnTo>
                  <a:pt x="11851" y="20805"/>
                </a:lnTo>
                <a:lnTo>
                  <a:pt x="12021" y="20683"/>
                </a:lnTo>
                <a:lnTo>
                  <a:pt x="12167" y="20513"/>
                </a:lnTo>
                <a:lnTo>
                  <a:pt x="12264" y="20318"/>
                </a:lnTo>
                <a:lnTo>
                  <a:pt x="12362" y="20075"/>
                </a:lnTo>
                <a:lnTo>
                  <a:pt x="12435" y="19807"/>
                </a:lnTo>
                <a:lnTo>
                  <a:pt x="12483" y="19515"/>
                </a:lnTo>
                <a:lnTo>
                  <a:pt x="12532" y="19223"/>
                </a:lnTo>
                <a:lnTo>
                  <a:pt x="12556" y="18907"/>
                </a:lnTo>
                <a:lnTo>
                  <a:pt x="12580" y="18298"/>
                </a:lnTo>
                <a:lnTo>
                  <a:pt x="12580" y="17739"/>
                </a:lnTo>
                <a:lnTo>
                  <a:pt x="12556" y="16960"/>
                </a:lnTo>
                <a:lnTo>
                  <a:pt x="12532" y="15573"/>
                </a:lnTo>
                <a:lnTo>
                  <a:pt x="12508" y="14186"/>
                </a:lnTo>
                <a:lnTo>
                  <a:pt x="12483" y="13286"/>
                </a:lnTo>
                <a:lnTo>
                  <a:pt x="12459" y="12118"/>
                </a:lnTo>
                <a:lnTo>
                  <a:pt x="12459" y="9441"/>
                </a:lnTo>
                <a:lnTo>
                  <a:pt x="12459" y="6960"/>
                </a:lnTo>
                <a:lnTo>
                  <a:pt x="12435" y="5500"/>
                </a:lnTo>
                <a:lnTo>
                  <a:pt x="12435" y="4794"/>
                </a:lnTo>
                <a:lnTo>
                  <a:pt x="12483" y="4113"/>
                </a:lnTo>
                <a:lnTo>
                  <a:pt x="12532" y="3431"/>
                </a:lnTo>
                <a:lnTo>
                  <a:pt x="12556" y="2726"/>
                </a:lnTo>
                <a:lnTo>
                  <a:pt x="12556" y="2336"/>
                </a:lnTo>
                <a:lnTo>
                  <a:pt x="12532" y="1898"/>
                </a:lnTo>
                <a:lnTo>
                  <a:pt x="12435" y="1509"/>
                </a:lnTo>
                <a:lnTo>
                  <a:pt x="12386" y="1314"/>
                </a:lnTo>
                <a:lnTo>
                  <a:pt x="12313" y="1120"/>
                </a:lnTo>
                <a:lnTo>
                  <a:pt x="12240" y="950"/>
                </a:lnTo>
                <a:lnTo>
                  <a:pt x="12143" y="779"/>
                </a:lnTo>
                <a:lnTo>
                  <a:pt x="12021" y="633"/>
                </a:lnTo>
                <a:lnTo>
                  <a:pt x="11899" y="512"/>
                </a:lnTo>
                <a:lnTo>
                  <a:pt x="11729" y="414"/>
                </a:lnTo>
                <a:lnTo>
                  <a:pt x="11559" y="317"/>
                </a:lnTo>
                <a:lnTo>
                  <a:pt x="11364" y="268"/>
                </a:lnTo>
                <a:lnTo>
                  <a:pt x="11145" y="220"/>
                </a:lnTo>
                <a:lnTo>
                  <a:pt x="11096" y="171"/>
                </a:lnTo>
                <a:lnTo>
                  <a:pt x="10999" y="147"/>
                </a:lnTo>
                <a:lnTo>
                  <a:pt x="10634" y="122"/>
                </a:lnTo>
                <a:lnTo>
                  <a:pt x="10269" y="98"/>
                </a:lnTo>
                <a:lnTo>
                  <a:pt x="9515" y="98"/>
                </a:lnTo>
                <a:lnTo>
                  <a:pt x="8030" y="122"/>
                </a:lnTo>
                <a:lnTo>
                  <a:pt x="4867" y="98"/>
                </a:lnTo>
                <a:lnTo>
                  <a:pt x="3943" y="74"/>
                </a:lnTo>
                <a:lnTo>
                  <a:pt x="3018" y="25"/>
                </a:lnTo>
                <a:lnTo>
                  <a:pt x="25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81064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6" name="Title 5"/>
          <p:cNvSpPr>
            <a:spLocks noGrp="1"/>
          </p:cNvSpPr>
          <p:nvPr>
            <p:ph type="ctrTitle"/>
          </p:nvPr>
        </p:nvSpPr>
        <p:spPr>
          <a:xfrm>
            <a:off x="760040" y="2087487"/>
            <a:ext cx="7772400" cy="1159800"/>
          </a:xfrm>
        </p:spPr>
        <p:txBody>
          <a:bodyPr/>
          <a:lstStyle/>
          <a:p>
            <a:r>
              <a:rPr lang="en-US" dirty="0" smtClean="0">
                <a:latin typeface="Sniglet" charset="0"/>
              </a:rPr>
              <a:t>HOMEWORK</a:t>
            </a:r>
            <a:endParaRPr lang="en-US" dirty="0">
              <a:latin typeface="Sniglet" charset="0"/>
            </a:endParaRPr>
          </a:p>
        </p:txBody>
      </p:sp>
      <p:sp>
        <p:nvSpPr>
          <p:cNvPr id="7" name="Google Shape;356;p38"/>
          <p:cNvSpPr/>
          <p:nvPr/>
        </p:nvSpPr>
        <p:spPr>
          <a:xfrm>
            <a:off x="3998168" y="1279479"/>
            <a:ext cx="1296144" cy="831116"/>
          </a:xfrm>
          <a:custGeom>
            <a:avLst/>
            <a:gdLst/>
            <a:ahLst/>
            <a:cxnLst/>
            <a:rect l="l" t="t" r="r" b="b"/>
            <a:pathLst>
              <a:path w="17398" h="14965" extrusionOk="0">
                <a:moveTo>
                  <a:pt x="4258" y="12069"/>
                </a:moveTo>
                <a:lnTo>
                  <a:pt x="4599" y="12093"/>
                </a:lnTo>
                <a:lnTo>
                  <a:pt x="4769" y="12093"/>
                </a:lnTo>
                <a:lnTo>
                  <a:pt x="4721" y="12264"/>
                </a:lnTo>
                <a:lnTo>
                  <a:pt x="4672" y="12458"/>
                </a:lnTo>
                <a:lnTo>
                  <a:pt x="4672" y="12580"/>
                </a:lnTo>
                <a:lnTo>
                  <a:pt x="4477" y="12580"/>
                </a:lnTo>
                <a:lnTo>
                  <a:pt x="4307" y="12215"/>
                </a:lnTo>
                <a:lnTo>
                  <a:pt x="4258" y="12069"/>
                </a:lnTo>
                <a:close/>
                <a:moveTo>
                  <a:pt x="3991" y="12069"/>
                </a:moveTo>
                <a:lnTo>
                  <a:pt x="3991" y="12166"/>
                </a:lnTo>
                <a:lnTo>
                  <a:pt x="3991" y="12239"/>
                </a:lnTo>
                <a:lnTo>
                  <a:pt x="4015" y="12434"/>
                </a:lnTo>
                <a:lnTo>
                  <a:pt x="4064" y="12580"/>
                </a:lnTo>
                <a:lnTo>
                  <a:pt x="3553" y="12629"/>
                </a:lnTo>
                <a:lnTo>
                  <a:pt x="3529" y="12531"/>
                </a:lnTo>
                <a:lnTo>
                  <a:pt x="3504" y="12434"/>
                </a:lnTo>
                <a:lnTo>
                  <a:pt x="3480" y="12361"/>
                </a:lnTo>
                <a:lnTo>
                  <a:pt x="3456" y="12118"/>
                </a:lnTo>
                <a:lnTo>
                  <a:pt x="3456" y="12093"/>
                </a:lnTo>
                <a:lnTo>
                  <a:pt x="3991" y="12069"/>
                </a:lnTo>
                <a:close/>
                <a:moveTo>
                  <a:pt x="4940" y="12093"/>
                </a:moveTo>
                <a:lnTo>
                  <a:pt x="5499" y="12166"/>
                </a:lnTo>
                <a:lnTo>
                  <a:pt x="5475" y="12264"/>
                </a:lnTo>
                <a:lnTo>
                  <a:pt x="5451" y="12361"/>
                </a:lnTo>
                <a:lnTo>
                  <a:pt x="5451" y="12483"/>
                </a:lnTo>
                <a:lnTo>
                  <a:pt x="5475" y="12629"/>
                </a:lnTo>
                <a:lnTo>
                  <a:pt x="5378" y="12604"/>
                </a:lnTo>
                <a:lnTo>
                  <a:pt x="5061" y="12604"/>
                </a:lnTo>
                <a:lnTo>
                  <a:pt x="5061" y="12531"/>
                </a:lnTo>
                <a:lnTo>
                  <a:pt x="4988" y="12312"/>
                </a:lnTo>
                <a:lnTo>
                  <a:pt x="4940" y="12093"/>
                </a:lnTo>
                <a:close/>
                <a:moveTo>
                  <a:pt x="13699" y="12069"/>
                </a:moveTo>
                <a:lnTo>
                  <a:pt x="13651" y="12215"/>
                </a:lnTo>
                <a:lnTo>
                  <a:pt x="13602" y="12361"/>
                </a:lnTo>
                <a:lnTo>
                  <a:pt x="13602" y="12653"/>
                </a:lnTo>
                <a:lnTo>
                  <a:pt x="13188" y="12653"/>
                </a:lnTo>
                <a:lnTo>
                  <a:pt x="13115" y="12385"/>
                </a:lnTo>
                <a:lnTo>
                  <a:pt x="13091" y="12093"/>
                </a:lnTo>
                <a:lnTo>
                  <a:pt x="13699" y="12069"/>
                </a:lnTo>
                <a:close/>
                <a:moveTo>
                  <a:pt x="13845" y="12069"/>
                </a:moveTo>
                <a:lnTo>
                  <a:pt x="14381" y="12093"/>
                </a:lnTo>
                <a:lnTo>
                  <a:pt x="14332" y="12215"/>
                </a:lnTo>
                <a:lnTo>
                  <a:pt x="14283" y="12361"/>
                </a:lnTo>
                <a:lnTo>
                  <a:pt x="14283" y="12507"/>
                </a:lnTo>
                <a:lnTo>
                  <a:pt x="14283" y="12677"/>
                </a:lnTo>
                <a:lnTo>
                  <a:pt x="13943" y="12653"/>
                </a:lnTo>
                <a:lnTo>
                  <a:pt x="13943" y="12361"/>
                </a:lnTo>
                <a:lnTo>
                  <a:pt x="13894" y="12215"/>
                </a:lnTo>
                <a:lnTo>
                  <a:pt x="13845" y="12069"/>
                </a:lnTo>
                <a:close/>
                <a:moveTo>
                  <a:pt x="3188" y="12093"/>
                </a:moveTo>
                <a:lnTo>
                  <a:pt x="3139" y="12215"/>
                </a:lnTo>
                <a:lnTo>
                  <a:pt x="3139" y="12434"/>
                </a:lnTo>
                <a:lnTo>
                  <a:pt x="3139" y="12556"/>
                </a:lnTo>
                <a:lnTo>
                  <a:pt x="3164" y="12653"/>
                </a:lnTo>
                <a:lnTo>
                  <a:pt x="2750" y="12726"/>
                </a:lnTo>
                <a:lnTo>
                  <a:pt x="2677" y="12726"/>
                </a:lnTo>
                <a:lnTo>
                  <a:pt x="2701" y="12677"/>
                </a:lnTo>
                <a:lnTo>
                  <a:pt x="2701" y="12629"/>
                </a:lnTo>
                <a:lnTo>
                  <a:pt x="2701" y="12580"/>
                </a:lnTo>
                <a:lnTo>
                  <a:pt x="2653" y="12531"/>
                </a:lnTo>
                <a:lnTo>
                  <a:pt x="2628" y="12458"/>
                </a:lnTo>
                <a:lnTo>
                  <a:pt x="2604" y="12361"/>
                </a:lnTo>
                <a:lnTo>
                  <a:pt x="2580" y="12166"/>
                </a:lnTo>
                <a:lnTo>
                  <a:pt x="3188" y="12093"/>
                </a:lnTo>
                <a:close/>
                <a:moveTo>
                  <a:pt x="5694" y="12215"/>
                </a:moveTo>
                <a:lnTo>
                  <a:pt x="5986" y="12288"/>
                </a:lnTo>
                <a:lnTo>
                  <a:pt x="6278" y="12361"/>
                </a:lnTo>
                <a:lnTo>
                  <a:pt x="6229" y="12507"/>
                </a:lnTo>
                <a:lnTo>
                  <a:pt x="6229" y="12677"/>
                </a:lnTo>
                <a:lnTo>
                  <a:pt x="6229" y="12726"/>
                </a:lnTo>
                <a:lnTo>
                  <a:pt x="5791" y="12653"/>
                </a:lnTo>
                <a:lnTo>
                  <a:pt x="5767" y="12531"/>
                </a:lnTo>
                <a:lnTo>
                  <a:pt x="5743" y="12410"/>
                </a:lnTo>
                <a:lnTo>
                  <a:pt x="5694" y="12215"/>
                </a:lnTo>
                <a:close/>
                <a:moveTo>
                  <a:pt x="13383" y="487"/>
                </a:moveTo>
                <a:lnTo>
                  <a:pt x="13699" y="511"/>
                </a:lnTo>
                <a:lnTo>
                  <a:pt x="14308" y="584"/>
                </a:lnTo>
                <a:lnTo>
                  <a:pt x="14648" y="657"/>
                </a:lnTo>
                <a:lnTo>
                  <a:pt x="14989" y="730"/>
                </a:lnTo>
                <a:lnTo>
                  <a:pt x="15305" y="827"/>
                </a:lnTo>
                <a:lnTo>
                  <a:pt x="15646" y="949"/>
                </a:lnTo>
                <a:lnTo>
                  <a:pt x="15938" y="1095"/>
                </a:lnTo>
                <a:lnTo>
                  <a:pt x="16230" y="1265"/>
                </a:lnTo>
                <a:lnTo>
                  <a:pt x="16498" y="1484"/>
                </a:lnTo>
                <a:lnTo>
                  <a:pt x="16741" y="1728"/>
                </a:lnTo>
                <a:lnTo>
                  <a:pt x="16741" y="1801"/>
                </a:lnTo>
                <a:lnTo>
                  <a:pt x="16790" y="2020"/>
                </a:lnTo>
                <a:lnTo>
                  <a:pt x="16838" y="2214"/>
                </a:lnTo>
                <a:lnTo>
                  <a:pt x="16887" y="2652"/>
                </a:lnTo>
                <a:lnTo>
                  <a:pt x="16887" y="3066"/>
                </a:lnTo>
                <a:lnTo>
                  <a:pt x="16911" y="3504"/>
                </a:lnTo>
                <a:lnTo>
                  <a:pt x="16887" y="4477"/>
                </a:lnTo>
                <a:lnTo>
                  <a:pt x="16863" y="5475"/>
                </a:lnTo>
                <a:lnTo>
                  <a:pt x="16814" y="6983"/>
                </a:lnTo>
                <a:lnTo>
                  <a:pt x="16790" y="8492"/>
                </a:lnTo>
                <a:lnTo>
                  <a:pt x="16838" y="10244"/>
                </a:lnTo>
                <a:lnTo>
                  <a:pt x="16838" y="11120"/>
                </a:lnTo>
                <a:lnTo>
                  <a:pt x="16790" y="11996"/>
                </a:lnTo>
                <a:lnTo>
                  <a:pt x="16473" y="11947"/>
                </a:lnTo>
                <a:lnTo>
                  <a:pt x="16181" y="11874"/>
                </a:lnTo>
                <a:lnTo>
                  <a:pt x="15622" y="11753"/>
                </a:lnTo>
                <a:lnTo>
                  <a:pt x="15354" y="11680"/>
                </a:lnTo>
                <a:lnTo>
                  <a:pt x="15062" y="11655"/>
                </a:lnTo>
                <a:lnTo>
                  <a:pt x="14405" y="11607"/>
                </a:lnTo>
                <a:lnTo>
                  <a:pt x="13724" y="11582"/>
                </a:lnTo>
                <a:lnTo>
                  <a:pt x="13067" y="11607"/>
                </a:lnTo>
                <a:lnTo>
                  <a:pt x="12385" y="11655"/>
                </a:lnTo>
                <a:lnTo>
                  <a:pt x="11850" y="11704"/>
                </a:lnTo>
                <a:lnTo>
                  <a:pt x="11315" y="11801"/>
                </a:lnTo>
                <a:lnTo>
                  <a:pt x="10780" y="11923"/>
                </a:lnTo>
                <a:lnTo>
                  <a:pt x="10269" y="12118"/>
                </a:lnTo>
                <a:lnTo>
                  <a:pt x="10025" y="12215"/>
                </a:lnTo>
                <a:lnTo>
                  <a:pt x="9733" y="12361"/>
                </a:lnTo>
                <a:lnTo>
                  <a:pt x="9417" y="12531"/>
                </a:lnTo>
                <a:lnTo>
                  <a:pt x="9149" y="12726"/>
                </a:lnTo>
                <a:lnTo>
                  <a:pt x="9101" y="11363"/>
                </a:lnTo>
                <a:lnTo>
                  <a:pt x="9052" y="10001"/>
                </a:lnTo>
                <a:lnTo>
                  <a:pt x="8979" y="8662"/>
                </a:lnTo>
                <a:lnTo>
                  <a:pt x="8955" y="7300"/>
                </a:lnTo>
                <a:lnTo>
                  <a:pt x="8955" y="5913"/>
                </a:lnTo>
                <a:lnTo>
                  <a:pt x="8930" y="4526"/>
                </a:lnTo>
                <a:lnTo>
                  <a:pt x="8930" y="3942"/>
                </a:lnTo>
                <a:lnTo>
                  <a:pt x="8930" y="3358"/>
                </a:lnTo>
                <a:lnTo>
                  <a:pt x="8930" y="2774"/>
                </a:lnTo>
                <a:lnTo>
                  <a:pt x="8930" y="2214"/>
                </a:lnTo>
                <a:lnTo>
                  <a:pt x="8930" y="2166"/>
                </a:lnTo>
                <a:lnTo>
                  <a:pt x="9222" y="2020"/>
                </a:lnTo>
                <a:lnTo>
                  <a:pt x="9490" y="1849"/>
                </a:lnTo>
                <a:lnTo>
                  <a:pt x="9758" y="1679"/>
                </a:lnTo>
                <a:lnTo>
                  <a:pt x="10001" y="1533"/>
                </a:lnTo>
                <a:lnTo>
                  <a:pt x="10877" y="1046"/>
                </a:lnTo>
                <a:lnTo>
                  <a:pt x="11339" y="827"/>
                </a:lnTo>
                <a:lnTo>
                  <a:pt x="11777" y="657"/>
                </a:lnTo>
                <a:lnTo>
                  <a:pt x="12069" y="560"/>
                </a:lnTo>
                <a:lnTo>
                  <a:pt x="12385" y="511"/>
                </a:lnTo>
                <a:lnTo>
                  <a:pt x="12702" y="487"/>
                </a:lnTo>
                <a:close/>
                <a:moveTo>
                  <a:pt x="12872" y="12093"/>
                </a:moveTo>
                <a:lnTo>
                  <a:pt x="12823" y="12166"/>
                </a:lnTo>
                <a:lnTo>
                  <a:pt x="12775" y="12264"/>
                </a:lnTo>
                <a:lnTo>
                  <a:pt x="12750" y="12361"/>
                </a:lnTo>
                <a:lnTo>
                  <a:pt x="12750" y="12458"/>
                </a:lnTo>
                <a:lnTo>
                  <a:pt x="12775" y="12677"/>
                </a:lnTo>
                <a:lnTo>
                  <a:pt x="12215" y="12726"/>
                </a:lnTo>
                <a:lnTo>
                  <a:pt x="12215" y="12702"/>
                </a:lnTo>
                <a:lnTo>
                  <a:pt x="12191" y="12629"/>
                </a:lnTo>
                <a:lnTo>
                  <a:pt x="12166" y="12580"/>
                </a:lnTo>
                <a:lnTo>
                  <a:pt x="12166" y="12434"/>
                </a:lnTo>
                <a:lnTo>
                  <a:pt x="12166" y="12191"/>
                </a:lnTo>
                <a:lnTo>
                  <a:pt x="12166" y="12166"/>
                </a:lnTo>
                <a:lnTo>
                  <a:pt x="12677" y="12118"/>
                </a:lnTo>
                <a:lnTo>
                  <a:pt x="12872" y="12093"/>
                </a:lnTo>
                <a:close/>
                <a:moveTo>
                  <a:pt x="14673" y="12093"/>
                </a:moveTo>
                <a:lnTo>
                  <a:pt x="15232" y="12166"/>
                </a:lnTo>
                <a:lnTo>
                  <a:pt x="15184" y="12239"/>
                </a:lnTo>
                <a:lnTo>
                  <a:pt x="15135" y="12312"/>
                </a:lnTo>
                <a:lnTo>
                  <a:pt x="15111" y="12410"/>
                </a:lnTo>
                <a:lnTo>
                  <a:pt x="15111" y="12483"/>
                </a:lnTo>
                <a:lnTo>
                  <a:pt x="15135" y="12629"/>
                </a:lnTo>
                <a:lnTo>
                  <a:pt x="15159" y="12775"/>
                </a:lnTo>
                <a:lnTo>
                  <a:pt x="15159" y="12775"/>
                </a:lnTo>
                <a:lnTo>
                  <a:pt x="14648" y="12702"/>
                </a:lnTo>
                <a:lnTo>
                  <a:pt x="14673" y="12410"/>
                </a:lnTo>
                <a:lnTo>
                  <a:pt x="14673" y="12239"/>
                </a:lnTo>
                <a:lnTo>
                  <a:pt x="14673" y="12093"/>
                </a:lnTo>
                <a:close/>
                <a:moveTo>
                  <a:pt x="6521" y="12458"/>
                </a:moveTo>
                <a:lnTo>
                  <a:pt x="6838" y="12580"/>
                </a:lnTo>
                <a:lnTo>
                  <a:pt x="6789" y="12702"/>
                </a:lnTo>
                <a:lnTo>
                  <a:pt x="6765" y="12848"/>
                </a:lnTo>
                <a:lnTo>
                  <a:pt x="6667" y="12799"/>
                </a:lnTo>
                <a:lnTo>
                  <a:pt x="6570" y="12629"/>
                </a:lnTo>
                <a:lnTo>
                  <a:pt x="6521" y="12458"/>
                </a:lnTo>
                <a:close/>
                <a:moveTo>
                  <a:pt x="2215" y="12239"/>
                </a:moveTo>
                <a:lnTo>
                  <a:pt x="2190" y="12361"/>
                </a:lnTo>
                <a:lnTo>
                  <a:pt x="2215" y="12507"/>
                </a:lnTo>
                <a:lnTo>
                  <a:pt x="2239" y="12629"/>
                </a:lnTo>
                <a:lnTo>
                  <a:pt x="2312" y="12750"/>
                </a:lnTo>
                <a:lnTo>
                  <a:pt x="2336" y="12775"/>
                </a:lnTo>
                <a:lnTo>
                  <a:pt x="1850" y="12872"/>
                </a:lnTo>
                <a:lnTo>
                  <a:pt x="1850" y="12604"/>
                </a:lnTo>
                <a:lnTo>
                  <a:pt x="1850" y="12312"/>
                </a:lnTo>
                <a:lnTo>
                  <a:pt x="2215" y="12239"/>
                </a:lnTo>
                <a:close/>
                <a:moveTo>
                  <a:pt x="11850" y="12191"/>
                </a:moveTo>
                <a:lnTo>
                  <a:pt x="11826" y="12385"/>
                </a:lnTo>
                <a:lnTo>
                  <a:pt x="11826" y="12580"/>
                </a:lnTo>
                <a:lnTo>
                  <a:pt x="11850" y="12775"/>
                </a:lnTo>
                <a:lnTo>
                  <a:pt x="11315" y="12848"/>
                </a:lnTo>
                <a:lnTo>
                  <a:pt x="11242" y="12872"/>
                </a:lnTo>
                <a:lnTo>
                  <a:pt x="11193" y="12823"/>
                </a:lnTo>
                <a:lnTo>
                  <a:pt x="11193" y="12775"/>
                </a:lnTo>
                <a:lnTo>
                  <a:pt x="11193" y="12580"/>
                </a:lnTo>
                <a:lnTo>
                  <a:pt x="11193" y="12410"/>
                </a:lnTo>
                <a:lnTo>
                  <a:pt x="11169" y="12337"/>
                </a:lnTo>
                <a:lnTo>
                  <a:pt x="11510" y="12239"/>
                </a:lnTo>
                <a:lnTo>
                  <a:pt x="11850" y="12191"/>
                </a:lnTo>
                <a:close/>
                <a:moveTo>
                  <a:pt x="4842" y="511"/>
                </a:moveTo>
                <a:lnTo>
                  <a:pt x="5183" y="535"/>
                </a:lnTo>
                <a:lnTo>
                  <a:pt x="5548" y="584"/>
                </a:lnTo>
                <a:lnTo>
                  <a:pt x="5889" y="657"/>
                </a:lnTo>
                <a:lnTo>
                  <a:pt x="6229" y="754"/>
                </a:lnTo>
                <a:lnTo>
                  <a:pt x="6546" y="876"/>
                </a:lnTo>
                <a:lnTo>
                  <a:pt x="6862" y="1022"/>
                </a:lnTo>
                <a:lnTo>
                  <a:pt x="7178" y="1168"/>
                </a:lnTo>
                <a:lnTo>
                  <a:pt x="7470" y="1363"/>
                </a:lnTo>
                <a:lnTo>
                  <a:pt x="7738" y="1557"/>
                </a:lnTo>
                <a:lnTo>
                  <a:pt x="8006" y="1801"/>
                </a:lnTo>
                <a:lnTo>
                  <a:pt x="8225" y="2044"/>
                </a:lnTo>
                <a:lnTo>
                  <a:pt x="8444" y="2287"/>
                </a:lnTo>
                <a:lnTo>
                  <a:pt x="8492" y="2360"/>
                </a:lnTo>
                <a:lnTo>
                  <a:pt x="8444" y="2847"/>
                </a:lnTo>
                <a:lnTo>
                  <a:pt x="8419" y="3358"/>
                </a:lnTo>
                <a:lnTo>
                  <a:pt x="8444" y="4331"/>
                </a:lnTo>
                <a:lnTo>
                  <a:pt x="8468" y="5718"/>
                </a:lnTo>
                <a:lnTo>
                  <a:pt x="8468" y="7105"/>
                </a:lnTo>
                <a:lnTo>
                  <a:pt x="8468" y="7835"/>
                </a:lnTo>
                <a:lnTo>
                  <a:pt x="8492" y="8565"/>
                </a:lnTo>
                <a:lnTo>
                  <a:pt x="8541" y="10049"/>
                </a:lnTo>
                <a:lnTo>
                  <a:pt x="8614" y="11509"/>
                </a:lnTo>
                <a:lnTo>
                  <a:pt x="8663" y="12969"/>
                </a:lnTo>
                <a:lnTo>
                  <a:pt x="8663" y="12969"/>
                </a:lnTo>
                <a:lnTo>
                  <a:pt x="7860" y="12507"/>
                </a:lnTo>
                <a:lnTo>
                  <a:pt x="7446" y="12288"/>
                </a:lnTo>
                <a:lnTo>
                  <a:pt x="7032" y="12069"/>
                </a:lnTo>
                <a:lnTo>
                  <a:pt x="6765" y="11947"/>
                </a:lnTo>
                <a:lnTo>
                  <a:pt x="6497" y="11850"/>
                </a:lnTo>
                <a:lnTo>
                  <a:pt x="6205" y="11777"/>
                </a:lnTo>
                <a:lnTo>
                  <a:pt x="5937" y="11704"/>
                </a:lnTo>
                <a:lnTo>
                  <a:pt x="5353" y="11607"/>
                </a:lnTo>
                <a:lnTo>
                  <a:pt x="4769" y="11534"/>
                </a:lnTo>
                <a:lnTo>
                  <a:pt x="3650" y="11534"/>
                </a:lnTo>
                <a:lnTo>
                  <a:pt x="3066" y="11558"/>
                </a:lnTo>
                <a:lnTo>
                  <a:pt x="2507" y="11631"/>
                </a:lnTo>
                <a:lnTo>
                  <a:pt x="2044" y="11704"/>
                </a:lnTo>
                <a:lnTo>
                  <a:pt x="1533" y="11801"/>
                </a:lnTo>
                <a:lnTo>
                  <a:pt x="1290" y="11874"/>
                </a:lnTo>
                <a:lnTo>
                  <a:pt x="1047" y="11947"/>
                </a:lnTo>
                <a:lnTo>
                  <a:pt x="828" y="12045"/>
                </a:lnTo>
                <a:lnTo>
                  <a:pt x="609" y="12166"/>
                </a:lnTo>
                <a:lnTo>
                  <a:pt x="609" y="12166"/>
                </a:lnTo>
                <a:lnTo>
                  <a:pt x="633" y="11972"/>
                </a:lnTo>
                <a:lnTo>
                  <a:pt x="657" y="11777"/>
                </a:lnTo>
                <a:lnTo>
                  <a:pt x="657" y="11485"/>
                </a:lnTo>
                <a:lnTo>
                  <a:pt x="584" y="10147"/>
                </a:lnTo>
                <a:lnTo>
                  <a:pt x="536" y="9490"/>
                </a:lnTo>
                <a:lnTo>
                  <a:pt x="536" y="8833"/>
                </a:lnTo>
                <a:lnTo>
                  <a:pt x="560" y="7908"/>
                </a:lnTo>
                <a:lnTo>
                  <a:pt x="609" y="7008"/>
                </a:lnTo>
                <a:lnTo>
                  <a:pt x="657" y="6083"/>
                </a:lnTo>
                <a:lnTo>
                  <a:pt x="657" y="5645"/>
                </a:lnTo>
                <a:lnTo>
                  <a:pt x="657" y="5183"/>
                </a:lnTo>
                <a:lnTo>
                  <a:pt x="609" y="4234"/>
                </a:lnTo>
                <a:lnTo>
                  <a:pt x="584" y="3309"/>
                </a:lnTo>
                <a:lnTo>
                  <a:pt x="584" y="2896"/>
                </a:lnTo>
                <a:lnTo>
                  <a:pt x="609" y="2506"/>
                </a:lnTo>
                <a:lnTo>
                  <a:pt x="657" y="1728"/>
                </a:lnTo>
                <a:lnTo>
                  <a:pt x="949" y="1582"/>
                </a:lnTo>
                <a:lnTo>
                  <a:pt x="1241" y="1460"/>
                </a:lnTo>
                <a:lnTo>
                  <a:pt x="1801" y="1241"/>
                </a:lnTo>
                <a:lnTo>
                  <a:pt x="2653" y="949"/>
                </a:lnTo>
                <a:lnTo>
                  <a:pt x="3504" y="681"/>
                </a:lnTo>
                <a:lnTo>
                  <a:pt x="3821" y="608"/>
                </a:lnTo>
                <a:lnTo>
                  <a:pt x="4161" y="535"/>
                </a:lnTo>
                <a:lnTo>
                  <a:pt x="4502" y="511"/>
                </a:lnTo>
                <a:close/>
                <a:moveTo>
                  <a:pt x="15354" y="12191"/>
                </a:moveTo>
                <a:lnTo>
                  <a:pt x="15646" y="12239"/>
                </a:lnTo>
                <a:lnTo>
                  <a:pt x="15938" y="12337"/>
                </a:lnTo>
                <a:lnTo>
                  <a:pt x="15889" y="12507"/>
                </a:lnTo>
                <a:lnTo>
                  <a:pt x="15889" y="12653"/>
                </a:lnTo>
                <a:lnTo>
                  <a:pt x="15889" y="12994"/>
                </a:lnTo>
                <a:lnTo>
                  <a:pt x="15524" y="12872"/>
                </a:lnTo>
                <a:lnTo>
                  <a:pt x="15500" y="12702"/>
                </a:lnTo>
                <a:lnTo>
                  <a:pt x="15427" y="12507"/>
                </a:lnTo>
                <a:lnTo>
                  <a:pt x="15378" y="12337"/>
                </a:lnTo>
                <a:lnTo>
                  <a:pt x="15330" y="12191"/>
                </a:lnTo>
                <a:close/>
                <a:moveTo>
                  <a:pt x="1509" y="12385"/>
                </a:moveTo>
                <a:lnTo>
                  <a:pt x="1460" y="12677"/>
                </a:lnTo>
                <a:lnTo>
                  <a:pt x="1436" y="12848"/>
                </a:lnTo>
                <a:lnTo>
                  <a:pt x="1460" y="13018"/>
                </a:lnTo>
                <a:lnTo>
                  <a:pt x="1290" y="13091"/>
                </a:lnTo>
                <a:lnTo>
                  <a:pt x="1290" y="12969"/>
                </a:lnTo>
                <a:lnTo>
                  <a:pt x="1290" y="12726"/>
                </a:lnTo>
                <a:lnTo>
                  <a:pt x="1266" y="12580"/>
                </a:lnTo>
                <a:lnTo>
                  <a:pt x="1241" y="12458"/>
                </a:lnTo>
                <a:lnTo>
                  <a:pt x="1509" y="12385"/>
                </a:lnTo>
                <a:close/>
                <a:moveTo>
                  <a:pt x="10926" y="12385"/>
                </a:moveTo>
                <a:lnTo>
                  <a:pt x="10877" y="12531"/>
                </a:lnTo>
                <a:lnTo>
                  <a:pt x="10828" y="12750"/>
                </a:lnTo>
                <a:lnTo>
                  <a:pt x="10804" y="12969"/>
                </a:lnTo>
                <a:lnTo>
                  <a:pt x="10366" y="13091"/>
                </a:lnTo>
                <a:lnTo>
                  <a:pt x="10366" y="12921"/>
                </a:lnTo>
                <a:lnTo>
                  <a:pt x="10366" y="12750"/>
                </a:lnTo>
                <a:lnTo>
                  <a:pt x="10366" y="12677"/>
                </a:lnTo>
                <a:lnTo>
                  <a:pt x="10342" y="12604"/>
                </a:lnTo>
                <a:lnTo>
                  <a:pt x="10536" y="12531"/>
                </a:lnTo>
                <a:lnTo>
                  <a:pt x="10926" y="12385"/>
                </a:lnTo>
                <a:close/>
                <a:moveTo>
                  <a:pt x="7105" y="12726"/>
                </a:moveTo>
                <a:lnTo>
                  <a:pt x="7641" y="13018"/>
                </a:lnTo>
                <a:lnTo>
                  <a:pt x="7616" y="13115"/>
                </a:lnTo>
                <a:lnTo>
                  <a:pt x="7616" y="13140"/>
                </a:lnTo>
                <a:lnTo>
                  <a:pt x="7397" y="13042"/>
                </a:lnTo>
                <a:lnTo>
                  <a:pt x="7178" y="12969"/>
                </a:lnTo>
                <a:lnTo>
                  <a:pt x="7130" y="12823"/>
                </a:lnTo>
                <a:lnTo>
                  <a:pt x="7105" y="12726"/>
                </a:lnTo>
                <a:close/>
                <a:moveTo>
                  <a:pt x="16181" y="12410"/>
                </a:moveTo>
                <a:lnTo>
                  <a:pt x="16303" y="12458"/>
                </a:lnTo>
                <a:lnTo>
                  <a:pt x="16254" y="12604"/>
                </a:lnTo>
                <a:lnTo>
                  <a:pt x="16230" y="12775"/>
                </a:lnTo>
                <a:lnTo>
                  <a:pt x="16206" y="13140"/>
                </a:lnTo>
                <a:lnTo>
                  <a:pt x="16157" y="13115"/>
                </a:lnTo>
                <a:lnTo>
                  <a:pt x="16206" y="13067"/>
                </a:lnTo>
                <a:lnTo>
                  <a:pt x="16206" y="12994"/>
                </a:lnTo>
                <a:lnTo>
                  <a:pt x="16181" y="12702"/>
                </a:lnTo>
                <a:lnTo>
                  <a:pt x="16181" y="12410"/>
                </a:lnTo>
                <a:close/>
                <a:moveTo>
                  <a:pt x="10025" y="12750"/>
                </a:moveTo>
                <a:lnTo>
                  <a:pt x="9977" y="12994"/>
                </a:lnTo>
                <a:lnTo>
                  <a:pt x="9928" y="13213"/>
                </a:lnTo>
                <a:lnTo>
                  <a:pt x="9928" y="13261"/>
                </a:lnTo>
                <a:lnTo>
                  <a:pt x="9563" y="13432"/>
                </a:lnTo>
                <a:lnTo>
                  <a:pt x="9563" y="13286"/>
                </a:lnTo>
                <a:lnTo>
                  <a:pt x="9563" y="13164"/>
                </a:lnTo>
                <a:lnTo>
                  <a:pt x="9539" y="13067"/>
                </a:lnTo>
                <a:lnTo>
                  <a:pt x="9539" y="13042"/>
                </a:lnTo>
                <a:lnTo>
                  <a:pt x="9563" y="13018"/>
                </a:lnTo>
                <a:lnTo>
                  <a:pt x="9782" y="12896"/>
                </a:lnTo>
                <a:lnTo>
                  <a:pt x="10025" y="12750"/>
                </a:lnTo>
                <a:close/>
                <a:moveTo>
                  <a:pt x="8030" y="13261"/>
                </a:moveTo>
                <a:lnTo>
                  <a:pt x="8322" y="13432"/>
                </a:lnTo>
                <a:lnTo>
                  <a:pt x="8614" y="13553"/>
                </a:lnTo>
                <a:lnTo>
                  <a:pt x="8565" y="13675"/>
                </a:lnTo>
                <a:lnTo>
                  <a:pt x="8541" y="13870"/>
                </a:lnTo>
                <a:lnTo>
                  <a:pt x="8419" y="13724"/>
                </a:lnTo>
                <a:lnTo>
                  <a:pt x="8298" y="13602"/>
                </a:lnTo>
                <a:lnTo>
                  <a:pt x="8030" y="13383"/>
                </a:lnTo>
                <a:lnTo>
                  <a:pt x="8030" y="13261"/>
                </a:lnTo>
                <a:close/>
                <a:moveTo>
                  <a:pt x="9247" y="13261"/>
                </a:moveTo>
                <a:lnTo>
                  <a:pt x="9247" y="13383"/>
                </a:lnTo>
                <a:lnTo>
                  <a:pt x="9271" y="13578"/>
                </a:lnTo>
                <a:lnTo>
                  <a:pt x="9052" y="13724"/>
                </a:lnTo>
                <a:lnTo>
                  <a:pt x="8857" y="13894"/>
                </a:lnTo>
                <a:lnTo>
                  <a:pt x="8857" y="13699"/>
                </a:lnTo>
                <a:lnTo>
                  <a:pt x="8857" y="13626"/>
                </a:lnTo>
                <a:lnTo>
                  <a:pt x="8930" y="13602"/>
                </a:lnTo>
                <a:lnTo>
                  <a:pt x="8979" y="13553"/>
                </a:lnTo>
                <a:lnTo>
                  <a:pt x="9052" y="13456"/>
                </a:lnTo>
                <a:lnTo>
                  <a:pt x="9101" y="13407"/>
                </a:lnTo>
                <a:lnTo>
                  <a:pt x="9149" y="13334"/>
                </a:lnTo>
                <a:lnTo>
                  <a:pt x="9247" y="13261"/>
                </a:lnTo>
                <a:close/>
                <a:moveTo>
                  <a:pt x="4550" y="0"/>
                </a:moveTo>
                <a:lnTo>
                  <a:pt x="4185" y="24"/>
                </a:lnTo>
                <a:lnTo>
                  <a:pt x="3845" y="49"/>
                </a:lnTo>
                <a:lnTo>
                  <a:pt x="3504" y="122"/>
                </a:lnTo>
                <a:lnTo>
                  <a:pt x="3042" y="243"/>
                </a:lnTo>
                <a:lnTo>
                  <a:pt x="2580" y="414"/>
                </a:lnTo>
                <a:lnTo>
                  <a:pt x="1679" y="754"/>
                </a:lnTo>
                <a:lnTo>
                  <a:pt x="1290" y="876"/>
                </a:lnTo>
                <a:lnTo>
                  <a:pt x="852" y="1046"/>
                </a:lnTo>
                <a:lnTo>
                  <a:pt x="633" y="1168"/>
                </a:lnTo>
                <a:lnTo>
                  <a:pt x="438" y="1290"/>
                </a:lnTo>
                <a:lnTo>
                  <a:pt x="292" y="1436"/>
                </a:lnTo>
                <a:lnTo>
                  <a:pt x="195" y="1606"/>
                </a:lnTo>
                <a:lnTo>
                  <a:pt x="171" y="1703"/>
                </a:lnTo>
                <a:lnTo>
                  <a:pt x="195" y="1801"/>
                </a:lnTo>
                <a:lnTo>
                  <a:pt x="122" y="2093"/>
                </a:lnTo>
                <a:lnTo>
                  <a:pt x="73" y="2409"/>
                </a:lnTo>
                <a:lnTo>
                  <a:pt x="49" y="2725"/>
                </a:lnTo>
                <a:lnTo>
                  <a:pt x="49" y="3066"/>
                </a:lnTo>
                <a:lnTo>
                  <a:pt x="73" y="3699"/>
                </a:lnTo>
                <a:lnTo>
                  <a:pt x="98" y="4331"/>
                </a:lnTo>
                <a:lnTo>
                  <a:pt x="122" y="5183"/>
                </a:lnTo>
                <a:lnTo>
                  <a:pt x="122" y="6034"/>
                </a:lnTo>
                <a:lnTo>
                  <a:pt x="98" y="6886"/>
                </a:lnTo>
                <a:lnTo>
                  <a:pt x="25" y="7738"/>
                </a:lnTo>
                <a:lnTo>
                  <a:pt x="0" y="8468"/>
                </a:lnTo>
                <a:lnTo>
                  <a:pt x="0" y="9198"/>
                </a:lnTo>
                <a:lnTo>
                  <a:pt x="0" y="9928"/>
                </a:lnTo>
                <a:lnTo>
                  <a:pt x="49" y="10633"/>
                </a:lnTo>
                <a:lnTo>
                  <a:pt x="122" y="11680"/>
                </a:lnTo>
                <a:lnTo>
                  <a:pt x="122" y="12045"/>
                </a:lnTo>
                <a:lnTo>
                  <a:pt x="122" y="12166"/>
                </a:lnTo>
                <a:lnTo>
                  <a:pt x="171" y="12264"/>
                </a:lnTo>
                <a:lnTo>
                  <a:pt x="195" y="12337"/>
                </a:lnTo>
                <a:lnTo>
                  <a:pt x="292" y="12385"/>
                </a:lnTo>
                <a:lnTo>
                  <a:pt x="341" y="12410"/>
                </a:lnTo>
                <a:lnTo>
                  <a:pt x="365" y="12507"/>
                </a:lnTo>
                <a:lnTo>
                  <a:pt x="414" y="12580"/>
                </a:lnTo>
                <a:lnTo>
                  <a:pt x="487" y="12629"/>
                </a:lnTo>
                <a:lnTo>
                  <a:pt x="584" y="12629"/>
                </a:lnTo>
                <a:lnTo>
                  <a:pt x="803" y="12580"/>
                </a:lnTo>
                <a:lnTo>
                  <a:pt x="803" y="12896"/>
                </a:lnTo>
                <a:lnTo>
                  <a:pt x="803" y="13188"/>
                </a:lnTo>
                <a:lnTo>
                  <a:pt x="828" y="13334"/>
                </a:lnTo>
                <a:lnTo>
                  <a:pt x="876" y="13480"/>
                </a:lnTo>
                <a:lnTo>
                  <a:pt x="925" y="13529"/>
                </a:lnTo>
                <a:lnTo>
                  <a:pt x="998" y="13578"/>
                </a:lnTo>
                <a:lnTo>
                  <a:pt x="1144" y="13578"/>
                </a:lnTo>
                <a:lnTo>
                  <a:pt x="1217" y="13553"/>
                </a:lnTo>
                <a:lnTo>
                  <a:pt x="1241" y="13529"/>
                </a:lnTo>
                <a:lnTo>
                  <a:pt x="1363" y="13529"/>
                </a:lnTo>
                <a:lnTo>
                  <a:pt x="1485" y="13505"/>
                </a:lnTo>
                <a:lnTo>
                  <a:pt x="1704" y="13432"/>
                </a:lnTo>
                <a:lnTo>
                  <a:pt x="2142" y="13310"/>
                </a:lnTo>
                <a:lnTo>
                  <a:pt x="2604" y="13213"/>
                </a:lnTo>
                <a:lnTo>
                  <a:pt x="3188" y="13140"/>
                </a:lnTo>
                <a:lnTo>
                  <a:pt x="3772" y="13091"/>
                </a:lnTo>
                <a:lnTo>
                  <a:pt x="4356" y="13067"/>
                </a:lnTo>
                <a:lnTo>
                  <a:pt x="4940" y="13091"/>
                </a:lnTo>
                <a:lnTo>
                  <a:pt x="5402" y="13115"/>
                </a:lnTo>
                <a:lnTo>
                  <a:pt x="5937" y="13164"/>
                </a:lnTo>
                <a:lnTo>
                  <a:pt x="6473" y="13261"/>
                </a:lnTo>
                <a:lnTo>
                  <a:pt x="6740" y="13334"/>
                </a:lnTo>
                <a:lnTo>
                  <a:pt x="7008" y="13407"/>
                </a:lnTo>
                <a:lnTo>
                  <a:pt x="7251" y="13505"/>
                </a:lnTo>
                <a:lnTo>
                  <a:pt x="7495" y="13626"/>
                </a:lnTo>
                <a:lnTo>
                  <a:pt x="7714" y="13772"/>
                </a:lnTo>
                <a:lnTo>
                  <a:pt x="7908" y="13918"/>
                </a:lnTo>
                <a:lnTo>
                  <a:pt x="8079" y="14088"/>
                </a:lnTo>
                <a:lnTo>
                  <a:pt x="8225" y="14307"/>
                </a:lnTo>
                <a:lnTo>
                  <a:pt x="8322" y="14526"/>
                </a:lnTo>
                <a:lnTo>
                  <a:pt x="8371" y="14794"/>
                </a:lnTo>
                <a:lnTo>
                  <a:pt x="8419" y="14891"/>
                </a:lnTo>
                <a:lnTo>
                  <a:pt x="8468" y="14940"/>
                </a:lnTo>
                <a:lnTo>
                  <a:pt x="8565" y="14964"/>
                </a:lnTo>
                <a:lnTo>
                  <a:pt x="8638" y="14964"/>
                </a:lnTo>
                <a:lnTo>
                  <a:pt x="8736" y="14916"/>
                </a:lnTo>
                <a:lnTo>
                  <a:pt x="8809" y="14843"/>
                </a:lnTo>
                <a:lnTo>
                  <a:pt x="8857" y="14770"/>
                </a:lnTo>
                <a:lnTo>
                  <a:pt x="8857" y="14648"/>
                </a:lnTo>
                <a:lnTo>
                  <a:pt x="8833" y="14599"/>
                </a:lnTo>
                <a:lnTo>
                  <a:pt x="9052" y="14332"/>
                </a:lnTo>
                <a:lnTo>
                  <a:pt x="9247" y="14113"/>
                </a:lnTo>
                <a:lnTo>
                  <a:pt x="9514" y="13943"/>
                </a:lnTo>
                <a:lnTo>
                  <a:pt x="9806" y="13772"/>
                </a:lnTo>
                <a:lnTo>
                  <a:pt x="10220" y="13602"/>
                </a:lnTo>
                <a:lnTo>
                  <a:pt x="10658" y="13456"/>
                </a:lnTo>
                <a:lnTo>
                  <a:pt x="11096" y="13334"/>
                </a:lnTo>
                <a:lnTo>
                  <a:pt x="11534" y="13261"/>
                </a:lnTo>
                <a:lnTo>
                  <a:pt x="12045" y="13188"/>
                </a:lnTo>
                <a:lnTo>
                  <a:pt x="12580" y="13140"/>
                </a:lnTo>
                <a:lnTo>
                  <a:pt x="13626" y="13091"/>
                </a:lnTo>
                <a:lnTo>
                  <a:pt x="13967" y="13091"/>
                </a:lnTo>
                <a:lnTo>
                  <a:pt x="14308" y="13115"/>
                </a:lnTo>
                <a:lnTo>
                  <a:pt x="14648" y="13140"/>
                </a:lnTo>
                <a:lnTo>
                  <a:pt x="14965" y="13188"/>
                </a:lnTo>
                <a:lnTo>
                  <a:pt x="15305" y="13261"/>
                </a:lnTo>
                <a:lnTo>
                  <a:pt x="15622" y="13359"/>
                </a:lnTo>
                <a:lnTo>
                  <a:pt x="15938" y="13480"/>
                </a:lnTo>
                <a:lnTo>
                  <a:pt x="16254" y="13651"/>
                </a:lnTo>
                <a:lnTo>
                  <a:pt x="16303" y="13675"/>
                </a:lnTo>
                <a:lnTo>
                  <a:pt x="16376" y="13675"/>
                </a:lnTo>
                <a:lnTo>
                  <a:pt x="16425" y="13651"/>
                </a:lnTo>
                <a:lnTo>
                  <a:pt x="16473" y="13626"/>
                </a:lnTo>
                <a:lnTo>
                  <a:pt x="16522" y="13578"/>
                </a:lnTo>
                <a:lnTo>
                  <a:pt x="16546" y="13529"/>
                </a:lnTo>
                <a:lnTo>
                  <a:pt x="16571" y="13456"/>
                </a:lnTo>
                <a:lnTo>
                  <a:pt x="16571" y="13407"/>
                </a:lnTo>
                <a:lnTo>
                  <a:pt x="16595" y="13310"/>
                </a:lnTo>
                <a:lnTo>
                  <a:pt x="16595" y="12921"/>
                </a:lnTo>
                <a:lnTo>
                  <a:pt x="16571" y="12531"/>
                </a:lnTo>
                <a:lnTo>
                  <a:pt x="16765" y="12556"/>
                </a:lnTo>
                <a:lnTo>
                  <a:pt x="16911" y="12556"/>
                </a:lnTo>
                <a:lnTo>
                  <a:pt x="17082" y="12531"/>
                </a:lnTo>
                <a:lnTo>
                  <a:pt x="17228" y="12483"/>
                </a:lnTo>
                <a:lnTo>
                  <a:pt x="17301" y="12458"/>
                </a:lnTo>
                <a:lnTo>
                  <a:pt x="17325" y="12410"/>
                </a:lnTo>
                <a:lnTo>
                  <a:pt x="17374" y="12361"/>
                </a:lnTo>
                <a:lnTo>
                  <a:pt x="17374" y="12312"/>
                </a:lnTo>
                <a:lnTo>
                  <a:pt x="17398" y="12264"/>
                </a:lnTo>
                <a:lnTo>
                  <a:pt x="17374" y="12191"/>
                </a:lnTo>
                <a:lnTo>
                  <a:pt x="17349" y="12142"/>
                </a:lnTo>
                <a:lnTo>
                  <a:pt x="17301" y="12118"/>
                </a:lnTo>
                <a:lnTo>
                  <a:pt x="17325" y="11972"/>
                </a:lnTo>
                <a:lnTo>
                  <a:pt x="17349" y="11826"/>
                </a:lnTo>
                <a:lnTo>
                  <a:pt x="17349" y="11558"/>
                </a:lnTo>
                <a:lnTo>
                  <a:pt x="17325" y="10998"/>
                </a:lnTo>
                <a:lnTo>
                  <a:pt x="17301" y="8881"/>
                </a:lnTo>
                <a:lnTo>
                  <a:pt x="17301" y="7178"/>
                </a:lnTo>
                <a:lnTo>
                  <a:pt x="17301" y="6326"/>
                </a:lnTo>
                <a:lnTo>
                  <a:pt x="17349" y="5475"/>
                </a:lnTo>
                <a:lnTo>
                  <a:pt x="17374" y="4380"/>
                </a:lnTo>
                <a:lnTo>
                  <a:pt x="17374" y="3820"/>
                </a:lnTo>
                <a:lnTo>
                  <a:pt x="17374" y="3285"/>
                </a:lnTo>
                <a:lnTo>
                  <a:pt x="17349" y="2920"/>
                </a:lnTo>
                <a:lnTo>
                  <a:pt x="17325" y="2531"/>
                </a:lnTo>
                <a:lnTo>
                  <a:pt x="17301" y="2336"/>
                </a:lnTo>
                <a:lnTo>
                  <a:pt x="17276" y="2141"/>
                </a:lnTo>
                <a:lnTo>
                  <a:pt x="17228" y="1971"/>
                </a:lnTo>
                <a:lnTo>
                  <a:pt x="17130" y="1801"/>
                </a:lnTo>
                <a:lnTo>
                  <a:pt x="17179" y="1728"/>
                </a:lnTo>
                <a:lnTo>
                  <a:pt x="17203" y="1630"/>
                </a:lnTo>
                <a:lnTo>
                  <a:pt x="17203" y="1557"/>
                </a:lnTo>
                <a:lnTo>
                  <a:pt x="17155" y="1460"/>
                </a:lnTo>
                <a:lnTo>
                  <a:pt x="16911" y="1217"/>
                </a:lnTo>
                <a:lnTo>
                  <a:pt x="16644" y="998"/>
                </a:lnTo>
                <a:lnTo>
                  <a:pt x="16352" y="803"/>
                </a:lnTo>
                <a:lnTo>
                  <a:pt x="16035" y="633"/>
                </a:lnTo>
                <a:lnTo>
                  <a:pt x="15719" y="487"/>
                </a:lnTo>
                <a:lnTo>
                  <a:pt x="15378" y="365"/>
                </a:lnTo>
                <a:lnTo>
                  <a:pt x="15038" y="268"/>
                </a:lnTo>
                <a:lnTo>
                  <a:pt x="14697" y="195"/>
                </a:lnTo>
                <a:lnTo>
                  <a:pt x="14356" y="146"/>
                </a:lnTo>
                <a:lnTo>
                  <a:pt x="14016" y="97"/>
                </a:lnTo>
                <a:lnTo>
                  <a:pt x="13626" y="49"/>
                </a:lnTo>
                <a:lnTo>
                  <a:pt x="13261" y="24"/>
                </a:lnTo>
                <a:lnTo>
                  <a:pt x="12896" y="24"/>
                </a:lnTo>
                <a:lnTo>
                  <a:pt x="12531" y="49"/>
                </a:lnTo>
                <a:lnTo>
                  <a:pt x="12166" y="97"/>
                </a:lnTo>
                <a:lnTo>
                  <a:pt x="11826" y="170"/>
                </a:lnTo>
                <a:lnTo>
                  <a:pt x="11583" y="243"/>
                </a:lnTo>
                <a:lnTo>
                  <a:pt x="11339" y="316"/>
                </a:lnTo>
                <a:lnTo>
                  <a:pt x="10877" y="560"/>
                </a:lnTo>
                <a:lnTo>
                  <a:pt x="10415" y="803"/>
                </a:lnTo>
                <a:lnTo>
                  <a:pt x="9977" y="1046"/>
                </a:lnTo>
                <a:lnTo>
                  <a:pt x="9441" y="1338"/>
                </a:lnTo>
                <a:lnTo>
                  <a:pt x="9125" y="1509"/>
                </a:lnTo>
                <a:lnTo>
                  <a:pt x="8857" y="1703"/>
                </a:lnTo>
                <a:lnTo>
                  <a:pt x="8809" y="1679"/>
                </a:lnTo>
                <a:lnTo>
                  <a:pt x="8687" y="1679"/>
                </a:lnTo>
                <a:lnTo>
                  <a:pt x="8638" y="1728"/>
                </a:lnTo>
                <a:lnTo>
                  <a:pt x="8419" y="1460"/>
                </a:lnTo>
                <a:lnTo>
                  <a:pt x="8152" y="1217"/>
                </a:lnTo>
                <a:lnTo>
                  <a:pt x="7884" y="1022"/>
                </a:lnTo>
                <a:lnTo>
                  <a:pt x="7592" y="803"/>
                </a:lnTo>
                <a:lnTo>
                  <a:pt x="7276" y="633"/>
                </a:lnTo>
                <a:lnTo>
                  <a:pt x="6959" y="487"/>
                </a:lnTo>
                <a:lnTo>
                  <a:pt x="6643" y="341"/>
                </a:lnTo>
                <a:lnTo>
                  <a:pt x="6302" y="243"/>
                </a:lnTo>
                <a:lnTo>
                  <a:pt x="5962" y="146"/>
                </a:lnTo>
                <a:lnTo>
                  <a:pt x="5597" y="73"/>
                </a:lnTo>
                <a:lnTo>
                  <a:pt x="5256" y="24"/>
                </a:lnTo>
                <a:lnTo>
                  <a:pt x="48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p:cNvSpPr txBox="1"/>
          <p:nvPr/>
        </p:nvSpPr>
        <p:spPr>
          <a:xfrm>
            <a:off x="922356" y="3147814"/>
            <a:ext cx="7416824" cy="707886"/>
          </a:xfrm>
          <a:prstGeom prst="rect">
            <a:avLst/>
          </a:prstGeom>
          <a:noFill/>
        </p:spPr>
        <p:txBody>
          <a:bodyPr wrap="square" rtlCol="0">
            <a:spAutoFit/>
          </a:bodyPr>
          <a:lstStyle/>
          <a:p>
            <a:pPr algn="ctr"/>
            <a:r>
              <a:rPr lang="en-US" sz="2000" dirty="0" smtClean="0">
                <a:solidFill>
                  <a:schemeClr val="bg1"/>
                </a:solidFill>
                <a:latin typeface="Sniglet" charset="0"/>
              </a:rPr>
              <a:t>Gmail: </a:t>
            </a:r>
            <a:r>
              <a:rPr lang="en-US" sz="2000" dirty="0" smtClean="0">
                <a:solidFill>
                  <a:schemeClr val="bg1"/>
                </a:solidFill>
                <a:latin typeface="Sniglet" charset="0"/>
                <a:hlinkClick r:id="rId3"/>
              </a:rPr>
              <a:t>19521482@gm.uit.edu.vn</a:t>
            </a:r>
            <a:endParaRPr lang="en-US" sz="2000" dirty="0" smtClean="0">
              <a:solidFill>
                <a:schemeClr val="bg1"/>
              </a:solidFill>
              <a:latin typeface="Sniglet" charset="0"/>
            </a:endParaRPr>
          </a:p>
          <a:p>
            <a:pPr algn="ctr"/>
            <a:r>
              <a:rPr lang="en-US" sz="2000" dirty="0" smtClean="0">
                <a:solidFill>
                  <a:schemeClr val="bg1"/>
                </a:solidFill>
                <a:latin typeface="Sniglet" charset="0"/>
              </a:rPr>
              <a:t>Deadline</a:t>
            </a:r>
            <a:r>
              <a:rPr lang="en-US" sz="2000" smtClean="0">
                <a:solidFill>
                  <a:schemeClr val="bg1"/>
                </a:solidFill>
                <a:latin typeface="Sniglet" charset="0"/>
              </a:rPr>
              <a:t>: 11h59 PM</a:t>
            </a:r>
            <a:r>
              <a:rPr lang="en-US" sz="2000" dirty="0" smtClean="0">
                <a:solidFill>
                  <a:schemeClr val="bg1"/>
                </a:solidFill>
                <a:latin typeface="Sniglet" charset="0"/>
              </a:rPr>
              <a:t>, 30/05/2021</a:t>
            </a:r>
            <a:endParaRPr lang="en-US" sz="2000" dirty="0">
              <a:solidFill>
                <a:schemeClr val="bg1"/>
              </a:solidFill>
              <a:latin typeface="Sniglet" charset="0"/>
            </a:endParaRPr>
          </a:p>
        </p:txBody>
      </p:sp>
    </p:spTree>
    <p:extLst>
      <p:ext uri="{BB962C8B-B14F-4D97-AF65-F5344CB8AC3E}">
        <p14:creationId xmlns:p14="http://schemas.microsoft.com/office/powerpoint/2010/main" val="39526125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0" y="-236562"/>
            <a:ext cx="9324528"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smtClean="0"/>
              <a:t>The shortest path</a:t>
            </a:r>
            <a:endParaRPr sz="4000" dirty="0"/>
          </a:p>
        </p:txBody>
      </p:sp>
      <p:sp>
        <p:nvSpPr>
          <p:cNvPr id="8" name="Google Shape;83;p14"/>
          <p:cNvSpPr/>
          <p:nvPr/>
        </p:nvSpPr>
        <p:spPr>
          <a:xfrm>
            <a:off x="1489942" y="2405253"/>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3;p14"/>
          <p:cNvSpPr/>
          <p:nvPr/>
        </p:nvSpPr>
        <p:spPr>
          <a:xfrm>
            <a:off x="3290142" y="2405253"/>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3;p14"/>
          <p:cNvSpPr/>
          <p:nvPr/>
        </p:nvSpPr>
        <p:spPr>
          <a:xfrm>
            <a:off x="5234358" y="2405253"/>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3;p14"/>
          <p:cNvSpPr/>
          <p:nvPr/>
        </p:nvSpPr>
        <p:spPr>
          <a:xfrm>
            <a:off x="7066055" y="2405253"/>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330;p37"/>
          <p:cNvGrpSpPr/>
          <p:nvPr/>
        </p:nvGrpSpPr>
        <p:grpSpPr>
          <a:xfrm>
            <a:off x="2216378" y="2725399"/>
            <a:ext cx="1073763" cy="292500"/>
            <a:chOff x="271125" y="812725"/>
            <a:chExt cx="766525" cy="221725"/>
          </a:xfrm>
        </p:grpSpPr>
        <p:sp>
          <p:nvSpPr>
            <p:cNvPr id="13"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330;p37"/>
          <p:cNvGrpSpPr/>
          <p:nvPr/>
        </p:nvGrpSpPr>
        <p:grpSpPr>
          <a:xfrm>
            <a:off x="4082230" y="2681866"/>
            <a:ext cx="1152128" cy="292500"/>
            <a:chOff x="271125" y="812725"/>
            <a:chExt cx="766525" cy="221725"/>
          </a:xfrm>
        </p:grpSpPr>
        <p:sp>
          <p:nvSpPr>
            <p:cNvPr id="19"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330;p37"/>
          <p:cNvGrpSpPr/>
          <p:nvPr/>
        </p:nvGrpSpPr>
        <p:grpSpPr>
          <a:xfrm>
            <a:off x="6026446" y="2638333"/>
            <a:ext cx="1039609" cy="292500"/>
            <a:chOff x="271125" y="812725"/>
            <a:chExt cx="766525" cy="221725"/>
          </a:xfrm>
        </p:grpSpPr>
        <p:sp>
          <p:nvSpPr>
            <p:cNvPr id="22"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p:cNvSpPr txBox="1"/>
          <p:nvPr/>
        </p:nvSpPr>
        <p:spPr>
          <a:xfrm>
            <a:off x="1741968" y="2690817"/>
            <a:ext cx="288032" cy="307777"/>
          </a:xfrm>
          <a:prstGeom prst="rect">
            <a:avLst/>
          </a:prstGeom>
          <a:noFill/>
        </p:spPr>
        <p:txBody>
          <a:bodyPr wrap="square" rtlCol="0">
            <a:spAutoFit/>
          </a:bodyPr>
          <a:lstStyle/>
          <a:p>
            <a:r>
              <a:rPr lang="en-US" dirty="0" smtClean="0">
                <a:solidFill>
                  <a:schemeClr val="bg1"/>
                </a:solidFill>
              </a:rPr>
              <a:t>S</a:t>
            </a:r>
            <a:endParaRPr lang="en-US" dirty="0">
              <a:solidFill>
                <a:schemeClr val="bg1"/>
              </a:solidFill>
            </a:endParaRPr>
          </a:p>
        </p:txBody>
      </p:sp>
      <p:sp>
        <p:nvSpPr>
          <p:cNvPr id="46" name="TextBox 45"/>
          <p:cNvSpPr txBox="1"/>
          <p:nvPr/>
        </p:nvSpPr>
        <p:spPr>
          <a:xfrm>
            <a:off x="3561499" y="2674227"/>
            <a:ext cx="288032" cy="307777"/>
          </a:xfrm>
          <a:prstGeom prst="rect">
            <a:avLst/>
          </a:prstGeom>
          <a:noFill/>
        </p:spPr>
        <p:txBody>
          <a:bodyPr wrap="square" rtlCol="0">
            <a:spAutoFit/>
          </a:bodyPr>
          <a:lstStyle/>
          <a:p>
            <a:r>
              <a:rPr lang="en-US" dirty="0" smtClean="0">
                <a:solidFill>
                  <a:schemeClr val="bg1"/>
                </a:solidFill>
              </a:rPr>
              <a:t>B</a:t>
            </a:r>
            <a:endParaRPr lang="en-US" dirty="0">
              <a:solidFill>
                <a:schemeClr val="bg1"/>
              </a:solidFill>
            </a:endParaRPr>
          </a:p>
        </p:txBody>
      </p:sp>
      <p:sp>
        <p:nvSpPr>
          <p:cNvPr id="47" name="TextBox 46"/>
          <p:cNvSpPr txBox="1"/>
          <p:nvPr/>
        </p:nvSpPr>
        <p:spPr>
          <a:xfrm>
            <a:off x="5486386" y="2681866"/>
            <a:ext cx="288032" cy="307777"/>
          </a:xfrm>
          <a:prstGeom prst="rect">
            <a:avLst/>
          </a:prstGeom>
          <a:noFill/>
        </p:spPr>
        <p:txBody>
          <a:bodyPr wrap="square" rtlCol="0">
            <a:spAutoFit/>
          </a:bodyPr>
          <a:lstStyle/>
          <a:p>
            <a:r>
              <a:rPr lang="en-US" dirty="0" smtClean="0">
                <a:solidFill>
                  <a:schemeClr val="bg1"/>
                </a:solidFill>
              </a:rPr>
              <a:t>E</a:t>
            </a:r>
            <a:endParaRPr lang="en-US" dirty="0">
              <a:solidFill>
                <a:schemeClr val="bg1"/>
              </a:solidFill>
            </a:endParaRPr>
          </a:p>
        </p:txBody>
      </p:sp>
      <p:sp>
        <p:nvSpPr>
          <p:cNvPr id="48" name="TextBox 47"/>
          <p:cNvSpPr txBox="1"/>
          <p:nvPr/>
        </p:nvSpPr>
        <p:spPr>
          <a:xfrm>
            <a:off x="7318083" y="2681866"/>
            <a:ext cx="288032" cy="307777"/>
          </a:xfrm>
          <a:prstGeom prst="rect">
            <a:avLst/>
          </a:prstGeom>
          <a:noFill/>
        </p:spPr>
        <p:txBody>
          <a:bodyPr wrap="square" rtlCol="0">
            <a:spAutoFit/>
          </a:bodyPr>
          <a:lstStyle/>
          <a:p>
            <a:r>
              <a:rPr lang="en-US" dirty="0">
                <a:solidFill>
                  <a:schemeClr val="bg1"/>
                </a:solidFill>
              </a:rPr>
              <a:t>T</a:t>
            </a:r>
          </a:p>
        </p:txBody>
      </p:sp>
      <p:sp>
        <p:nvSpPr>
          <p:cNvPr id="45" name="TextBox 44"/>
          <p:cNvSpPr txBox="1"/>
          <p:nvPr/>
        </p:nvSpPr>
        <p:spPr>
          <a:xfrm>
            <a:off x="749152" y="4532668"/>
            <a:ext cx="7820576" cy="400110"/>
          </a:xfrm>
          <a:prstGeom prst="rect">
            <a:avLst/>
          </a:prstGeom>
          <a:noFill/>
        </p:spPr>
        <p:txBody>
          <a:bodyPr wrap="square" rtlCol="0">
            <a:spAutoFit/>
          </a:bodyPr>
          <a:lstStyle/>
          <a:p>
            <a:pPr algn="ctr"/>
            <a:r>
              <a:rPr lang="en-US" sz="2000" dirty="0" smtClean="0">
                <a:solidFill>
                  <a:schemeClr val="bg1"/>
                </a:solidFill>
                <a:latin typeface="Sniglet" charset="0"/>
              </a:rPr>
              <a:t>Apply the </a:t>
            </a:r>
            <a:r>
              <a:rPr lang="en-US" sz="2000" dirty="0" smtClean="0">
                <a:solidFill>
                  <a:srgbClr val="FF0000"/>
                </a:solidFill>
                <a:latin typeface="Sniglet" charset="0"/>
              </a:rPr>
              <a:t>Dynamic programming</a:t>
            </a:r>
            <a:r>
              <a:rPr lang="en-US" sz="2000" dirty="0" smtClean="0">
                <a:solidFill>
                  <a:schemeClr val="bg1"/>
                </a:solidFill>
                <a:latin typeface="Sniglet" charset="0"/>
              </a:rPr>
              <a:t>, the shortest path from S to T is?</a:t>
            </a:r>
            <a:endParaRPr lang="en-US" sz="2000" dirty="0">
              <a:solidFill>
                <a:schemeClr val="bg1"/>
              </a:solidFill>
              <a:latin typeface="Sniglet" charset="0"/>
            </a:endParaRPr>
          </a:p>
        </p:txBody>
      </p:sp>
      <p:sp>
        <p:nvSpPr>
          <p:cNvPr id="55" name="Google Shape;83;p14"/>
          <p:cNvSpPr/>
          <p:nvPr/>
        </p:nvSpPr>
        <p:spPr>
          <a:xfrm>
            <a:off x="3290142" y="1251056"/>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83;p14"/>
          <p:cNvSpPr/>
          <p:nvPr/>
        </p:nvSpPr>
        <p:spPr>
          <a:xfrm>
            <a:off x="5234358" y="1251056"/>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83;p14"/>
          <p:cNvSpPr/>
          <p:nvPr/>
        </p:nvSpPr>
        <p:spPr>
          <a:xfrm>
            <a:off x="3290141" y="3488086"/>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83;p14"/>
          <p:cNvSpPr/>
          <p:nvPr/>
        </p:nvSpPr>
        <p:spPr>
          <a:xfrm>
            <a:off x="5234358" y="3488086"/>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TextBox 50"/>
          <p:cNvSpPr txBox="1"/>
          <p:nvPr/>
        </p:nvSpPr>
        <p:spPr>
          <a:xfrm>
            <a:off x="3500380" y="1490521"/>
            <a:ext cx="3255274" cy="307777"/>
          </a:xfrm>
          <a:prstGeom prst="rect">
            <a:avLst/>
          </a:prstGeom>
          <a:noFill/>
        </p:spPr>
        <p:txBody>
          <a:bodyPr wrap="square" rtlCol="0">
            <a:spAutoFit/>
          </a:bodyPr>
          <a:lstStyle/>
          <a:p>
            <a:r>
              <a:rPr lang="en-US" dirty="0" smtClean="0">
                <a:solidFill>
                  <a:schemeClr val="bg1"/>
                </a:solidFill>
              </a:rPr>
              <a:t> A                                     D</a:t>
            </a:r>
            <a:endParaRPr lang="en-US" dirty="0">
              <a:solidFill>
                <a:schemeClr val="bg1"/>
              </a:solidFill>
            </a:endParaRPr>
          </a:p>
        </p:txBody>
      </p:sp>
      <p:sp>
        <p:nvSpPr>
          <p:cNvPr id="52" name="TextBox 51"/>
          <p:cNvSpPr txBox="1"/>
          <p:nvPr/>
        </p:nvSpPr>
        <p:spPr>
          <a:xfrm>
            <a:off x="3534114" y="3757476"/>
            <a:ext cx="2526066" cy="307777"/>
          </a:xfrm>
          <a:prstGeom prst="rect">
            <a:avLst/>
          </a:prstGeom>
          <a:noFill/>
        </p:spPr>
        <p:txBody>
          <a:bodyPr wrap="square" rtlCol="0">
            <a:spAutoFit/>
          </a:bodyPr>
          <a:lstStyle/>
          <a:p>
            <a:r>
              <a:rPr lang="en-US" dirty="0" smtClean="0">
                <a:solidFill>
                  <a:schemeClr val="bg1"/>
                </a:solidFill>
              </a:rPr>
              <a:t>C                                      F</a:t>
            </a:r>
            <a:endParaRPr lang="en-US" dirty="0">
              <a:solidFill>
                <a:schemeClr val="bg1"/>
              </a:solidFill>
            </a:endParaRPr>
          </a:p>
        </p:txBody>
      </p:sp>
      <p:grpSp>
        <p:nvGrpSpPr>
          <p:cNvPr id="61" name="Google Shape;330;p37"/>
          <p:cNvGrpSpPr/>
          <p:nvPr/>
        </p:nvGrpSpPr>
        <p:grpSpPr>
          <a:xfrm rot="1672544">
            <a:off x="2060113" y="3367845"/>
            <a:ext cx="1233196" cy="292500"/>
            <a:chOff x="271125" y="812725"/>
            <a:chExt cx="766525" cy="221725"/>
          </a:xfrm>
        </p:grpSpPr>
        <p:sp>
          <p:nvSpPr>
            <p:cNvPr id="62"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330;p37"/>
          <p:cNvGrpSpPr/>
          <p:nvPr/>
        </p:nvGrpSpPr>
        <p:grpSpPr>
          <a:xfrm rot="20038639">
            <a:off x="2016024" y="1861803"/>
            <a:ext cx="1209208" cy="292500"/>
            <a:chOff x="271125" y="812725"/>
            <a:chExt cx="766525" cy="221725"/>
          </a:xfrm>
        </p:grpSpPr>
        <p:sp>
          <p:nvSpPr>
            <p:cNvPr id="65"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330;p37"/>
          <p:cNvGrpSpPr/>
          <p:nvPr/>
        </p:nvGrpSpPr>
        <p:grpSpPr>
          <a:xfrm>
            <a:off x="4143130" y="1465123"/>
            <a:ext cx="1073763" cy="292500"/>
            <a:chOff x="271125" y="812725"/>
            <a:chExt cx="766525" cy="221725"/>
          </a:xfrm>
        </p:grpSpPr>
        <p:sp>
          <p:nvSpPr>
            <p:cNvPr id="68"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330;p37"/>
          <p:cNvGrpSpPr/>
          <p:nvPr/>
        </p:nvGrpSpPr>
        <p:grpSpPr>
          <a:xfrm rot="1600424">
            <a:off x="4016713" y="2088096"/>
            <a:ext cx="1402186" cy="292500"/>
            <a:chOff x="271125" y="812725"/>
            <a:chExt cx="766525" cy="221725"/>
          </a:xfrm>
        </p:grpSpPr>
        <p:sp>
          <p:nvSpPr>
            <p:cNvPr id="71"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330;p37"/>
          <p:cNvGrpSpPr/>
          <p:nvPr/>
        </p:nvGrpSpPr>
        <p:grpSpPr>
          <a:xfrm>
            <a:off x="4103301" y="3772753"/>
            <a:ext cx="1073763" cy="292500"/>
            <a:chOff x="271125" y="812725"/>
            <a:chExt cx="766525" cy="221725"/>
          </a:xfrm>
        </p:grpSpPr>
        <p:sp>
          <p:nvSpPr>
            <p:cNvPr id="74"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330;p37"/>
          <p:cNvGrpSpPr/>
          <p:nvPr/>
        </p:nvGrpSpPr>
        <p:grpSpPr>
          <a:xfrm rot="19983688">
            <a:off x="6080673" y="3456599"/>
            <a:ext cx="1238337" cy="292500"/>
            <a:chOff x="271125" y="812725"/>
            <a:chExt cx="766525" cy="221725"/>
          </a:xfrm>
        </p:grpSpPr>
        <p:sp>
          <p:nvSpPr>
            <p:cNvPr id="77"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 name="Google Shape;330;p37"/>
          <p:cNvGrpSpPr/>
          <p:nvPr/>
        </p:nvGrpSpPr>
        <p:grpSpPr>
          <a:xfrm rot="2178289">
            <a:off x="6046970" y="1856894"/>
            <a:ext cx="1215692" cy="292500"/>
            <a:chOff x="271125" y="812725"/>
            <a:chExt cx="766525" cy="221725"/>
          </a:xfrm>
        </p:grpSpPr>
        <p:sp>
          <p:nvSpPr>
            <p:cNvPr id="80"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 name="Google Shape;330;p37"/>
          <p:cNvGrpSpPr/>
          <p:nvPr/>
        </p:nvGrpSpPr>
        <p:grpSpPr>
          <a:xfrm rot="1778562">
            <a:off x="3955079" y="3158589"/>
            <a:ext cx="1350754" cy="292500"/>
            <a:chOff x="271125" y="812725"/>
            <a:chExt cx="766525" cy="221725"/>
          </a:xfrm>
        </p:grpSpPr>
        <p:sp>
          <p:nvSpPr>
            <p:cNvPr id="87"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330;p37"/>
          <p:cNvGrpSpPr/>
          <p:nvPr/>
        </p:nvGrpSpPr>
        <p:grpSpPr>
          <a:xfrm rot="20156135">
            <a:off x="4018569" y="2062761"/>
            <a:ext cx="1360936" cy="292500"/>
            <a:chOff x="271125" y="812725"/>
            <a:chExt cx="766525" cy="221725"/>
          </a:xfrm>
        </p:grpSpPr>
        <p:sp>
          <p:nvSpPr>
            <p:cNvPr id="90"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 name="TextBox 52"/>
          <p:cNvSpPr txBox="1"/>
          <p:nvPr/>
        </p:nvSpPr>
        <p:spPr>
          <a:xfrm>
            <a:off x="2391866" y="1753550"/>
            <a:ext cx="453768" cy="307777"/>
          </a:xfrm>
          <a:prstGeom prst="rect">
            <a:avLst/>
          </a:prstGeom>
          <a:noFill/>
        </p:spPr>
        <p:txBody>
          <a:bodyPr wrap="square" rtlCol="0">
            <a:spAutoFit/>
          </a:bodyPr>
          <a:lstStyle/>
          <a:p>
            <a:r>
              <a:rPr lang="en-US" dirty="0" smtClean="0">
                <a:solidFill>
                  <a:schemeClr val="bg1"/>
                </a:solidFill>
              </a:rPr>
              <a:t>1</a:t>
            </a:r>
            <a:endParaRPr lang="en-US" dirty="0">
              <a:solidFill>
                <a:schemeClr val="bg1"/>
              </a:solidFill>
            </a:endParaRPr>
          </a:p>
        </p:txBody>
      </p:sp>
      <p:sp>
        <p:nvSpPr>
          <p:cNvPr id="54" name="TextBox 53"/>
          <p:cNvSpPr txBox="1"/>
          <p:nvPr/>
        </p:nvSpPr>
        <p:spPr>
          <a:xfrm>
            <a:off x="4451719" y="1336634"/>
            <a:ext cx="513179" cy="307777"/>
          </a:xfrm>
          <a:prstGeom prst="rect">
            <a:avLst/>
          </a:prstGeom>
          <a:noFill/>
        </p:spPr>
        <p:txBody>
          <a:bodyPr wrap="square" rtlCol="0">
            <a:spAutoFit/>
          </a:bodyPr>
          <a:lstStyle/>
          <a:p>
            <a:r>
              <a:rPr lang="en-US" dirty="0" smtClean="0">
                <a:solidFill>
                  <a:schemeClr val="bg1"/>
                </a:solidFill>
              </a:rPr>
              <a:t>4</a:t>
            </a:r>
            <a:endParaRPr lang="en-US" dirty="0">
              <a:solidFill>
                <a:schemeClr val="bg1"/>
              </a:solidFill>
            </a:endParaRPr>
          </a:p>
        </p:txBody>
      </p:sp>
      <p:sp>
        <p:nvSpPr>
          <p:cNvPr id="59" name="TextBox 58"/>
          <p:cNvSpPr txBox="1"/>
          <p:nvPr/>
        </p:nvSpPr>
        <p:spPr>
          <a:xfrm>
            <a:off x="6543975" y="1697231"/>
            <a:ext cx="624455" cy="307777"/>
          </a:xfrm>
          <a:prstGeom prst="rect">
            <a:avLst/>
          </a:prstGeom>
          <a:noFill/>
        </p:spPr>
        <p:txBody>
          <a:bodyPr wrap="square" rtlCol="0">
            <a:spAutoFit/>
          </a:bodyPr>
          <a:lstStyle/>
          <a:p>
            <a:r>
              <a:rPr lang="en-US" dirty="0" smtClean="0">
                <a:solidFill>
                  <a:schemeClr val="bg1"/>
                </a:solidFill>
              </a:rPr>
              <a:t>18</a:t>
            </a:r>
            <a:endParaRPr lang="en-US" dirty="0">
              <a:solidFill>
                <a:schemeClr val="bg1"/>
              </a:solidFill>
            </a:endParaRPr>
          </a:p>
        </p:txBody>
      </p:sp>
      <p:sp>
        <p:nvSpPr>
          <p:cNvPr id="60" name="TextBox 59"/>
          <p:cNvSpPr txBox="1"/>
          <p:nvPr/>
        </p:nvSpPr>
        <p:spPr>
          <a:xfrm>
            <a:off x="2514821" y="2571591"/>
            <a:ext cx="453768" cy="307777"/>
          </a:xfrm>
          <a:prstGeom prst="rect">
            <a:avLst/>
          </a:prstGeom>
          <a:noFill/>
        </p:spPr>
        <p:txBody>
          <a:bodyPr wrap="square" rtlCol="0">
            <a:spAutoFit/>
          </a:bodyPr>
          <a:lstStyle/>
          <a:p>
            <a:r>
              <a:rPr lang="en-US" dirty="0" smtClean="0">
                <a:solidFill>
                  <a:schemeClr val="bg1"/>
                </a:solidFill>
              </a:rPr>
              <a:t>2</a:t>
            </a:r>
            <a:endParaRPr lang="en-US" dirty="0">
              <a:solidFill>
                <a:schemeClr val="bg1"/>
              </a:solidFill>
            </a:endParaRPr>
          </a:p>
        </p:txBody>
      </p:sp>
      <p:sp>
        <p:nvSpPr>
          <p:cNvPr id="92" name="TextBox 91"/>
          <p:cNvSpPr txBox="1"/>
          <p:nvPr/>
        </p:nvSpPr>
        <p:spPr>
          <a:xfrm>
            <a:off x="2282030" y="3488086"/>
            <a:ext cx="421675" cy="307777"/>
          </a:xfrm>
          <a:prstGeom prst="rect">
            <a:avLst/>
          </a:prstGeom>
          <a:noFill/>
        </p:spPr>
        <p:txBody>
          <a:bodyPr wrap="square" rtlCol="0">
            <a:spAutoFit/>
          </a:bodyPr>
          <a:lstStyle/>
          <a:p>
            <a:r>
              <a:rPr lang="en-US" dirty="0" smtClean="0">
                <a:solidFill>
                  <a:schemeClr val="bg1"/>
                </a:solidFill>
              </a:rPr>
              <a:t>5</a:t>
            </a:r>
            <a:endParaRPr lang="en-US" dirty="0">
              <a:solidFill>
                <a:schemeClr val="bg1"/>
              </a:solidFill>
            </a:endParaRPr>
          </a:p>
        </p:txBody>
      </p:sp>
      <p:sp>
        <p:nvSpPr>
          <p:cNvPr id="93" name="TextBox 92"/>
          <p:cNvSpPr txBox="1"/>
          <p:nvPr/>
        </p:nvSpPr>
        <p:spPr>
          <a:xfrm>
            <a:off x="4414462" y="4023452"/>
            <a:ext cx="352332" cy="306697"/>
          </a:xfrm>
          <a:prstGeom prst="rect">
            <a:avLst/>
          </a:prstGeom>
          <a:noFill/>
        </p:spPr>
        <p:txBody>
          <a:bodyPr wrap="square" rtlCol="0">
            <a:spAutoFit/>
          </a:bodyPr>
          <a:lstStyle/>
          <a:p>
            <a:r>
              <a:rPr lang="en-US" dirty="0" smtClean="0">
                <a:solidFill>
                  <a:schemeClr val="bg1"/>
                </a:solidFill>
              </a:rPr>
              <a:t>2</a:t>
            </a:r>
            <a:endParaRPr lang="en-US" dirty="0">
              <a:solidFill>
                <a:schemeClr val="bg1"/>
              </a:solidFill>
            </a:endParaRPr>
          </a:p>
        </p:txBody>
      </p:sp>
      <p:sp>
        <p:nvSpPr>
          <p:cNvPr id="94" name="TextBox 93"/>
          <p:cNvSpPr txBox="1"/>
          <p:nvPr/>
        </p:nvSpPr>
        <p:spPr>
          <a:xfrm>
            <a:off x="6439457" y="3334197"/>
            <a:ext cx="383454" cy="307777"/>
          </a:xfrm>
          <a:prstGeom prst="rect">
            <a:avLst/>
          </a:prstGeom>
          <a:noFill/>
        </p:spPr>
        <p:txBody>
          <a:bodyPr wrap="square" rtlCol="0">
            <a:spAutoFit/>
          </a:bodyPr>
          <a:lstStyle/>
          <a:p>
            <a:r>
              <a:rPr lang="en-US" dirty="0" smtClean="0">
                <a:solidFill>
                  <a:schemeClr val="bg1"/>
                </a:solidFill>
              </a:rPr>
              <a:t>2</a:t>
            </a:r>
            <a:endParaRPr lang="en-US" dirty="0">
              <a:solidFill>
                <a:schemeClr val="bg1"/>
              </a:solidFill>
            </a:endParaRPr>
          </a:p>
        </p:txBody>
      </p:sp>
      <p:sp>
        <p:nvSpPr>
          <p:cNvPr id="95" name="TextBox 94"/>
          <p:cNvSpPr txBox="1"/>
          <p:nvPr/>
        </p:nvSpPr>
        <p:spPr>
          <a:xfrm>
            <a:off x="6220763" y="2490831"/>
            <a:ext cx="383454" cy="307777"/>
          </a:xfrm>
          <a:prstGeom prst="rect">
            <a:avLst/>
          </a:prstGeom>
          <a:noFill/>
        </p:spPr>
        <p:txBody>
          <a:bodyPr wrap="square" rtlCol="0">
            <a:spAutoFit/>
          </a:bodyPr>
          <a:lstStyle/>
          <a:p>
            <a:r>
              <a:rPr lang="en-US" dirty="0" smtClean="0">
                <a:solidFill>
                  <a:schemeClr val="bg1"/>
                </a:solidFill>
              </a:rPr>
              <a:t>13</a:t>
            </a:r>
            <a:endParaRPr lang="en-US" dirty="0">
              <a:solidFill>
                <a:schemeClr val="bg1"/>
              </a:solidFill>
            </a:endParaRPr>
          </a:p>
        </p:txBody>
      </p:sp>
      <p:sp>
        <p:nvSpPr>
          <p:cNvPr id="96" name="TextBox 95"/>
          <p:cNvSpPr txBox="1"/>
          <p:nvPr/>
        </p:nvSpPr>
        <p:spPr>
          <a:xfrm>
            <a:off x="4050825" y="1712401"/>
            <a:ext cx="434437" cy="307777"/>
          </a:xfrm>
          <a:prstGeom prst="rect">
            <a:avLst/>
          </a:prstGeom>
          <a:noFill/>
        </p:spPr>
        <p:txBody>
          <a:bodyPr wrap="square" rtlCol="0">
            <a:spAutoFit/>
          </a:bodyPr>
          <a:lstStyle/>
          <a:p>
            <a:r>
              <a:rPr lang="en-US" dirty="0" smtClean="0">
                <a:solidFill>
                  <a:schemeClr val="bg1"/>
                </a:solidFill>
              </a:rPr>
              <a:t>11</a:t>
            </a:r>
            <a:endParaRPr lang="en-US" dirty="0">
              <a:solidFill>
                <a:schemeClr val="bg1"/>
              </a:solidFill>
            </a:endParaRPr>
          </a:p>
        </p:txBody>
      </p:sp>
      <p:sp>
        <p:nvSpPr>
          <p:cNvPr id="97" name="TextBox 96"/>
          <p:cNvSpPr txBox="1"/>
          <p:nvPr/>
        </p:nvSpPr>
        <p:spPr>
          <a:xfrm>
            <a:off x="3949156" y="2215417"/>
            <a:ext cx="387947" cy="307777"/>
          </a:xfrm>
          <a:prstGeom prst="rect">
            <a:avLst/>
          </a:prstGeom>
          <a:noFill/>
        </p:spPr>
        <p:txBody>
          <a:bodyPr wrap="square" rtlCol="0">
            <a:spAutoFit/>
          </a:bodyPr>
          <a:lstStyle/>
          <a:p>
            <a:r>
              <a:rPr lang="en-US" dirty="0" smtClean="0">
                <a:solidFill>
                  <a:schemeClr val="bg1"/>
                </a:solidFill>
              </a:rPr>
              <a:t>9</a:t>
            </a:r>
            <a:endParaRPr lang="en-US" dirty="0">
              <a:solidFill>
                <a:schemeClr val="bg1"/>
              </a:solidFill>
            </a:endParaRPr>
          </a:p>
        </p:txBody>
      </p:sp>
      <p:sp>
        <p:nvSpPr>
          <p:cNvPr id="98" name="TextBox 97"/>
          <p:cNvSpPr txBox="1"/>
          <p:nvPr/>
        </p:nvSpPr>
        <p:spPr>
          <a:xfrm>
            <a:off x="4428957" y="2562210"/>
            <a:ext cx="352332" cy="307777"/>
          </a:xfrm>
          <a:prstGeom prst="rect">
            <a:avLst/>
          </a:prstGeom>
          <a:noFill/>
        </p:spPr>
        <p:txBody>
          <a:bodyPr wrap="square" rtlCol="0">
            <a:spAutoFit/>
          </a:bodyPr>
          <a:lstStyle/>
          <a:p>
            <a:r>
              <a:rPr lang="en-US" dirty="0" smtClean="0">
                <a:solidFill>
                  <a:schemeClr val="bg1"/>
                </a:solidFill>
              </a:rPr>
              <a:t>5</a:t>
            </a:r>
            <a:endParaRPr lang="en-US" dirty="0">
              <a:solidFill>
                <a:schemeClr val="bg1"/>
              </a:solidFill>
            </a:endParaRPr>
          </a:p>
        </p:txBody>
      </p:sp>
      <p:sp>
        <p:nvSpPr>
          <p:cNvPr id="99" name="TextBox 98"/>
          <p:cNvSpPr txBox="1"/>
          <p:nvPr/>
        </p:nvSpPr>
        <p:spPr>
          <a:xfrm>
            <a:off x="4244630" y="3275294"/>
            <a:ext cx="411616" cy="307777"/>
          </a:xfrm>
          <a:prstGeom prst="rect">
            <a:avLst/>
          </a:prstGeom>
          <a:noFill/>
        </p:spPr>
        <p:txBody>
          <a:bodyPr wrap="square" rtlCol="0">
            <a:spAutoFit/>
          </a:bodyPr>
          <a:lstStyle/>
          <a:p>
            <a:r>
              <a:rPr lang="en-US" dirty="0" smtClean="0">
                <a:solidFill>
                  <a:schemeClr val="bg1"/>
                </a:solidFill>
              </a:rPr>
              <a:t>16</a:t>
            </a:r>
            <a:endParaRPr lang="en-US" dirty="0">
              <a:solidFill>
                <a:schemeClr val="bg1"/>
              </a:solidFill>
            </a:endParaRPr>
          </a:p>
        </p:txBody>
      </p:sp>
    </p:spTree>
    <p:extLst>
      <p:ext uri="{BB962C8B-B14F-4D97-AF65-F5344CB8AC3E}">
        <p14:creationId xmlns:p14="http://schemas.microsoft.com/office/powerpoint/2010/main" val="3837264754"/>
      </p:ext>
    </p:extLst>
  </p:cSld>
  <p:clrMapOvr>
    <a:masterClrMapping/>
  </p:clrMapOvr>
  <p:transition spd="slow">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4"/>
          <p:cNvSpPr txBox="1">
            <a:spLocks noGrp="1"/>
          </p:cNvSpPr>
          <p:nvPr>
            <p:ph type="ctrTitle" idx="4294967295"/>
          </p:nvPr>
        </p:nvSpPr>
        <p:spPr>
          <a:xfrm>
            <a:off x="1822500" y="1202350"/>
            <a:ext cx="5457000" cy="115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dirty="0"/>
              <a:t>thanks!</a:t>
            </a:r>
            <a:endParaRPr sz="4800" dirty="0"/>
          </a:p>
        </p:txBody>
      </p:sp>
      <p:sp>
        <p:nvSpPr>
          <p:cNvPr id="298" name="Google Shape;298;p34"/>
          <p:cNvSpPr txBox="1">
            <a:spLocks noGrp="1"/>
          </p:cNvSpPr>
          <p:nvPr>
            <p:ph type="subTitle" idx="4294967295"/>
          </p:nvPr>
        </p:nvSpPr>
        <p:spPr>
          <a:xfrm>
            <a:off x="1275150" y="2376679"/>
            <a:ext cx="6593700" cy="23271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3600" dirty="0"/>
              <a:t>Any questions?</a:t>
            </a:r>
            <a:endParaRPr sz="3600" dirty="0"/>
          </a:p>
          <a:p>
            <a:pPr marL="0" lvl="0" indent="0" algn="ctr" rtl="0">
              <a:spcBef>
                <a:spcPts val="600"/>
              </a:spcBef>
              <a:spcAft>
                <a:spcPts val="0"/>
              </a:spcAft>
              <a:buNone/>
            </a:pPr>
            <a:endParaRPr dirty="0">
              <a:solidFill>
                <a:schemeClr val="lt1"/>
              </a:solidFill>
            </a:endParaRPr>
          </a:p>
          <a:p>
            <a:pPr marL="0" lvl="0" indent="0" algn="ctr">
              <a:buNone/>
            </a:pPr>
            <a:r>
              <a:rPr lang="en-US" dirty="0">
                <a:solidFill>
                  <a:schemeClr val="lt1"/>
                </a:solidFill>
              </a:rPr>
              <a:t>You can review these slides on our team's </a:t>
            </a:r>
            <a:r>
              <a:rPr lang="en-US" dirty="0" err="1">
                <a:solidFill>
                  <a:schemeClr val="lt1"/>
                </a:solidFill>
              </a:rPr>
              <a:t>GitHub</a:t>
            </a:r>
            <a:endParaRPr dirty="0">
              <a:solidFill>
                <a:schemeClr val="lt1"/>
              </a:solidFill>
            </a:endParaRPr>
          </a:p>
        </p:txBody>
      </p:sp>
      <p:sp>
        <p:nvSpPr>
          <p:cNvPr id="299" name="Google Shape;299;p34"/>
          <p:cNvSpPr/>
          <p:nvPr/>
        </p:nvSpPr>
        <p:spPr>
          <a:xfrm>
            <a:off x="4207274" y="603475"/>
            <a:ext cx="687464" cy="691590"/>
          </a:xfrm>
          <a:custGeom>
            <a:avLst/>
            <a:gdLst/>
            <a:ahLst/>
            <a:cxnLst/>
            <a:rect l="l" t="t" r="r" b="b"/>
            <a:pathLst>
              <a:path w="15842" h="15938" extrusionOk="0">
                <a:moveTo>
                  <a:pt x="4794" y="7470"/>
                </a:moveTo>
                <a:lnTo>
                  <a:pt x="4867" y="7495"/>
                </a:lnTo>
                <a:lnTo>
                  <a:pt x="4940" y="7543"/>
                </a:lnTo>
                <a:lnTo>
                  <a:pt x="4989" y="7616"/>
                </a:lnTo>
                <a:lnTo>
                  <a:pt x="5013" y="7714"/>
                </a:lnTo>
                <a:lnTo>
                  <a:pt x="5013" y="7787"/>
                </a:lnTo>
                <a:lnTo>
                  <a:pt x="4989" y="7908"/>
                </a:lnTo>
                <a:lnTo>
                  <a:pt x="4916" y="7981"/>
                </a:lnTo>
                <a:lnTo>
                  <a:pt x="4843" y="8054"/>
                </a:lnTo>
                <a:lnTo>
                  <a:pt x="4721" y="8079"/>
                </a:lnTo>
                <a:lnTo>
                  <a:pt x="4600" y="8054"/>
                </a:lnTo>
                <a:lnTo>
                  <a:pt x="4527" y="7981"/>
                </a:lnTo>
                <a:lnTo>
                  <a:pt x="4454" y="7908"/>
                </a:lnTo>
                <a:lnTo>
                  <a:pt x="4429" y="7787"/>
                </a:lnTo>
                <a:lnTo>
                  <a:pt x="4454" y="7665"/>
                </a:lnTo>
                <a:lnTo>
                  <a:pt x="4527" y="7543"/>
                </a:lnTo>
                <a:lnTo>
                  <a:pt x="4600" y="7495"/>
                </a:lnTo>
                <a:lnTo>
                  <a:pt x="4697" y="7470"/>
                </a:lnTo>
                <a:close/>
                <a:moveTo>
                  <a:pt x="11169" y="7470"/>
                </a:moveTo>
                <a:lnTo>
                  <a:pt x="11242" y="7495"/>
                </a:lnTo>
                <a:lnTo>
                  <a:pt x="11315" y="7543"/>
                </a:lnTo>
                <a:lnTo>
                  <a:pt x="11364" y="7616"/>
                </a:lnTo>
                <a:lnTo>
                  <a:pt x="11388" y="7714"/>
                </a:lnTo>
                <a:lnTo>
                  <a:pt x="11388" y="7787"/>
                </a:lnTo>
                <a:lnTo>
                  <a:pt x="11364" y="7908"/>
                </a:lnTo>
                <a:lnTo>
                  <a:pt x="11291" y="7981"/>
                </a:lnTo>
                <a:lnTo>
                  <a:pt x="11218" y="8054"/>
                </a:lnTo>
                <a:lnTo>
                  <a:pt x="11096" y="8079"/>
                </a:lnTo>
                <a:lnTo>
                  <a:pt x="10975" y="8054"/>
                </a:lnTo>
                <a:lnTo>
                  <a:pt x="10902" y="7981"/>
                </a:lnTo>
                <a:lnTo>
                  <a:pt x="10829" y="7908"/>
                </a:lnTo>
                <a:lnTo>
                  <a:pt x="10804" y="7787"/>
                </a:lnTo>
                <a:lnTo>
                  <a:pt x="10829" y="7665"/>
                </a:lnTo>
                <a:lnTo>
                  <a:pt x="10902" y="7543"/>
                </a:lnTo>
                <a:lnTo>
                  <a:pt x="10975" y="7495"/>
                </a:lnTo>
                <a:lnTo>
                  <a:pt x="11072" y="7470"/>
                </a:lnTo>
                <a:close/>
                <a:moveTo>
                  <a:pt x="4770" y="7081"/>
                </a:moveTo>
                <a:lnTo>
                  <a:pt x="4600" y="7105"/>
                </a:lnTo>
                <a:lnTo>
                  <a:pt x="4429" y="7178"/>
                </a:lnTo>
                <a:lnTo>
                  <a:pt x="4308" y="7300"/>
                </a:lnTo>
                <a:lnTo>
                  <a:pt x="4186" y="7446"/>
                </a:lnTo>
                <a:lnTo>
                  <a:pt x="4113" y="7568"/>
                </a:lnTo>
                <a:lnTo>
                  <a:pt x="4064" y="7714"/>
                </a:lnTo>
                <a:lnTo>
                  <a:pt x="4016" y="7835"/>
                </a:lnTo>
                <a:lnTo>
                  <a:pt x="4016" y="7981"/>
                </a:lnTo>
                <a:lnTo>
                  <a:pt x="3967" y="8225"/>
                </a:lnTo>
                <a:lnTo>
                  <a:pt x="3967" y="8395"/>
                </a:lnTo>
                <a:lnTo>
                  <a:pt x="4016" y="8565"/>
                </a:lnTo>
                <a:lnTo>
                  <a:pt x="4064" y="8711"/>
                </a:lnTo>
                <a:lnTo>
                  <a:pt x="4162" y="8833"/>
                </a:lnTo>
                <a:lnTo>
                  <a:pt x="4259" y="8955"/>
                </a:lnTo>
                <a:lnTo>
                  <a:pt x="4381" y="9028"/>
                </a:lnTo>
                <a:lnTo>
                  <a:pt x="4527" y="9101"/>
                </a:lnTo>
                <a:lnTo>
                  <a:pt x="4697" y="9149"/>
                </a:lnTo>
                <a:lnTo>
                  <a:pt x="4892" y="9174"/>
                </a:lnTo>
                <a:lnTo>
                  <a:pt x="5062" y="9149"/>
                </a:lnTo>
                <a:lnTo>
                  <a:pt x="5232" y="9101"/>
                </a:lnTo>
                <a:lnTo>
                  <a:pt x="5378" y="9028"/>
                </a:lnTo>
                <a:lnTo>
                  <a:pt x="5500" y="8930"/>
                </a:lnTo>
                <a:lnTo>
                  <a:pt x="5622" y="8809"/>
                </a:lnTo>
                <a:lnTo>
                  <a:pt x="5719" y="8663"/>
                </a:lnTo>
                <a:lnTo>
                  <a:pt x="5792" y="8517"/>
                </a:lnTo>
                <a:lnTo>
                  <a:pt x="5841" y="8346"/>
                </a:lnTo>
                <a:lnTo>
                  <a:pt x="5865" y="8176"/>
                </a:lnTo>
                <a:lnTo>
                  <a:pt x="5841" y="8006"/>
                </a:lnTo>
                <a:lnTo>
                  <a:pt x="5816" y="7835"/>
                </a:lnTo>
                <a:lnTo>
                  <a:pt x="5768" y="7689"/>
                </a:lnTo>
                <a:lnTo>
                  <a:pt x="5695" y="7519"/>
                </a:lnTo>
                <a:lnTo>
                  <a:pt x="5573" y="7397"/>
                </a:lnTo>
                <a:lnTo>
                  <a:pt x="5427" y="7251"/>
                </a:lnTo>
                <a:lnTo>
                  <a:pt x="5281" y="7154"/>
                </a:lnTo>
                <a:lnTo>
                  <a:pt x="5111" y="7105"/>
                </a:lnTo>
                <a:lnTo>
                  <a:pt x="4940" y="7081"/>
                </a:lnTo>
                <a:close/>
                <a:moveTo>
                  <a:pt x="11145" y="7081"/>
                </a:moveTo>
                <a:lnTo>
                  <a:pt x="10975" y="7105"/>
                </a:lnTo>
                <a:lnTo>
                  <a:pt x="10804" y="7178"/>
                </a:lnTo>
                <a:lnTo>
                  <a:pt x="10683" y="7300"/>
                </a:lnTo>
                <a:lnTo>
                  <a:pt x="10561" y="7446"/>
                </a:lnTo>
                <a:lnTo>
                  <a:pt x="10488" y="7568"/>
                </a:lnTo>
                <a:lnTo>
                  <a:pt x="10439" y="7714"/>
                </a:lnTo>
                <a:lnTo>
                  <a:pt x="10391" y="7835"/>
                </a:lnTo>
                <a:lnTo>
                  <a:pt x="10391" y="7981"/>
                </a:lnTo>
                <a:lnTo>
                  <a:pt x="10342" y="8225"/>
                </a:lnTo>
                <a:lnTo>
                  <a:pt x="10342" y="8395"/>
                </a:lnTo>
                <a:lnTo>
                  <a:pt x="10391" y="8565"/>
                </a:lnTo>
                <a:lnTo>
                  <a:pt x="10439" y="8711"/>
                </a:lnTo>
                <a:lnTo>
                  <a:pt x="10537" y="8833"/>
                </a:lnTo>
                <a:lnTo>
                  <a:pt x="10634" y="8955"/>
                </a:lnTo>
                <a:lnTo>
                  <a:pt x="10756" y="9028"/>
                </a:lnTo>
                <a:lnTo>
                  <a:pt x="10902" y="9101"/>
                </a:lnTo>
                <a:lnTo>
                  <a:pt x="11072" y="9149"/>
                </a:lnTo>
                <a:lnTo>
                  <a:pt x="11267" y="9174"/>
                </a:lnTo>
                <a:lnTo>
                  <a:pt x="11437" y="9149"/>
                </a:lnTo>
                <a:lnTo>
                  <a:pt x="11607" y="9101"/>
                </a:lnTo>
                <a:lnTo>
                  <a:pt x="11753" y="9028"/>
                </a:lnTo>
                <a:lnTo>
                  <a:pt x="11875" y="8930"/>
                </a:lnTo>
                <a:lnTo>
                  <a:pt x="11997" y="8809"/>
                </a:lnTo>
                <a:lnTo>
                  <a:pt x="12094" y="8663"/>
                </a:lnTo>
                <a:lnTo>
                  <a:pt x="12167" y="8517"/>
                </a:lnTo>
                <a:lnTo>
                  <a:pt x="12216" y="8346"/>
                </a:lnTo>
                <a:lnTo>
                  <a:pt x="12240" y="8176"/>
                </a:lnTo>
                <a:lnTo>
                  <a:pt x="12216" y="8006"/>
                </a:lnTo>
                <a:lnTo>
                  <a:pt x="12191" y="7835"/>
                </a:lnTo>
                <a:lnTo>
                  <a:pt x="12143" y="7689"/>
                </a:lnTo>
                <a:lnTo>
                  <a:pt x="12070" y="7519"/>
                </a:lnTo>
                <a:lnTo>
                  <a:pt x="11948" y="7397"/>
                </a:lnTo>
                <a:lnTo>
                  <a:pt x="11802" y="7251"/>
                </a:lnTo>
                <a:lnTo>
                  <a:pt x="11656" y="7154"/>
                </a:lnTo>
                <a:lnTo>
                  <a:pt x="11486" y="7105"/>
                </a:lnTo>
                <a:lnTo>
                  <a:pt x="11315" y="7081"/>
                </a:lnTo>
                <a:close/>
                <a:moveTo>
                  <a:pt x="11972" y="10925"/>
                </a:moveTo>
                <a:lnTo>
                  <a:pt x="11875" y="10974"/>
                </a:lnTo>
                <a:lnTo>
                  <a:pt x="11778" y="11047"/>
                </a:lnTo>
                <a:lnTo>
                  <a:pt x="11607" y="11290"/>
                </a:lnTo>
                <a:lnTo>
                  <a:pt x="11413" y="11485"/>
                </a:lnTo>
                <a:lnTo>
                  <a:pt x="11194" y="11680"/>
                </a:lnTo>
                <a:lnTo>
                  <a:pt x="10950" y="11850"/>
                </a:lnTo>
                <a:lnTo>
                  <a:pt x="10707" y="11996"/>
                </a:lnTo>
                <a:lnTo>
                  <a:pt x="10439" y="12118"/>
                </a:lnTo>
                <a:lnTo>
                  <a:pt x="10172" y="12215"/>
                </a:lnTo>
                <a:lnTo>
                  <a:pt x="9880" y="12312"/>
                </a:lnTo>
                <a:lnTo>
                  <a:pt x="9588" y="12385"/>
                </a:lnTo>
                <a:lnTo>
                  <a:pt x="9296" y="12434"/>
                </a:lnTo>
                <a:lnTo>
                  <a:pt x="8712" y="12507"/>
                </a:lnTo>
                <a:lnTo>
                  <a:pt x="8128" y="12531"/>
                </a:lnTo>
                <a:lnTo>
                  <a:pt x="7568" y="12507"/>
                </a:lnTo>
                <a:lnTo>
                  <a:pt x="7325" y="12483"/>
                </a:lnTo>
                <a:lnTo>
                  <a:pt x="7106" y="12434"/>
                </a:lnTo>
                <a:lnTo>
                  <a:pt x="6668" y="12312"/>
                </a:lnTo>
                <a:lnTo>
                  <a:pt x="6230" y="12166"/>
                </a:lnTo>
                <a:lnTo>
                  <a:pt x="5816" y="11996"/>
                </a:lnTo>
                <a:lnTo>
                  <a:pt x="5427" y="11826"/>
                </a:lnTo>
                <a:lnTo>
                  <a:pt x="5013" y="11631"/>
                </a:lnTo>
                <a:lnTo>
                  <a:pt x="4794" y="11509"/>
                </a:lnTo>
                <a:lnTo>
                  <a:pt x="4600" y="11388"/>
                </a:lnTo>
                <a:lnTo>
                  <a:pt x="4454" y="11242"/>
                </a:lnTo>
                <a:lnTo>
                  <a:pt x="4308" y="11096"/>
                </a:lnTo>
                <a:lnTo>
                  <a:pt x="4259" y="11047"/>
                </a:lnTo>
                <a:lnTo>
                  <a:pt x="4210" y="11023"/>
                </a:lnTo>
                <a:lnTo>
                  <a:pt x="4089" y="11023"/>
                </a:lnTo>
                <a:lnTo>
                  <a:pt x="4040" y="11071"/>
                </a:lnTo>
                <a:lnTo>
                  <a:pt x="3991" y="11096"/>
                </a:lnTo>
                <a:lnTo>
                  <a:pt x="3991" y="11169"/>
                </a:lnTo>
                <a:lnTo>
                  <a:pt x="3991" y="11242"/>
                </a:lnTo>
                <a:lnTo>
                  <a:pt x="4016" y="11339"/>
                </a:lnTo>
                <a:lnTo>
                  <a:pt x="4064" y="11436"/>
                </a:lnTo>
                <a:lnTo>
                  <a:pt x="4210" y="11631"/>
                </a:lnTo>
                <a:lnTo>
                  <a:pt x="4381" y="11801"/>
                </a:lnTo>
                <a:lnTo>
                  <a:pt x="4575" y="11947"/>
                </a:lnTo>
                <a:lnTo>
                  <a:pt x="4794" y="12069"/>
                </a:lnTo>
                <a:lnTo>
                  <a:pt x="5038" y="12191"/>
                </a:lnTo>
                <a:lnTo>
                  <a:pt x="5451" y="12385"/>
                </a:lnTo>
                <a:lnTo>
                  <a:pt x="5938" y="12604"/>
                </a:lnTo>
                <a:lnTo>
                  <a:pt x="6424" y="12799"/>
                </a:lnTo>
                <a:lnTo>
                  <a:pt x="6935" y="12945"/>
                </a:lnTo>
                <a:lnTo>
                  <a:pt x="7446" y="13042"/>
                </a:lnTo>
                <a:lnTo>
                  <a:pt x="7763" y="13067"/>
                </a:lnTo>
                <a:lnTo>
                  <a:pt x="8079" y="13091"/>
                </a:lnTo>
                <a:lnTo>
                  <a:pt x="8420" y="13091"/>
                </a:lnTo>
                <a:lnTo>
                  <a:pt x="8760" y="13067"/>
                </a:lnTo>
                <a:lnTo>
                  <a:pt x="9101" y="13042"/>
                </a:lnTo>
                <a:lnTo>
                  <a:pt x="9442" y="12969"/>
                </a:lnTo>
                <a:lnTo>
                  <a:pt x="9758" y="12896"/>
                </a:lnTo>
                <a:lnTo>
                  <a:pt x="10099" y="12799"/>
                </a:lnTo>
                <a:lnTo>
                  <a:pt x="10415" y="12702"/>
                </a:lnTo>
                <a:lnTo>
                  <a:pt x="10731" y="12556"/>
                </a:lnTo>
                <a:lnTo>
                  <a:pt x="11023" y="12410"/>
                </a:lnTo>
                <a:lnTo>
                  <a:pt x="11315" y="12239"/>
                </a:lnTo>
                <a:lnTo>
                  <a:pt x="11583" y="12045"/>
                </a:lnTo>
                <a:lnTo>
                  <a:pt x="11826" y="11826"/>
                </a:lnTo>
                <a:lnTo>
                  <a:pt x="12045" y="11582"/>
                </a:lnTo>
                <a:lnTo>
                  <a:pt x="12264" y="11339"/>
                </a:lnTo>
                <a:lnTo>
                  <a:pt x="12313" y="11217"/>
                </a:lnTo>
                <a:lnTo>
                  <a:pt x="12289" y="11120"/>
                </a:lnTo>
                <a:lnTo>
                  <a:pt x="12240" y="11047"/>
                </a:lnTo>
                <a:lnTo>
                  <a:pt x="12167" y="10974"/>
                </a:lnTo>
                <a:lnTo>
                  <a:pt x="12070" y="10950"/>
                </a:lnTo>
                <a:lnTo>
                  <a:pt x="11972" y="10925"/>
                </a:lnTo>
                <a:close/>
                <a:moveTo>
                  <a:pt x="8493" y="682"/>
                </a:moveTo>
                <a:lnTo>
                  <a:pt x="8663" y="706"/>
                </a:lnTo>
                <a:lnTo>
                  <a:pt x="9101" y="755"/>
                </a:lnTo>
                <a:lnTo>
                  <a:pt x="9539" y="803"/>
                </a:lnTo>
                <a:lnTo>
                  <a:pt x="10001" y="901"/>
                </a:lnTo>
                <a:lnTo>
                  <a:pt x="10439" y="1022"/>
                </a:lnTo>
                <a:lnTo>
                  <a:pt x="10780" y="1120"/>
                </a:lnTo>
                <a:lnTo>
                  <a:pt x="11121" y="1241"/>
                </a:lnTo>
                <a:lnTo>
                  <a:pt x="11437" y="1411"/>
                </a:lnTo>
                <a:lnTo>
                  <a:pt x="11753" y="1557"/>
                </a:lnTo>
                <a:lnTo>
                  <a:pt x="11753" y="1582"/>
                </a:lnTo>
                <a:lnTo>
                  <a:pt x="11729" y="1655"/>
                </a:lnTo>
                <a:lnTo>
                  <a:pt x="11729" y="1752"/>
                </a:lnTo>
                <a:lnTo>
                  <a:pt x="11753" y="1801"/>
                </a:lnTo>
                <a:lnTo>
                  <a:pt x="11826" y="1825"/>
                </a:lnTo>
                <a:lnTo>
                  <a:pt x="11899" y="1825"/>
                </a:lnTo>
                <a:lnTo>
                  <a:pt x="11948" y="1776"/>
                </a:lnTo>
                <a:lnTo>
                  <a:pt x="11972" y="1752"/>
                </a:lnTo>
                <a:lnTo>
                  <a:pt x="11997" y="1752"/>
                </a:lnTo>
                <a:lnTo>
                  <a:pt x="11997" y="1728"/>
                </a:lnTo>
                <a:lnTo>
                  <a:pt x="12021" y="1728"/>
                </a:lnTo>
                <a:lnTo>
                  <a:pt x="12143" y="1801"/>
                </a:lnTo>
                <a:lnTo>
                  <a:pt x="12094" y="1874"/>
                </a:lnTo>
                <a:lnTo>
                  <a:pt x="12094" y="1947"/>
                </a:lnTo>
                <a:lnTo>
                  <a:pt x="12094" y="1995"/>
                </a:lnTo>
                <a:lnTo>
                  <a:pt x="12143" y="2020"/>
                </a:lnTo>
                <a:lnTo>
                  <a:pt x="12167" y="2044"/>
                </a:lnTo>
                <a:lnTo>
                  <a:pt x="12216" y="2020"/>
                </a:lnTo>
                <a:lnTo>
                  <a:pt x="12240" y="1995"/>
                </a:lnTo>
                <a:lnTo>
                  <a:pt x="12313" y="1922"/>
                </a:lnTo>
                <a:lnTo>
                  <a:pt x="12337" y="1922"/>
                </a:lnTo>
                <a:lnTo>
                  <a:pt x="12532" y="2068"/>
                </a:lnTo>
                <a:lnTo>
                  <a:pt x="12483" y="2190"/>
                </a:lnTo>
                <a:lnTo>
                  <a:pt x="12483" y="2239"/>
                </a:lnTo>
                <a:lnTo>
                  <a:pt x="12508" y="2336"/>
                </a:lnTo>
                <a:lnTo>
                  <a:pt x="12532" y="2385"/>
                </a:lnTo>
                <a:lnTo>
                  <a:pt x="12556" y="2409"/>
                </a:lnTo>
                <a:lnTo>
                  <a:pt x="12581" y="2409"/>
                </a:lnTo>
                <a:lnTo>
                  <a:pt x="12629" y="2385"/>
                </a:lnTo>
                <a:lnTo>
                  <a:pt x="12678" y="2360"/>
                </a:lnTo>
                <a:lnTo>
                  <a:pt x="12751" y="2287"/>
                </a:lnTo>
                <a:lnTo>
                  <a:pt x="12775" y="2239"/>
                </a:lnTo>
                <a:lnTo>
                  <a:pt x="12970" y="2409"/>
                </a:lnTo>
                <a:lnTo>
                  <a:pt x="12873" y="2531"/>
                </a:lnTo>
                <a:lnTo>
                  <a:pt x="12848" y="2604"/>
                </a:lnTo>
                <a:lnTo>
                  <a:pt x="12824" y="2677"/>
                </a:lnTo>
                <a:lnTo>
                  <a:pt x="12824" y="2725"/>
                </a:lnTo>
                <a:lnTo>
                  <a:pt x="12873" y="2750"/>
                </a:lnTo>
                <a:lnTo>
                  <a:pt x="12921" y="2774"/>
                </a:lnTo>
                <a:lnTo>
                  <a:pt x="12946" y="2774"/>
                </a:lnTo>
                <a:lnTo>
                  <a:pt x="13067" y="2701"/>
                </a:lnTo>
                <a:lnTo>
                  <a:pt x="13189" y="2604"/>
                </a:lnTo>
                <a:lnTo>
                  <a:pt x="13311" y="2725"/>
                </a:lnTo>
                <a:lnTo>
                  <a:pt x="13384" y="2823"/>
                </a:lnTo>
                <a:lnTo>
                  <a:pt x="13262" y="3017"/>
                </a:lnTo>
                <a:lnTo>
                  <a:pt x="13213" y="3066"/>
                </a:lnTo>
                <a:lnTo>
                  <a:pt x="13189" y="3163"/>
                </a:lnTo>
                <a:lnTo>
                  <a:pt x="13165" y="3236"/>
                </a:lnTo>
                <a:lnTo>
                  <a:pt x="13189" y="3285"/>
                </a:lnTo>
                <a:lnTo>
                  <a:pt x="13238" y="3309"/>
                </a:lnTo>
                <a:lnTo>
                  <a:pt x="13335" y="3285"/>
                </a:lnTo>
                <a:lnTo>
                  <a:pt x="13408" y="3236"/>
                </a:lnTo>
                <a:lnTo>
                  <a:pt x="13554" y="3115"/>
                </a:lnTo>
                <a:lnTo>
                  <a:pt x="13578" y="3042"/>
                </a:lnTo>
                <a:lnTo>
                  <a:pt x="13773" y="3309"/>
                </a:lnTo>
                <a:lnTo>
                  <a:pt x="13676" y="3407"/>
                </a:lnTo>
                <a:lnTo>
                  <a:pt x="13554" y="3504"/>
                </a:lnTo>
                <a:lnTo>
                  <a:pt x="13505" y="3577"/>
                </a:lnTo>
                <a:lnTo>
                  <a:pt x="13481" y="3650"/>
                </a:lnTo>
                <a:lnTo>
                  <a:pt x="13481" y="3699"/>
                </a:lnTo>
                <a:lnTo>
                  <a:pt x="13505" y="3723"/>
                </a:lnTo>
                <a:lnTo>
                  <a:pt x="13603" y="3747"/>
                </a:lnTo>
                <a:lnTo>
                  <a:pt x="13700" y="3723"/>
                </a:lnTo>
                <a:lnTo>
                  <a:pt x="13773" y="3674"/>
                </a:lnTo>
                <a:lnTo>
                  <a:pt x="13870" y="3626"/>
                </a:lnTo>
                <a:lnTo>
                  <a:pt x="13968" y="3577"/>
                </a:lnTo>
                <a:lnTo>
                  <a:pt x="14162" y="3918"/>
                </a:lnTo>
                <a:lnTo>
                  <a:pt x="14065" y="3991"/>
                </a:lnTo>
                <a:lnTo>
                  <a:pt x="13870" y="4161"/>
                </a:lnTo>
                <a:lnTo>
                  <a:pt x="13773" y="4234"/>
                </a:lnTo>
                <a:lnTo>
                  <a:pt x="13700" y="4331"/>
                </a:lnTo>
                <a:lnTo>
                  <a:pt x="13700" y="4356"/>
                </a:lnTo>
                <a:lnTo>
                  <a:pt x="13724" y="4380"/>
                </a:lnTo>
                <a:lnTo>
                  <a:pt x="13846" y="4380"/>
                </a:lnTo>
                <a:lnTo>
                  <a:pt x="13943" y="4356"/>
                </a:lnTo>
                <a:lnTo>
                  <a:pt x="14065" y="4307"/>
                </a:lnTo>
                <a:lnTo>
                  <a:pt x="14162" y="4234"/>
                </a:lnTo>
                <a:lnTo>
                  <a:pt x="14284" y="4161"/>
                </a:lnTo>
                <a:lnTo>
                  <a:pt x="14503" y="4696"/>
                </a:lnTo>
                <a:lnTo>
                  <a:pt x="14332" y="4769"/>
                </a:lnTo>
                <a:lnTo>
                  <a:pt x="14211" y="4842"/>
                </a:lnTo>
                <a:lnTo>
                  <a:pt x="14065" y="4940"/>
                </a:lnTo>
                <a:lnTo>
                  <a:pt x="13968" y="5061"/>
                </a:lnTo>
                <a:lnTo>
                  <a:pt x="13919" y="5134"/>
                </a:lnTo>
                <a:lnTo>
                  <a:pt x="13895" y="5207"/>
                </a:lnTo>
                <a:lnTo>
                  <a:pt x="13895" y="5256"/>
                </a:lnTo>
                <a:lnTo>
                  <a:pt x="13919" y="5280"/>
                </a:lnTo>
                <a:lnTo>
                  <a:pt x="13968" y="5305"/>
                </a:lnTo>
                <a:lnTo>
                  <a:pt x="14016" y="5305"/>
                </a:lnTo>
                <a:lnTo>
                  <a:pt x="14114" y="5256"/>
                </a:lnTo>
                <a:lnTo>
                  <a:pt x="14235" y="5183"/>
                </a:lnTo>
                <a:lnTo>
                  <a:pt x="14551" y="5037"/>
                </a:lnTo>
                <a:lnTo>
                  <a:pt x="14600" y="5013"/>
                </a:lnTo>
                <a:lnTo>
                  <a:pt x="14770" y="5524"/>
                </a:lnTo>
                <a:lnTo>
                  <a:pt x="14430" y="5670"/>
                </a:lnTo>
                <a:lnTo>
                  <a:pt x="14162" y="5791"/>
                </a:lnTo>
                <a:lnTo>
                  <a:pt x="13919" y="5937"/>
                </a:lnTo>
                <a:lnTo>
                  <a:pt x="13919" y="5986"/>
                </a:lnTo>
                <a:lnTo>
                  <a:pt x="13943" y="6010"/>
                </a:lnTo>
                <a:lnTo>
                  <a:pt x="14089" y="6035"/>
                </a:lnTo>
                <a:lnTo>
                  <a:pt x="14235" y="6059"/>
                </a:lnTo>
                <a:lnTo>
                  <a:pt x="14381" y="6035"/>
                </a:lnTo>
                <a:lnTo>
                  <a:pt x="14527" y="6010"/>
                </a:lnTo>
                <a:lnTo>
                  <a:pt x="14843" y="5889"/>
                </a:lnTo>
                <a:lnTo>
                  <a:pt x="14965" y="6424"/>
                </a:lnTo>
                <a:lnTo>
                  <a:pt x="14795" y="6497"/>
                </a:lnTo>
                <a:lnTo>
                  <a:pt x="14405" y="6619"/>
                </a:lnTo>
                <a:lnTo>
                  <a:pt x="14041" y="6740"/>
                </a:lnTo>
                <a:lnTo>
                  <a:pt x="13992" y="6789"/>
                </a:lnTo>
                <a:lnTo>
                  <a:pt x="13992" y="6813"/>
                </a:lnTo>
                <a:lnTo>
                  <a:pt x="13992" y="6862"/>
                </a:lnTo>
                <a:lnTo>
                  <a:pt x="14041" y="6886"/>
                </a:lnTo>
                <a:lnTo>
                  <a:pt x="14235" y="6886"/>
                </a:lnTo>
                <a:lnTo>
                  <a:pt x="14430" y="6862"/>
                </a:lnTo>
                <a:lnTo>
                  <a:pt x="14795" y="6813"/>
                </a:lnTo>
                <a:lnTo>
                  <a:pt x="15038" y="6740"/>
                </a:lnTo>
                <a:lnTo>
                  <a:pt x="15111" y="7178"/>
                </a:lnTo>
                <a:lnTo>
                  <a:pt x="14843" y="7227"/>
                </a:lnTo>
                <a:lnTo>
                  <a:pt x="14430" y="7349"/>
                </a:lnTo>
                <a:lnTo>
                  <a:pt x="14235" y="7422"/>
                </a:lnTo>
                <a:lnTo>
                  <a:pt x="14065" y="7543"/>
                </a:lnTo>
                <a:lnTo>
                  <a:pt x="14041" y="7592"/>
                </a:lnTo>
                <a:lnTo>
                  <a:pt x="14041" y="7665"/>
                </a:lnTo>
                <a:lnTo>
                  <a:pt x="14089" y="7714"/>
                </a:lnTo>
                <a:lnTo>
                  <a:pt x="14138" y="7738"/>
                </a:lnTo>
                <a:lnTo>
                  <a:pt x="14357" y="7714"/>
                </a:lnTo>
                <a:lnTo>
                  <a:pt x="14551" y="7665"/>
                </a:lnTo>
                <a:lnTo>
                  <a:pt x="14941" y="7568"/>
                </a:lnTo>
                <a:lnTo>
                  <a:pt x="15135" y="7519"/>
                </a:lnTo>
                <a:lnTo>
                  <a:pt x="15184" y="7981"/>
                </a:lnTo>
                <a:lnTo>
                  <a:pt x="14868" y="8030"/>
                </a:lnTo>
                <a:lnTo>
                  <a:pt x="14624" y="8054"/>
                </a:lnTo>
                <a:lnTo>
                  <a:pt x="14381" y="8079"/>
                </a:lnTo>
                <a:lnTo>
                  <a:pt x="14235" y="8103"/>
                </a:lnTo>
                <a:lnTo>
                  <a:pt x="14138" y="8152"/>
                </a:lnTo>
                <a:lnTo>
                  <a:pt x="14016" y="8200"/>
                </a:lnTo>
                <a:lnTo>
                  <a:pt x="13943" y="8298"/>
                </a:lnTo>
                <a:lnTo>
                  <a:pt x="13919" y="8322"/>
                </a:lnTo>
                <a:lnTo>
                  <a:pt x="13919" y="8346"/>
                </a:lnTo>
                <a:lnTo>
                  <a:pt x="13943" y="8395"/>
                </a:lnTo>
                <a:lnTo>
                  <a:pt x="13968" y="8395"/>
                </a:lnTo>
                <a:lnTo>
                  <a:pt x="14089" y="8419"/>
                </a:lnTo>
                <a:lnTo>
                  <a:pt x="14211" y="8444"/>
                </a:lnTo>
                <a:lnTo>
                  <a:pt x="14478" y="8444"/>
                </a:lnTo>
                <a:lnTo>
                  <a:pt x="14989" y="8395"/>
                </a:lnTo>
                <a:lnTo>
                  <a:pt x="15208" y="8395"/>
                </a:lnTo>
                <a:lnTo>
                  <a:pt x="15208" y="8857"/>
                </a:lnTo>
                <a:lnTo>
                  <a:pt x="14722" y="8882"/>
                </a:lnTo>
                <a:lnTo>
                  <a:pt x="14503" y="8882"/>
                </a:lnTo>
                <a:lnTo>
                  <a:pt x="14284" y="8906"/>
                </a:lnTo>
                <a:lnTo>
                  <a:pt x="14065" y="8955"/>
                </a:lnTo>
                <a:lnTo>
                  <a:pt x="13968" y="8979"/>
                </a:lnTo>
                <a:lnTo>
                  <a:pt x="13870" y="9028"/>
                </a:lnTo>
                <a:lnTo>
                  <a:pt x="13870" y="9052"/>
                </a:lnTo>
                <a:lnTo>
                  <a:pt x="13870" y="9076"/>
                </a:lnTo>
                <a:lnTo>
                  <a:pt x="13968" y="9125"/>
                </a:lnTo>
                <a:lnTo>
                  <a:pt x="14065" y="9174"/>
                </a:lnTo>
                <a:lnTo>
                  <a:pt x="14284" y="9222"/>
                </a:lnTo>
                <a:lnTo>
                  <a:pt x="14722" y="9222"/>
                </a:lnTo>
                <a:lnTo>
                  <a:pt x="14941" y="9247"/>
                </a:lnTo>
                <a:lnTo>
                  <a:pt x="15184" y="9247"/>
                </a:lnTo>
                <a:lnTo>
                  <a:pt x="15160" y="9465"/>
                </a:lnTo>
                <a:lnTo>
                  <a:pt x="14965" y="9514"/>
                </a:lnTo>
                <a:lnTo>
                  <a:pt x="14722" y="9563"/>
                </a:lnTo>
                <a:lnTo>
                  <a:pt x="14503" y="9660"/>
                </a:lnTo>
                <a:lnTo>
                  <a:pt x="14260" y="9757"/>
                </a:lnTo>
                <a:lnTo>
                  <a:pt x="14041" y="9879"/>
                </a:lnTo>
                <a:lnTo>
                  <a:pt x="14016" y="9903"/>
                </a:lnTo>
                <a:lnTo>
                  <a:pt x="14016" y="9952"/>
                </a:lnTo>
                <a:lnTo>
                  <a:pt x="14041" y="9976"/>
                </a:lnTo>
                <a:lnTo>
                  <a:pt x="14089" y="9976"/>
                </a:lnTo>
                <a:lnTo>
                  <a:pt x="14308" y="10001"/>
                </a:lnTo>
                <a:lnTo>
                  <a:pt x="14527" y="9976"/>
                </a:lnTo>
                <a:lnTo>
                  <a:pt x="14965" y="9903"/>
                </a:lnTo>
                <a:lnTo>
                  <a:pt x="15087" y="9879"/>
                </a:lnTo>
                <a:lnTo>
                  <a:pt x="14989" y="10390"/>
                </a:lnTo>
                <a:lnTo>
                  <a:pt x="14527" y="10463"/>
                </a:lnTo>
                <a:lnTo>
                  <a:pt x="14357" y="10487"/>
                </a:lnTo>
                <a:lnTo>
                  <a:pt x="14162" y="10512"/>
                </a:lnTo>
                <a:lnTo>
                  <a:pt x="13992" y="10560"/>
                </a:lnTo>
                <a:lnTo>
                  <a:pt x="13919" y="10609"/>
                </a:lnTo>
                <a:lnTo>
                  <a:pt x="13870" y="10682"/>
                </a:lnTo>
                <a:lnTo>
                  <a:pt x="13846" y="10731"/>
                </a:lnTo>
                <a:lnTo>
                  <a:pt x="13846" y="10804"/>
                </a:lnTo>
                <a:lnTo>
                  <a:pt x="13870" y="10852"/>
                </a:lnTo>
                <a:lnTo>
                  <a:pt x="13919" y="10901"/>
                </a:lnTo>
                <a:lnTo>
                  <a:pt x="13992" y="10925"/>
                </a:lnTo>
                <a:lnTo>
                  <a:pt x="14065" y="10950"/>
                </a:lnTo>
                <a:lnTo>
                  <a:pt x="14235" y="10950"/>
                </a:lnTo>
                <a:lnTo>
                  <a:pt x="14600" y="10901"/>
                </a:lnTo>
                <a:lnTo>
                  <a:pt x="14819" y="10877"/>
                </a:lnTo>
                <a:lnTo>
                  <a:pt x="14819" y="10877"/>
                </a:lnTo>
                <a:lnTo>
                  <a:pt x="14624" y="11339"/>
                </a:lnTo>
                <a:lnTo>
                  <a:pt x="14478" y="11339"/>
                </a:lnTo>
                <a:lnTo>
                  <a:pt x="14308" y="11315"/>
                </a:lnTo>
                <a:lnTo>
                  <a:pt x="14114" y="11339"/>
                </a:lnTo>
                <a:lnTo>
                  <a:pt x="13919" y="11363"/>
                </a:lnTo>
                <a:lnTo>
                  <a:pt x="13749" y="11436"/>
                </a:lnTo>
                <a:lnTo>
                  <a:pt x="13724" y="11461"/>
                </a:lnTo>
                <a:lnTo>
                  <a:pt x="13749" y="11485"/>
                </a:lnTo>
                <a:lnTo>
                  <a:pt x="13919" y="11558"/>
                </a:lnTo>
                <a:lnTo>
                  <a:pt x="14089" y="11607"/>
                </a:lnTo>
                <a:lnTo>
                  <a:pt x="14430" y="11655"/>
                </a:lnTo>
                <a:lnTo>
                  <a:pt x="14454" y="11655"/>
                </a:lnTo>
                <a:lnTo>
                  <a:pt x="14211" y="12069"/>
                </a:lnTo>
                <a:lnTo>
                  <a:pt x="13968" y="12069"/>
                </a:lnTo>
                <a:lnTo>
                  <a:pt x="13724" y="12093"/>
                </a:lnTo>
                <a:lnTo>
                  <a:pt x="13603" y="12069"/>
                </a:lnTo>
                <a:lnTo>
                  <a:pt x="13481" y="12045"/>
                </a:lnTo>
                <a:lnTo>
                  <a:pt x="13335" y="12020"/>
                </a:lnTo>
                <a:lnTo>
                  <a:pt x="13213" y="12020"/>
                </a:lnTo>
                <a:lnTo>
                  <a:pt x="13189" y="12045"/>
                </a:lnTo>
                <a:lnTo>
                  <a:pt x="13189" y="12069"/>
                </a:lnTo>
                <a:lnTo>
                  <a:pt x="13189" y="12166"/>
                </a:lnTo>
                <a:lnTo>
                  <a:pt x="13238" y="12239"/>
                </a:lnTo>
                <a:lnTo>
                  <a:pt x="13311" y="12312"/>
                </a:lnTo>
                <a:lnTo>
                  <a:pt x="13408" y="12361"/>
                </a:lnTo>
                <a:lnTo>
                  <a:pt x="13530" y="12385"/>
                </a:lnTo>
                <a:lnTo>
                  <a:pt x="13651" y="12410"/>
                </a:lnTo>
                <a:lnTo>
                  <a:pt x="13943" y="12434"/>
                </a:lnTo>
                <a:lnTo>
                  <a:pt x="13603" y="12823"/>
                </a:lnTo>
                <a:lnTo>
                  <a:pt x="13067" y="12726"/>
                </a:lnTo>
                <a:lnTo>
                  <a:pt x="12848" y="12677"/>
                </a:lnTo>
                <a:lnTo>
                  <a:pt x="12727" y="12677"/>
                </a:lnTo>
                <a:lnTo>
                  <a:pt x="12629" y="12702"/>
                </a:lnTo>
                <a:lnTo>
                  <a:pt x="12605" y="12726"/>
                </a:lnTo>
                <a:lnTo>
                  <a:pt x="12605" y="12775"/>
                </a:lnTo>
                <a:lnTo>
                  <a:pt x="12629" y="12848"/>
                </a:lnTo>
                <a:lnTo>
                  <a:pt x="12678" y="12921"/>
                </a:lnTo>
                <a:lnTo>
                  <a:pt x="12751" y="12969"/>
                </a:lnTo>
                <a:lnTo>
                  <a:pt x="12824" y="13018"/>
                </a:lnTo>
                <a:lnTo>
                  <a:pt x="13043" y="13115"/>
                </a:lnTo>
                <a:lnTo>
                  <a:pt x="13262" y="13164"/>
                </a:lnTo>
                <a:lnTo>
                  <a:pt x="13116" y="13286"/>
                </a:lnTo>
                <a:lnTo>
                  <a:pt x="13067" y="13286"/>
                </a:lnTo>
                <a:lnTo>
                  <a:pt x="12605" y="13261"/>
                </a:lnTo>
                <a:lnTo>
                  <a:pt x="12362" y="13213"/>
                </a:lnTo>
                <a:lnTo>
                  <a:pt x="12240" y="13188"/>
                </a:lnTo>
                <a:lnTo>
                  <a:pt x="12094" y="13188"/>
                </a:lnTo>
                <a:lnTo>
                  <a:pt x="12021" y="13213"/>
                </a:lnTo>
                <a:lnTo>
                  <a:pt x="11997" y="13261"/>
                </a:lnTo>
                <a:lnTo>
                  <a:pt x="11972" y="13334"/>
                </a:lnTo>
                <a:lnTo>
                  <a:pt x="12021" y="13383"/>
                </a:lnTo>
                <a:lnTo>
                  <a:pt x="12143" y="13505"/>
                </a:lnTo>
                <a:lnTo>
                  <a:pt x="12289" y="13578"/>
                </a:lnTo>
                <a:lnTo>
                  <a:pt x="12483" y="13626"/>
                </a:lnTo>
                <a:lnTo>
                  <a:pt x="12654" y="13651"/>
                </a:lnTo>
                <a:lnTo>
                  <a:pt x="12240" y="13943"/>
                </a:lnTo>
                <a:lnTo>
                  <a:pt x="12143" y="13918"/>
                </a:lnTo>
                <a:lnTo>
                  <a:pt x="11680" y="13821"/>
                </a:lnTo>
                <a:lnTo>
                  <a:pt x="11461" y="13772"/>
                </a:lnTo>
                <a:lnTo>
                  <a:pt x="11267" y="13724"/>
                </a:lnTo>
                <a:lnTo>
                  <a:pt x="11218" y="13748"/>
                </a:lnTo>
                <a:lnTo>
                  <a:pt x="11218" y="13821"/>
                </a:lnTo>
                <a:lnTo>
                  <a:pt x="11242" y="13894"/>
                </a:lnTo>
                <a:lnTo>
                  <a:pt x="11315" y="13967"/>
                </a:lnTo>
                <a:lnTo>
                  <a:pt x="11437" y="14064"/>
                </a:lnTo>
                <a:lnTo>
                  <a:pt x="11607" y="14137"/>
                </a:lnTo>
                <a:lnTo>
                  <a:pt x="11802" y="14210"/>
                </a:lnTo>
                <a:lnTo>
                  <a:pt x="11437" y="14381"/>
                </a:lnTo>
                <a:lnTo>
                  <a:pt x="11388" y="14332"/>
                </a:lnTo>
                <a:lnTo>
                  <a:pt x="11315" y="14308"/>
                </a:lnTo>
                <a:lnTo>
                  <a:pt x="11194" y="14259"/>
                </a:lnTo>
                <a:lnTo>
                  <a:pt x="10902" y="14235"/>
                </a:lnTo>
                <a:lnTo>
                  <a:pt x="10634" y="14210"/>
                </a:lnTo>
                <a:lnTo>
                  <a:pt x="10512" y="14210"/>
                </a:lnTo>
                <a:lnTo>
                  <a:pt x="10391" y="14235"/>
                </a:lnTo>
                <a:lnTo>
                  <a:pt x="10366" y="14235"/>
                </a:lnTo>
                <a:lnTo>
                  <a:pt x="10366" y="14283"/>
                </a:lnTo>
                <a:lnTo>
                  <a:pt x="10366" y="14332"/>
                </a:lnTo>
                <a:lnTo>
                  <a:pt x="10391" y="14381"/>
                </a:lnTo>
                <a:lnTo>
                  <a:pt x="10488" y="14478"/>
                </a:lnTo>
                <a:lnTo>
                  <a:pt x="10610" y="14551"/>
                </a:lnTo>
                <a:lnTo>
                  <a:pt x="10731" y="14575"/>
                </a:lnTo>
                <a:lnTo>
                  <a:pt x="10877" y="14624"/>
                </a:lnTo>
                <a:lnTo>
                  <a:pt x="10512" y="14746"/>
                </a:lnTo>
                <a:lnTo>
                  <a:pt x="10318" y="14673"/>
                </a:lnTo>
                <a:lnTo>
                  <a:pt x="10123" y="14624"/>
                </a:lnTo>
                <a:lnTo>
                  <a:pt x="9904" y="14600"/>
                </a:lnTo>
                <a:lnTo>
                  <a:pt x="9807" y="14600"/>
                </a:lnTo>
                <a:lnTo>
                  <a:pt x="9709" y="14648"/>
                </a:lnTo>
                <a:lnTo>
                  <a:pt x="9661" y="14673"/>
                </a:lnTo>
                <a:lnTo>
                  <a:pt x="9685" y="14721"/>
                </a:lnTo>
                <a:lnTo>
                  <a:pt x="9734" y="14794"/>
                </a:lnTo>
                <a:lnTo>
                  <a:pt x="9807" y="14843"/>
                </a:lnTo>
                <a:lnTo>
                  <a:pt x="9928" y="14916"/>
                </a:lnTo>
                <a:lnTo>
                  <a:pt x="9612" y="14989"/>
                </a:lnTo>
                <a:lnTo>
                  <a:pt x="9588" y="14940"/>
                </a:lnTo>
                <a:lnTo>
                  <a:pt x="9539" y="14916"/>
                </a:lnTo>
                <a:lnTo>
                  <a:pt x="9417" y="14867"/>
                </a:lnTo>
                <a:lnTo>
                  <a:pt x="9223" y="14843"/>
                </a:lnTo>
                <a:lnTo>
                  <a:pt x="9150" y="14843"/>
                </a:lnTo>
                <a:lnTo>
                  <a:pt x="9052" y="14867"/>
                </a:lnTo>
                <a:lnTo>
                  <a:pt x="9004" y="14916"/>
                </a:lnTo>
                <a:lnTo>
                  <a:pt x="8979" y="14965"/>
                </a:lnTo>
                <a:lnTo>
                  <a:pt x="8979" y="15013"/>
                </a:lnTo>
                <a:lnTo>
                  <a:pt x="9004" y="15062"/>
                </a:lnTo>
                <a:lnTo>
                  <a:pt x="9004" y="15086"/>
                </a:lnTo>
                <a:lnTo>
                  <a:pt x="8663" y="15135"/>
                </a:lnTo>
                <a:lnTo>
                  <a:pt x="8298" y="15159"/>
                </a:lnTo>
                <a:lnTo>
                  <a:pt x="7227" y="15159"/>
                </a:lnTo>
                <a:lnTo>
                  <a:pt x="6862" y="15111"/>
                </a:lnTo>
                <a:lnTo>
                  <a:pt x="6497" y="15062"/>
                </a:lnTo>
                <a:lnTo>
                  <a:pt x="6157" y="14989"/>
                </a:lnTo>
                <a:lnTo>
                  <a:pt x="5816" y="14916"/>
                </a:lnTo>
                <a:lnTo>
                  <a:pt x="5451" y="14819"/>
                </a:lnTo>
                <a:lnTo>
                  <a:pt x="5135" y="14697"/>
                </a:lnTo>
                <a:lnTo>
                  <a:pt x="4794" y="14575"/>
                </a:lnTo>
                <a:lnTo>
                  <a:pt x="4478" y="14405"/>
                </a:lnTo>
                <a:lnTo>
                  <a:pt x="4162" y="14259"/>
                </a:lnTo>
                <a:lnTo>
                  <a:pt x="3845" y="14064"/>
                </a:lnTo>
                <a:lnTo>
                  <a:pt x="3553" y="13870"/>
                </a:lnTo>
                <a:lnTo>
                  <a:pt x="3286" y="13675"/>
                </a:lnTo>
                <a:lnTo>
                  <a:pt x="3018" y="13456"/>
                </a:lnTo>
                <a:lnTo>
                  <a:pt x="2775" y="13237"/>
                </a:lnTo>
                <a:lnTo>
                  <a:pt x="2531" y="12994"/>
                </a:lnTo>
                <a:lnTo>
                  <a:pt x="2312" y="12775"/>
                </a:lnTo>
                <a:lnTo>
                  <a:pt x="2118" y="12507"/>
                </a:lnTo>
                <a:lnTo>
                  <a:pt x="1899" y="12239"/>
                </a:lnTo>
                <a:lnTo>
                  <a:pt x="1728" y="11972"/>
                </a:lnTo>
                <a:lnTo>
                  <a:pt x="1558" y="11704"/>
                </a:lnTo>
                <a:lnTo>
                  <a:pt x="1412" y="11412"/>
                </a:lnTo>
                <a:lnTo>
                  <a:pt x="1266" y="11120"/>
                </a:lnTo>
                <a:lnTo>
                  <a:pt x="1144" y="10828"/>
                </a:lnTo>
                <a:lnTo>
                  <a:pt x="1047" y="10512"/>
                </a:lnTo>
                <a:lnTo>
                  <a:pt x="950" y="10195"/>
                </a:lnTo>
                <a:lnTo>
                  <a:pt x="877" y="9879"/>
                </a:lnTo>
                <a:lnTo>
                  <a:pt x="828" y="9538"/>
                </a:lnTo>
                <a:lnTo>
                  <a:pt x="779" y="9003"/>
                </a:lnTo>
                <a:lnTo>
                  <a:pt x="755" y="8468"/>
                </a:lnTo>
                <a:lnTo>
                  <a:pt x="755" y="7933"/>
                </a:lnTo>
                <a:lnTo>
                  <a:pt x="779" y="7397"/>
                </a:lnTo>
                <a:lnTo>
                  <a:pt x="852" y="6862"/>
                </a:lnTo>
                <a:lnTo>
                  <a:pt x="950" y="6351"/>
                </a:lnTo>
                <a:lnTo>
                  <a:pt x="1096" y="5840"/>
                </a:lnTo>
                <a:lnTo>
                  <a:pt x="1266" y="5353"/>
                </a:lnTo>
                <a:lnTo>
                  <a:pt x="1388" y="5061"/>
                </a:lnTo>
                <a:lnTo>
                  <a:pt x="1558" y="4745"/>
                </a:lnTo>
                <a:lnTo>
                  <a:pt x="1753" y="4404"/>
                </a:lnTo>
                <a:lnTo>
                  <a:pt x="1996" y="4064"/>
                </a:lnTo>
                <a:lnTo>
                  <a:pt x="2264" y="3699"/>
                </a:lnTo>
                <a:lnTo>
                  <a:pt x="2556" y="3334"/>
                </a:lnTo>
                <a:lnTo>
                  <a:pt x="2896" y="2944"/>
                </a:lnTo>
                <a:lnTo>
                  <a:pt x="3261" y="2604"/>
                </a:lnTo>
                <a:lnTo>
                  <a:pt x="3651" y="2263"/>
                </a:lnTo>
                <a:lnTo>
                  <a:pt x="4089" y="1922"/>
                </a:lnTo>
                <a:lnTo>
                  <a:pt x="4527" y="1630"/>
                </a:lnTo>
                <a:lnTo>
                  <a:pt x="5013" y="1363"/>
                </a:lnTo>
                <a:lnTo>
                  <a:pt x="5524" y="1144"/>
                </a:lnTo>
                <a:lnTo>
                  <a:pt x="6035" y="974"/>
                </a:lnTo>
                <a:lnTo>
                  <a:pt x="6327" y="925"/>
                </a:lnTo>
                <a:lnTo>
                  <a:pt x="6595" y="876"/>
                </a:lnTo>
                <a:lnTo>
                  <a:pt x="6887" y="828"/>
                </a:lnTo>
                <a:lnTo>
                  <a:pt x="7179" y="803"/>
                </a:lnTo>
                <a:lnTo>
                  <a:pt x="7544" y="779"/>
                </a:lnTo>
                <a:lnTo>
                  <a:pt x="7933" y="730"/>
                </a:lnTo>
                <a:lnTo>
                  <a:pt x="8322" y="682"/>
                </a:lnTo>
                <a:close/>
                <a:moveTo>
                  <a:pt x="8152" y="0"/>
                </a:moveTo>
                <a:lnTo>
                  <a:pt x="7763" y="25"/>
                </a:lnTo>
                <a:lnTo>
                  <a:pt x="7373" y="73"/>
                </a:lnTo>
                <a:lnTo>
                  <a:pt x="7081" y="49"/>
                </a:lnTo>
                <a:lnTo>
                  <a:pt x="6789" y="49"/>
                </a:lnTo>
                <a:lnTo>
                  <a:pt x="6473" y="73"/>
                </a:lnTo>
                <a:lnTo>
                  <a:pt x="6157" y="146"/>
                </a:lnTo>
                <a:lnTo>
                  <a:pt x="5841" y="219"/>
                </a:lnTo>
                <a:lnTo>
                  <a:pt x="5549" y="317"/>
                </a:lnTo>
                <a:lnTo>
                  <a:pt x="5232" y="438"/>
                </a:lnTo>
                <a:lnTo>
                  <a:pt x="4916" y="560"/>
                </a:lnTo>
                <a:lnTo>
                  <a:pt x="4332" y="876"/>
                </a:lnTo>
                <a:lnTo>
                  <a:pt x="3748" y="1217"/>
                </a:lnTo>
                <a:lnTo>
                  <a:pt x="3237" y="1606"/>
                </a:lnTo>
                <a:lnTo>
                  <a:pt x="2775" y="1995"/>
                </a:lnTo>
                <a:lnTo>
                  <a:pt x="2507" y="2239"/>
                </a:lnTo>
                <a:lnTo>
                  <a:pt x="2264" y="2482"/>
                </a:lnTo>
                <a:lnTo>
                  <a:pt x="2045" y="2725"/>
                </a:lnTo>
                <a:lnTo>
                  <a:pt x="1826" y="2993"/>
                </a:lnTo>
                <a:lnTo>
                  <a:pt x="1631" y="3261"/>
                </a:lnTo>
                <a:lnTo>
                  <a:pt x="1461" y="3528"/>
                </a:lnTo>
                <a:lnTo>
                  <a:pt x="1120" y="4088"/>
                </a:lnTo>
                <a:lnTo>
                  <a:pt x="852" y="4696"/>
                </a:lnTo>
                <a:lnTo>
                  <a:pt x="609" y="5305"/>
                </a:lnTo>
                <a:lnTo>
                  <a:pt x="414" y="5962"/>
                </a:lnTo>
                <a:lnTo>
                  <a:pt x="220" y="6643"/>
                </a:lnTo>
                <a:lnTo>
                  <a:pt x="122" y="7008"/>
                </a:lnTo>
                <a:lnTo>
                  <a:pt x="74" y="7373"/>
                </a:lnTo>
                <a:lnTo>
                  <a:pt x="25" y="7738"/>
                </a:lnTo>
                <a:lnTo>
                  <a:pt x="1" y="8103"/>
                </a:lnTo>
                <a:lnTo>
                  <a:pt x="1" y="8468"/>
                </a:lnTo>
                <a:lnTo>
                  <a:pt x="25" y="8809"/>
                </a:lnTo>
                <a:lnTo>
                  <a:pt x="49" y="9174"/>
                </a:lnTo>
                <a:lnTo>
                  <a:pt x="98" y="9514"/>
                </a:lnTo>
                <a:lnTo>
                  <a:pt x="195" y="9879"/>
                </a:lnTo>
                <a:lnTo>
                  <a:pt x="268" y="10220"/>
                </a:lnTo>
                <a:lnTo>
                  <a:pt x="390" y="10560"/>
                </a:lnTo>
                <a:lnTo>
                  <a:pt x="512" y="10901"/>
                </a:lnTo>
                <a:lnTo>
                  <a:pt x="658" y="11242"/>
                </a:lnTo>
                <a:lnTo>
                  <a:pt x="804" y="11582"/>
                </a:lnTo>
                <a:lnTo>
                  <a:pt x="1169" y="12264"/>
                </a:lnTo>
                <a:lnTo>
                  <a:pt x="1388" y="12629"/>
                </a:lnTo>
                <a:lnTo>
                  <a:pt x="1631" y="12994"/>
                </a:lnTo>
                <a:lnTo>
                  <a:pt x="1899" y="13334"/>
                </a:lnTo>
                <a:lnTo>
                  <a:pt x="2166" y="13651"/>
                </a:lnTo>
                <a:lnTo>
                  <a:pt x="2434" y="13943"/>
                </a:lnTo>
                <a:lnTo>
                  <a:pt x="2750" y="14235"/>
                </a:lnTo>
                <a:lnTo>
                  <a:pt x="3042" y="14502"/>
                </a:lnTo>
                <a:lnTo>
                  <a:pt x="3383" y="14746"/>
                </a:lnTo>
                <a:lnTo>
                  <a:pt x="3699" y="14965"/>
                </a:lnTo>
                <a:lnTo>
                  <a:pt x="4064" y="15159"/>
                </a:lnTo>
                <a:lnTo>
                  <a:pt x="4429" y="15354"/>
                </a:lnTo>
                <a:lnTo>
                  <a:pt x="4794" y="15500"/>
                </a:lnTo>
                <a:lnTo>
                  <a:pt x="5184" y="15622"/>
                </a:lnTo>
                <a:lnTo>
                  <a:pt x="5597" y="15743"/>
                </a:lnTo>
                <a:lnTo>
                  <a:pt x="6011" y="15816"/>
                </a:lnTo>
                <a:lnTo>
                  <a:pt x="6424" y="15889"/>
                </a:lnTo>
                <a:lnTo>
                  <a:pt x="6862" y="15914"/>
                </a:lnTo>
                <a:lnTo>
                  <a:pt x="7300" y="15938"/>
                </a:lnTo>
                <a:lnTo>
                  <a:pt x="7738" y="15938"/>
                </a:lnTo>
                <a:lnTo>
                  <a:pt x="8152" y="15914"/>
                </a:lnTo>
                <a:lnTo>
                  <a:pt x="8590" y="15889"/>
                </a:lnTo>
                <a:lnTo>
                  <a:pt x="9004" y="15841"/>
                </a:lnTo>
                <a:lnTo>
                  <a:pt x="9442" y="15768"/>
                </a:lnTo>
                <a:lnTo>
                  <a:pt x="9855" y="15670"/>
                </a:lnTo>
                <a:lnTo>
                  <a:pt x="10245" y="15573"/>
                </a:lnTo>
                <a:lnTo>
                  <a:pt x="10658" y="15451"/>
                </a:lnTo>
                <a:lnTo>
                  <a:pt x="11048" y="15305"/>
                </a:lnTo>
                <a:lnTo>
                  <a:pt x="11461" y="15135"/>
                </a:lnTo>
                <a:lnTo>
                  <a:pt x="11826" y="14940"/>
                </a:lnTo>
                <a:lnTo>
                  <a:pt x="12216" y="14721"/>
                </a:lnTo>
                <a:lnTo>
                  <a:pt x="12581" y="14478"/>
                </a:lnTo>
                <a:lnTo>
                  <a:pt x="12921" y="14235"/>
                </a:lnTo>
                <a:lnTo>
                  <a:pt x="13286" y="13943"/>
                </a:lnTo>
                <a:lnTo>
                  <a:pt x="13603" y="13651"/>
                </a:lnTo>
                <a:lnTo>
                  <a:pt x="13895" y="13334"/>
                </a:lnTo>
                <a:lnTo>
                  <a:pt x="14187" y="13018"/>
                </a:lnTo>
                <a:lnTo>
                  <a:pt x="14454" y="12702"/>
                </a:lnTo>
                <a:lnTo>
                  <a:pt x="14697" y="12361"/>
                </a:lnTo>
                <a:lnTo>
                  <a:pt x="14916" y="11996"/>
                </a:lnTo>
                <a:lnTo>
                  <a:pt x="15111" y="11631"/>
                </a:lnTo>
                <a:lnTo>
                  <a:pt x="15135" y="11631"/>
                </a:lnTo>
                <a:lnTo>
                  <a:pt x="15160" y="11582"/>
                </a:lnTo>
                <a:lnTo>
                  <a:pt x="15160" y="11534"/>
                </a:lnTo>
                <a:lnTo>
                  <a:pt x="15330" y="11096"/>
                </a:lnTo>
                <a:lnTo>
                  <a:pt x="15500" y="10658"/>
                </a:lnTo>
                <a:lnTo>
                  <a:pt x="15622" y="10195"/>
                </a:lnTo>
                <a:lnTo>
                  <a:pt x="15719" y="9733"/>
                </a:lnTo>
                <a:lnTo>
                  <a:pt x="15744" y="9709"/>
                </a:lnTo>
                <a:lnTo>
                  <a:pt x="15768" y="9684"/>
                </a:lnTo>
                <a:lnTo>
                  <a:pt x="15792" y="9636"/>
                </a:lnTo>
                <a:lnTo>
                  <a:pt x="15768" y="9611"/>
                </a:lnTo>
                <a:lnTo>
                  <a:pt x="15744" y="9563"/>
                </a:lnTo>
                <a:lnTo>
                  <a:pt x="15792" y="9174"/>
                </a:lnTo>
                <a:lnTo>
                  <a:pt x="15841" y="8760"/>
                </a:lnTo>
                <a:lnTo>
                  <a:pt x="15841" y="8371"/>
                </a:lnTo>
                <a:lnTo>
                  <a:pt x="15817" y="7957"/>
                </a:lnTo>
                <a:lnTo>
                  <a:pt x="15744" y="7105"/>
                </a:lnTo>
                <a:lnTo>
                  <a:pt x="15671" y="6667"/>
                </a:lnTo>
                <a:lnTo>
                  <a:pt x="15598" y="6254"/>
                </a:lnTo>
                <a:lnTo>
                  <a:pt x="15525" y="5840"/>
                </a:lnTo>
                <a:lnTo>
                  <a:pt x="15403" y="5426"/>
                </a:lnTo>
                <a:lnTo>
                  <a:pt x="15281" y="5013"/>
                </a:lnTo>
                <a:lnTo>
                  <a:pt x="15160" y="4623"/>
                </a:lnTo>
                <a:lnTo>
                  <a:pt x="14989" y="4234"/>
                </a:lnTo>
                <a:lnTo>
                  <a:pt x="14819" y="3845"/>
                </a:lnTo>
                <a:lnTo>
                  <a:pt x="14624" y="3480"/>
                </a:lnTo>
                <a:lnTo>
                  <a:pt x="14405" y="3115"/>
                </a:lnTo>
                <a:lnTo>
                  <a:pt x="14162" y="2774"/>
                </a:lnTo>
                <a:lnTo>
                  <a:pt x="13895" y="2458"/>
                </a:lnTo>
                <a:lnTo>
                  <a:pt x="13603" y="2141"/>
                </a:lnTo>
                <a:lnTo>
                  <a:pt x="13286" y="1849"/>
                </a:lnTo>
                <a:lnTo>
                  <a:pt x="12970" y="1582"/>
                </a:lnTo>
                <a:lnTo>
                  <a:pt x="12654" y="1363"/>
                </a:lnTo>
                <a:lnTo>
                  <a:pt x="12313" y="1144"/>
                </a:lnTo>
                <a:lnTo>
                  <a:pt x="11948" y="949"/>
                </a:lnTo>
                <a:lnTo>
                  <a:pt x="11607" y="779"/>
                </a:lnTo>
                <a:lnTo>
                  <a:pt x="11218" y="609"/>
                </a:lnTo>
                <a:lnTo>
                  <a:pt x="10853" y="487"/>
                </a:lnTo>
                <a:lnTo>
                  <a:pt x="10464" y="365"/>
                </a:lnTo>
                <a:lnTo>
                  <a:pt x="10099" y="268"/>
                </a:lnTo>
                <a:lnTo>
                  <a:pt x="9709" y="171"/>
                </a:lnTo>
                <a:lnTo>
                  <a:pt x="9320" y="98"/>
                </a:lnTo>
                <a:lnTo>
                  <a:pt x="8931" y="49"/>
                </a:lnTo>
                <a:lnTo>
                  <a:pt x="8541" y="25"/>
                </a:lnTo>
                <a:lnTo>
                  <a:pt x="81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4"/>
          <p:cNvSpPr/>
          <p:nvPr/>
        </p:nvSpPr>
        <p:spPr>
          <a:xfrm>
            <a:off x="3799402" y="2051575"/>
            <a:ext cx="1442481" cy="102978"/>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3"/>
          <p:cNvSpPr/>
          <p:nvPr/>
        </p:nvSpPr>
        <p:spPr>
          <a:xfrm>
            <a:off x="598250" y="1012501"/>
            <a:ext cx="4606383" cy="3586122"/>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alpha val="11150"/>
            </a:srgbClr>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niglet"/>
              <a:ea typeface="Sniglet"/>
              <a:cs typeface="Sniglet"/>
              <a:sym typeface="Sniglet"/>
            </a:endParaRPr>
          </a:p>
        </p:txBody>
      </p:sp>
      <p:sp>
        <p:nvSpPr>
          <p:cNvPr id="290" name="Google Shape;290;p33"/>
          <p:cNvSpPr/>
          <p:nvPr/>
        </p:nvSpPr>
        <p:spPr>
          <a:xfrm>
            <a:off x="791005" y="1202933"/>
            <a:ext cx="4220700" cy="2695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999999"/>
                </a:solidFill>
                <a:latin typeface="Sniglet"/>
                <a:ea typeface="Sniglet"/>
                <a:cs typeface="Sniglet"/>
                <a:sym typeface="Sniglet"/>
              </a:rPr>
              <a:t>Place your screenshot here</a:t>
            </a:r>
            <a:endParaRPr sz="1000">
              <a:solidFill>
                <a:srgbClr val="999999"/>
              </a:solidFill>
              <a:latin typeface="Sniglet"/>
              <a:ea typeface="Sniglet"/>
              <a:cs typeface="Sniglet"/>
              <a:sym typeface="Sniglet"/>
            </a:endParaRPr>
          </a:p>
        </p:txBody>
      </p:sp>
      <p:sp>
        <p:nvSpPr>
          <p:cNvPr id="291" name="Google Shape;291;p33"/>
          <p:cNvSpPr txBox="1">
            <a:spLocks noGrp="1"/>
          </p:cNvSpPr>
          <p:nvPr>
            <p:ph type="body" idx="4294967295"/>
          </p:nvPr>
        </p:nvSpPr>
        <p:spPr>
          <a:xfrm>
            <a:off x="5504174" y="2563075"/>
            <a:ext cx="3244289" cy="20907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US" dirty="0" smtClean="0">
                <a:latin typeface="Walter Turncoat"/>
                <a:ea typeface="Walter Turncoat"/>
                <a:cs typeface="Walter Turncoat"/>
                <a:sym typeface="Walter Turncoat"/>
              </a:rPr>
              <a:t>Our team’s </a:t>
            </a:r>
            <a:r>
              <a:rPr lang="en-US" dirty="0" err="1" smtClean="0">
                <a:latin typeface="Walter Turncoat"/>
                <a:ea typeface="Walter Turncoat"/>
                <a:cs typeface="Walter Turncoat"/>
                <a:sym typeface="Walter Turncoat"/>
              </a:rPr>
              <a:t>github</a:t>
            </a:r>
            <a:r>
              <a:rPr lang="en-US" dirty="0" smtClean="0">
                <a:latin typeface="Walter Turncoat"/>
                <a:ea typeface="Walter Turncoat"/>
                <a:cs typeface="Walter Turncoat"/>
                <a:sym typeface="Walter Turncoat"/>
              </a:rPr>
              <a:t> link:</a:t>
            </a:r>
            <a:endParaRPr dirty="0">
              <a:latin typeface="Walter Turncoat"/>
              <a:ea typeface="Walter Turncoat"/>
              <a:cs typeface="Walter Turncoat"/>
              <a:sym typeface="Walter Turncoat"/>
            </a:endParaRPr>
          </a:p>
          <a:p>
            <a:pPr marL="0" lvl="0" indent="0">
              <a:buNone/>
            </a:pPr>
            <a:r>
              <a:rPr lang="en-US" dirty="0">
                <a:hlinkClick r:id="rId3"/>
              </a:rPr>
              <a:t>https://github.com/noeffortnomoney/CS112.L23.KHCL-Team12</a:t>
            </a:r>
            <a:endParaRPr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1006" y="1202932"/>
            <a:ext cx="4220700" cy="2695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0" y="-236562"/>
            <a:ext cx="9324528"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smtClean="0"/>
              <a:t>The shortest path</a:t>
            </a:r>
            <a:endParaRPr sz="4000" dirty="0"/>
          </a:p>
        </p:txBody>
      </p:sp>
      <p:sp>
        <p:nvSpPr>
          <p:cNvPr id="3" name="TextBox 2"/>
          <p:cNvSpPr txBox="1"/>
          <p:nvPr/>
        </p:nvSpPr>
        <p:spPr>
          <a:xfrm>
            <a:off x="251520" y="1563638"/>
            <a:ext cx="8568952" cy="1323439"/>
          </a:xfrm>
          <a:prstGeom prst="rect">
            <a:avLst/>
          </a:prstGeom>
          <a:noFill/>
        </p:spPr>
        <p:txBody>
          <a:bodyPr wrap="square" rtlCol="0">
            <a:spAutoFit/>
          </a:bodyPr>
          <a:lstStyle/>
          <a:p>
            <a:pPr algn="ctr"/>
            <a:r>
              <a:rPr lang="en-US" sz="2000" dirty="0" smtClean="0">
                <a:solidFill>
                  <a:schemeClr val="bg1"/>
                </a:solidFill>
                <a:latin typeface="Sniglet" charset="0"/>
              </a:rPr>
              <a:t>The Greedy approach can not be applied to this case:</a:t>
            </a:r>
          </a:p>
          <a:p>
            <a:pPr algn="ctr"/>
            <a:r>
              <a:rPr lang="en-US" sz="2000" dirty="0" smtClean="0">
                <a:solidFill>
                  <a:schemeClr val="bg1"/>
                </a:solidFill>
                <a:latin typeface="Sniglet" charset="0"/>
              </a:rPr>
              <a:t>(S, A, D, T)         1+4+18=23</a:t>
            </a:r>
          </a:p>
          <a:p>
            <a:pPr algn="ctr"/>
            <a:endParaRPr lang="en-US" sz="2000" dirty="0" smtClean="0">
              <a:solidFill>
                <a:schemeClr val="bg1"/>
              </a:solidFill>
              <a:latin typeface="Sniglet" charset="0"/>
            </a:endParaRPr>
          </a:p>
          <a:p>
            <a:pPr algn="ctr"/>
            <a:endParaRPr lang="en-US" sz="2000" dirty="0">
              <a:solidFill>
                <a:schemeClr val="bg1"/>
              </a:solidFill>
              <a:latin typeface="Sniglet" charset="0"/>
            </a:endParaRPr>
          </a:p>
        </p:txBody>
      </p:sp>
      <p:sp>
        <p:nvSpPr>
          <p:cNvPr id="6" name="TextBox 5"/>
          <p:cNvSpPr txBox="1"/>
          <p:nvPr/>
        </p:nvSpPr>
        <p:spPr>
          <a:xfrm>
            <a:off x="755576" y="2538416"/>
            <a:ext cx="7560840" cy="1015663"/>
          </a:xfrm>
          <a:prstGeom prst="rect">
            <a:avLst/>
          </a:prstGeom>
          <a:noFill/>
        </p:spPr>
        <p:txBody>
          <a:bodyPr wrap="square" rtlCol="0">
            <a:spAutoFit/>
          </a:bodyPr>
          <a:lstStyle/>
          <a:p>
            <a:pPr algn="ctr"/>
            <a:r>
              <a:rPr lang="en-US" sz="2000" dirty="0">
                <a:solidFill>
                  <a:schemeClr val="bg1"/>
                </a:solidFill>
                <a:latin typeface="Sniglet" charset="0"/>
              </a:rPr>
              <a:t>The real shortest path is: </a:t>
            </a:r>
          </a:p>
          <a:p>
            <a:pPr algn="ctr"/>
            <a:r>
              <a:rPr lang="en-US" sz="2000" dirty="0">
                <a:solidFill>
                  <a:schemeClr val="bg1"/>
                </a:solidFill>
                <a:latin typeface="Sniglet" charset="0"/>
              </a:rPr>
              <a:t>(S, C, F, T)            5+2+2=9</a:t>
            </a:r>
          </a:p>
          <a:p>
            <a:pPr algn="ctr"/>
            <a:endParaRPr lang="en-US" sz="2000" dirty="0">
              <a:solidFill>
                <a:schemeClr val="bg1"/>
              </a:solidFill>
            </a:endParaRPr>
          </a:p>
        </p:txBody>
      </p:sp>
      <p:sp>
        <p:nvSpPr>
          <p:cNvPr id="7" name="TextBox 6"/>
          <p:cNvSpPr txBox="1"/>
          <p:nvPr/>
        </p:nvSpPr>
        <p:spPr>
          <a:xfrm>
            <a:off x="1871700" y="3651870"/>
            <a:ext cx="5328592" cy="707886"/>
          </a:xfrm>
          <a:prstGeom prst="rect">
            <a:avLst/>
          </a:prstGeom>
          <a:noFill/>
        </p:spPr>
        <p:txBody>
          <a:bodyPr wrap="square" rtlCol="0">
            <a:spAutoFit/>
          </a:bodyPr>
          <a:lstStyle/>
          <a:p>
            <a:pPr algn="ctr"/>
            <a:r>
              <a:rPr lang="en-US" sz="2000" dirty="0">
                <a:solidFill>
                  <a:schemeClr val="bg1"/>
                </a:solidFill>
                <a:latin typeface="Sniglet" charset="0"/>
              </a:rPr>
              <a:t>So today we will learn about a new algorithm</a:t>
            </a:r>
          </a:p>
          <a:p>
            <a:pPr algn="ctr"/>
            <a:endParaRPr lang="en-US" sz="2000" dirty="0"/>
          </a:p>
        </p:txBody>
      </p:sp>
    </p:spTree>
    <p:extLst>
      <p:ext uri="{BB962C8B-B14F-4D97-AF65-F5344CB8AC3E}">
        <p14:creationId xmlns:p14="http://schemas.microsoft.com/office/powerpoint/2010/main" val="12935385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5"/>
          <p:cNvSpPr txBox="1">
            <a:spLocks noGrp="1"/>
          </p:cNvSpPr>
          <p:nvPr>
            <p:ph type="title"/>
          </p:nvPr>
        </p:nvSpPr>
        <p:spPr>
          <a:xfrm>
            <a:off x="-10585" y="0"/>
            <a:ext cx="9156000" cy="8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Credits</a:t>
            </a:r>
            <a:endParaRPr dirty="0"/>
          </a:p>
        </p:txBody>
      </p:sp>
      <p:sp>
        <p:nvSpPr>
          <p:cNvPr id="307" name="Google Shape;307;p35"/>
          <p:cNvSpPr txBox="1">
            <a:spLocks noGrp="1"/>
          </p:cNvSpPr>
          <p:nvPr>
            <p:ph type="body" idx="1"/>
          </p:nvPr>
        </p:nvSpPr>
        <p:spPr>
          <a:xfrm>
            <a:off x="467544" y="483518"/>
            <a:ext cx="8229600" cy="4280581"/>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dirty="0">
                <a:solidFill>
                  <a:srgbClr val="FFFFFF"/>
                </a:solidFill>
              </a:rPr>
              <a:t>Special thanks to all the people who made and released these awesome resources for free:</a:t>
            </a:r>
            <a:endParaRPr sz="2400" dirty="0">
              <a:solidFill>
                <a:srgbClr val="FFFFFF"/>
              </a:solidFill>
            </a:endParaRPr>
          </a:p>
          <a:p>
            <a:pPr marL="457200" lvl="0" indent="-381000" algn="l" rtl="0">
              <a:lnSpc>
                <a:spcPct val="115000"/>
              </a:lnSpc>
              <a:spcBef>
                <a:spcPts val="600"/>
              </a:spcBef>
              <a:spcAft>
                <a:spcPts val="0"/>
              </a:spcAft>
              <a:buClr>
                <a:srgbClr val="FFFFFF"/>
              </a:buClr>
              <a:buSzPts val="2400"/>
              <a:buChar char="✘"/>
            </a:pPr>
            <a:r>
              <a:rPr lang="en" sz="2400" dirty="0">
                <a:solidFill>
                  <a:srgbClr val="FFFFFF"/>
                </a:solidFill>
              </a:rPr>
              <a:t>Presentation template by </a:t>
            </a:r>
            <a:r>
              <a:rPr lang="en" sz="2400" u="sng" dirty="0" smtClean="0">
                <a:solidFill>
                  <a:srgbClr val="FFFFFF"/>
                </a:solidFill>
                <a:hlinkClick r:id="rId3"/>
              </a:rPr>
              <a:t>SlidesCarnival</a:t>
            </a:r>
            <a:endParaRPr lang="en" sz="2400" u="sng" dirty="0" smtClean="0">
              <a:solidFill>
                <a:srgbClr val="FFFFFF"/>
              </a:solidFill>
            </a:endParaRPr>
          </a:p>
          <a:p>
            <a:pPr marL="457200" lvl="0" indent="-381000" algn="l" rtl="0">
              <a:lnSpc>
                <a:spcPct val="115000"/>
              </a:lnSpc>
              <a:spcBef>
                <a:spcPts val="600"/>
              </a:spcBef>
              <a:spcAft>
                <a:spcPts val="0"/>
              </a:spcAft>
              <a:buClr>
                <a:srgbClr val="FFFFFF"/>
              </a:buClr>
              <a:buSzPts val="2400"/>
              <a:buChar char="✘"/>
            </a:pPr>
            <a:r>
              <a:rPr lang="en-US" sz="2400" dirty="0" smtClean="0">
                <a:hlinkClick r:id="rId4"/>
              </a:rPr>
              <a:t>TOPDev.vn</a:t>
            </a:r>
            <a:endParaRPr lang="en-US" sz="2400" dirty="0" smtClean="0">
              <a:hlinkClick r:id="rId5"/>
            </a:endParaRPr>
          </a:p>
          <a:p>
            <a:pPr marL="457200" lvl="0" indent="-381000" algn="l" rtl="0">
              <a:lnSpc>
                <a:spcPct val="115000"/>
              </a:lnSpc>
              <a:spcBef>
                <a:spcPts val="600"/>
              </a:spcBef>
              <a:spcAft>
                <a:spcPts val="0"/>
              </a:spcAft>
              <a:buClr>
                <a:srgbClr val="FFFFFF"/>
              </a:buClr>
              <a:buSzPts val="2400"/>
              <a:buChar char="✘"/>
            </a:pPr>
            <a:r>
              <a:rPr lang="en-US" sz="2400" dirty="0" smtClean="0">
                <a:hlinkClick r:id="rId5"/>
              </a:rPr>
              <a:t>e</a:t>
            </a:r>
            <a:r>
              <a:rPr lang="en" sz="2400" dirty="0" smtClean="0">
                <a:solidFill>
                  <a:srgbClr val="FFFFFF"/>
                </a:solidFill>
                <a:hlinkClick r:id="rId5"/>
              </a:rPr>
              <a:t>ducative.io</a:t>
            </a:r>
            <a:endParaRPr lang="en" sz="2400" dirty="0" smtClean="0">
              <a:solidFill>
                <a:srgbClr val="FFFFFF"/>
              </a:solidFill>
            </a:endParaRPr>
          </a:p>
          <a:p>
            <a:pPr lvl="0" indent="-381000">
              <a:lnSpc>
                <a:spcPct val="115000"/>
              </a:lnSpc>
              <a:buSzPts val="2400"/>
            </a:pPr>
            <a:r>
              <a:rPr lang="en-US" sz="2400" dirty="0" smtClean="0">
                <a:hlinkClick r:id="rId6"/>
              </a:rPr>
              <a:t>tutorialspoint.com</a:t>
            </a:r>
            <a:endParaRPr lang="en-US" sz="2400" dirty="0" smtClean="0"/>
          </a:p>
          <a:p>
            <a:pPr lvl="0" indent="-381000">
              <a:lnSpc>
                <a:spcPct val="115000"/>
              </a:lnSpc>
              <a:buSzPts val="2400"/>
            </a:pPr>
            <a:r>
              <a:rPr lang="en-US" sz="2400" dirty="0" smtClean="0">
                <a:hlinkClick r:id="rId7"/>
              </a:rPr>
              <a:t>geeksforgeeks.org</a:t>
            </a:r>
            <a:endParaRPr lang="en-US" sz="2400" dirty="0" smtClean="0"/>
          </a:p>
          <a:p>
            <a:pPr lvl="0" indent="-381000">
              <a:lnSpc>
                <a:spcPct val="115000"/>
              </a:lnSpc>
              <a:buSzPts val="2400"/>
            </a:pPr>
            <a:r>
              <a:rPr lang="en-US" sz="2400" dirty="0">
                <a:hlinkClick r:id="rId8"/>
              </a:rPr>
              <a:t>g</a:t>
            </a:r>
            <a:r>
              <a:rPr lang="en-US" sz="2400" dirty="0" smtClean="0">
                <a:hlinkClick r:id="rId8"/>
              </a:rPr>
              <a:t>acsach.vn</a:t>
            </a:r>
            <a:endParaRPr lang="en-US" sz="2400" dirty="0" smtClean="0"/>
          </a:p>
          <a:p>
            <a:pPr lvl="0" indent="-381000">
              <a:lnSpc>
                <a:spcPct val="115000"/>
              </a:lnSpc>
              <a:buSzPts val="2400"/>
            </a:pPr>
            <a:r>
              <a:rPr lang="en-US" sz="2400" dirty="0"/>
              <a:t>S</a:t>
            </a:r>
            <a:r>
              <a:rPr lang="en-US" sz="2400" dirty="0" smtClean="0"/>
              <a:t>ome PowerPoint </a:t>
            </a:r>
            <a:r>
              <a:rPr lang="en-US" sz="2400" dirty="0"/>
              <a:t>files in the </a:t>
            </a:r>
            <a:r>
              <a:rPr lang="en-US" sz="2400" dirty="0" smtClean="0"/>
              <a:t>Reference section (</a:t>
            </a:r>
            <a:r>
              <a:rPr lang="en-US" sz="2400" dirty="0" err="1" smtClean="0">
                <a:hlinkClick r:id="rId9"/>
              </a:rPr>
              <a:t>GitHub</a:t>
            </a:r>
            <a:r>
              <a:rPr lang="en-US" sz="2400" dirty="0" smtClean="0"/>
              <a:t>)</a:t>
            </a:r>
            <a:endParaRPr sz="2400" dirty="0">
              <a:solidFill>
                <a:srgbClr val="FFFFFF"/>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title"/>
          </p:nvPr>
        </p:nvSpPr>
        <p:spPr>
          <a:xfrm>
            <a:off x="-15820" y="411510"/>
            <a:ext cx="9156000"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smtClean="0"/>
              <a:t>CONTENT</a:t>
            </a:r>
            <a:endParaRPr sz="4000" dirty="0"/>
          </a:p>
        </p:txBody>
      </p:sp>
      <p:sp>
        <p:nvSpPr>
          <p:cNvPr id="5" name="Text Placeholder 4"/>
          <p:cNvSpPr>
            <a:spLocks noGrp="1"/>
          </p:cNvSpPr>
          <p:nvPr>
            <p:ph type="body" idx="1"/>
          </p:nvPr>
        </p:nvSpPr>
        <p:spPr>
          <a:xfrm>
            <a:off x="2051720" y="1635646"/>
            <a:ext cx="5616624" cy="2503200"/>
          </a:xfrm>
        </p:spPr>
        <p:txBody>
          <a:bodyPr/>
          <a:lstStyle/>
          <a:p>
            <a:pPr marL="558800" indent="-457200">
              <a:buFont typeface="+mj-lt"/>
              <a:buAutoNum type="arabicPeriod"/>
            </a:pPr>
            <a:r>
              <a:rPr lang="en-US" dirty="0" smtClean="0"/>
              <a:t>What is Dynamic Programming?</a:t>
            </a:r>
          </a:p>
          <a:p>
            <a:pPr marL="558800" indent="-457200">
              <a:buFont typeface="+mj-lt"/>
              <a:buAutoNum type="arabicPeriod"/>
            </a:pPr>
            <a:r>
              <a:rPr lang="en-US" dirty="0"/>
              <a:t>Characteristics of Dynamic </a:t>
            </a:r>
            <a:r>
              <a:rPr lang="en-US" dirty="0" smtClean="0"/>
              <a:t>Programming</a:t>
            </a:r>
          </a:p>
          <a:p>
            <a:pPr marL="558800" indent="-457200">
              <a:buFont typeface="+mj-lt"/>
              <a:buAutoNum type="arabicPeriod"/>
            </a:pPr>
            <a:r>
              <a:rPr lang="en-US" dirty="0"/>
              <a:t>Dynamic Programming </a:t>
            </a:r>
            <a:r>
              <a:rPr lang="en-US" dirty="0" smtClean="0"/>
              <a:t>Methods</a:t>
            </a:r>
          </a:p>
          <a:p>
            <a:pPr marL="558800" indent="-457200">
              <a:buFont typeface="+mj-lt"/>
              <a:buAutoNum type="arabicPeriod"/>
            </a:pPr>
            <a:r>
              <a:rPr lang="en-US" dirty="0"/>
              <a:t>Compare with other </a:t>
            </a:r>
            <a:r>
              <a:rPr lang="en-US" dirty="0" smtClean="0"/>
              <a:t>algorithms</a:t>
            </a:r>
          </a:p>
          <a:p>
            <a:pPr marL="558800" indent="-457200">
              <a:buFont typeface="+mj-lt"/>
              <a:buAutoNum type="arabicPeriod"/>
            </a:pPr>
            <a:r>
              <a:rPr lang="en-US" dirty="0">
                <a:latin typeface="Sniglet" charset="0"/>
              </a:rPr>
              <a:t>Steps in Dynamic </a:t>
            </a:r>
            <a:r>
              <a:rPr lang="en-US" dirty="0" smtClean="0">
                <a:latin typeface="Sniglet" charset="0"/>
              </a:rPr>
              <a:t>Programming</a:t>
            </a:r>
          </a:p>
          <a:p>
            <a:pPr marL="558800" indent="-457200">
              <a:buFont typeface="+mj-lt"/>
              <a:buAutoNum type="arabicPeriod"/>
            </a:pPr>
            <a:r>
              <a:rPr lang="en-US" dirty="0"/>
              <a:t>List of Dynamic Programming Problems</a:t>
            </a:r>
          </a:p>
        </p:txBody>
      </p:sp>
    </p:spTree>
    <p:extLst>
      <p:ext uri="{BB962C8B-B14F-4D97-AF65-F5344CB8AC3E}">
        <p14:creationId xmlns:p14="http://schemas.microsoft.com/office/powerpoint/2010/main" val="3068204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64946" y="-92546"/>
            <a:ext cx="9324528"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smtClean="0"/>
              <a:t>1.   What is Dynamic programMing?</a:t>
            </a:r>
            <a:endParaRPr sz="4000" dirty="0"/>
          </a:p>
        </p:txBody>
      </p:sp>
      <p:sp>
        <p:nvSpPr>
          <p:cNvPr id="82" name="Google Shape;82;p14"/>
          <p:cNvSpPr txBox="1">
            <a:spLocks noGrp="1"/>
          </p:cNvSpPr>
          <p:nvPr>
            <p:ph type="subTitle" idx="1"/>
          </p:nvPr>
        </p:nvSpPr>
        <p:spPr>
          <a:xfrm>
            <a:off x="683568" y="1923678"/>
            <a:ext cx="7772400" cy="2232248"/>
          </a:xfrm>
          <a:prstGeom prst="rect">
            <a:avLst/>
          </a:prstGeom>
        </p:spPr>
        <p:txBody>
          <a:bodyPr spcFirstLastPara="1" wrap="square" lIns="91425" tIns="91425" rIns="91425" bIns="91425" anchor="t" anchorCtr="0">
            <a:noAutofit/>
          </a:bodyPr>
          <a:lstStyle/>
          <a:p>
            <a:pPr marL="342900" lvl="0" indent="-342900" algn="just">
              <a:buFont typeface="Wingdings" pitchFamily="2" charset="2"/>
              <a:buChar char="v"/>
            </a:pPr>
            <a:r>
              <a:rPr lang="en-US" dirty="0" smtClean="0"/>
              <a:t>Dynamic programming (DP) approach is similar to Divide and Conquer in breaking down the problem in smaller and yet smaller possible sub-problems. </a:t>
            </a:r>
          </a:p>
          <a:p>
            <a:pPr marL="0" lvl="0" indent="0" algn="just"/>
            <a:endParaRPr lang="en-US" dirty="0" smtClean="0"/>
          </a:p>
          <a:p>
            <a:pPr marL="342900" lvl="0" indent="-342900" algn="just">
              <a:buFont typeface="Wingdings" pitchFamily="2" charset="2"/>
              <a:buChar char="v"/>
            </a:pPr>
            <a:r>
              <a:rPr lang="en-US" dirty="0" smtClean="0"/>
              <a:t>But </a:t>
            </a:r>
            <a:r>
              <a:rPr lang="en-US" dirty="0"/>
              <a:t>unlike Divide and Conquer, </a:t>
            </a:r>
            <a:r>
              <a:rPr lang="en-US" dirty="0" smtClean="0"/>
              <a:t>results of these smaller sub-problems are remembered and used for similar or overlapping sub-problems.</a:t>
            </a:r>
            <a:endParaRPr dirty="0"/>
          </a:p>
        </p:txBody>
      </p:sp>
      <p:sp>
        <p:nvSpPr>
          <p:cNvPr id="83" name="Google Shape;83;p14"/>
          <p:cNvSpPr/>
          <p:nvPr/>
        </p:nvSpPr>
        <p:spPr>
          <a:xfrm>
            <a:off x="64946" y="123478"/>
            <a:ext cx="1080120" cy="1002734"/>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2">
                                            <p:txEl>
                                              <p:pRg st="0" end="0"/>
                                            </p:txEl>
                                          </p:spTgt>
                                        </p:tgtEl>
                                        <p:attrNameLst>
                                          <p:attrName>style.visibility</p:attrName>
                                        </p:attrNameLst>
                                      </p:cBhvr>
                                      <p:to>
                                        <p:strVal val="visible"/>
                                      </p:to>
                                    </p:set>
                                    <p:animEffect transition="in" filter="barn(inVertical)">
                                      <p:cBhvr>
                                        <p:cTn id="7" dur="500"/>
                                        <p:tgtEl>
                                          <p:spTgt spid="8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2">
                                            <p:txEl>
                                              <p:pRg st="2" end="2"/>
                                            </p:txEl>
                                          </p:spTgt>
                                        </p:tgtEl>
                                        <p:attrNameLst>
                                          <p:attrName>style.visibility</p:attrName>
                                        </p:attrNameLst>
                                      </p:cBhvr>
                                      <p:to>
                                        <p:strVal val="visible"/>
                                      </p:to>
                                    </p:set>
                                    <p:animEffect transition="in" filter="barn(inVertical)">
                                      <p:cBhvr>
                                        <p:cTn id="12" dur="500"/>
                                        <p:tgtEl>
                                          <p:spTgt spid="8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324544" y="483518"/>
            <a:ext cx="9324528" cy="1159800"/>
          </a:xfrm>
          <a:prstGeom prst="rect">
            <a:avLst/>
          </a:prstGeom>
        </p:spPr>
        <p:txBody>
          <a:bodyPr spcFirstLastPara="1" wrap="square" lIns="91425" tIns="91425" rIns="91425" bIns="91425" anchor="b" anchorCtr="0">
            <a:noAutofit/>
          </a:bodyPr>
          <a:lstStyle/>
          <a:p>
            <a:r>
              <a:rPr lang="en" sz="4000" dirty="0"/>
              <a:t>2</a:t>
            </a:r>
            <a:r>
              <a:rPr lang="en" sz="4000" dirty="0" smtClean="0"/>
              <a:t>.    </a:t>
            </a:r>
            <a:r>
              <a:rPr lang="en-US" sz="4000" b="1" dirty="0" smtClean="0"/>
              <a:t>Characteristics </a:t>
            </a:r>
            <a:r>
              <a:rPr lang="en-US" sz="4000" b="1" dirty="0"/>
              <a:t>of </a:t>
            </a:r>
            <a:r>
              <a:rPr lang="en-US" sz="4000" b="1" dirty="0" smtClean="0"/>
              <a:t>Dynamic Programming</a:t>
            </a:r>
            <a:endParaRPr lang="en-US" sz="4000" b="1" dirty="0"/>
          </a:p>
        </p:txBody>
      </p:sp>
      <p:sp>
        <p:nvSpPr>
          <p:cNvPr id="82" name="Google Shape;82;p14"/>
          <p:cNvSpPr txBox="1">
            <a:spLocks noGrp="1"/>
          </p:cNvSpPr>
          <p:nvPr>
            <p:ph type="subTitle" idx="1"/>
          </p:nvPr>
        </p:nvSpPr>
        <p:spPr>
          <a:xfrm>
            <a:off x="683568" y="2355726"/>
            <a:ext cx="7772400" cy="1512168"/>
          </a:xfrm>
          <a:prstGeom prst="rect">
            <a:avLst/>
          </a:prstGeom>
        </p:spPr>
        <p:txBody>
          <a:bodyPr spcFirstLastPara="1" wrap="square" lIns="91425" tIns="91425" rIns="91425" bIns="91425" anchor="t" anchorCtr="0">
            <a:noAutofit/>
          </a:bodyPr>
          <a:lstStyle/>
          <a:p>
            <a:pPr marL="558800" indent="-457200">
              <a:buFont typeface="Wingdings" pitchFamily="2" charset="2"/>
              <a:buChar char="Ø"/>
            </a:pPr>
            <a:r>
              <a:rPr lang="en-US" sz="3200" b="1" dirty="0" smtClean="0"/>
              <a:t>Overlapping </a:t>
            </a:r>
            <a:r>
              <a:rPr lang="en-US" sz="3200" b="1" dirty="0" err="1" smtClean="0"/>
              <a:t>Subproblems</a:t>
            </a:r>
            <a:endParaRPr lang="en-US" sz="3200" b="1" dirty="0" smtClean="0"/>
          </a:p>
          <a:p>
            <a:pPr marL="558800" indent="-457200">
              <a:buFont typeface="Wingdings" pitchFamily="2" charset="2"/>
              <a:buChar char="Ø"/>
            </a:pPr>
            <a:endParaRPr lang="en-US" sz="3200" b="1" dirty="0"/>
          </a:p>
          <a:p>
            <a:pPr marL="558800" indent="-457200">
              <a:buFont typeface="Wingdings" pitchFamily="2" charset="2"/>
              <a:buChar char="Ø"/>
            </a:pPr>
            <a:r>
              <a:rPr lang="en-US" sz="3200" b="1" dirty="0"/>
              <a:t>Optimal Substructure </a:t>
            </a:r>
          </a:p>
          <a:p>
            <a:endParaRPr lang="en-US" sz="3200" b="1" dirty="0"/>
          </a:p>
        </p:txBody>
      </p:sp>
      <p:sp>
        <p:nvSpPr>
          <p:cNvPr id="83" name="Google Shape;83;p14"/>
          <p:cNvSpPr/>
          <p:nvPr/>
        </p:nvSpPr>
        <p:spPr>
          <a:xfrm>
            <a:off x="64946" y="123478"/>
            <a:ext cx="1080120" cy="1002734"/>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147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82">
                                            <p:txEl>
                                              <p:pRg st="0" end="0"/>
                                            </p:txEl>
                                          </p:spTgt>
                                        </p:tgtEl>
                                        <p:attrNameLst>
                                          <p:attrName>style.visibility</p:attrName>
                                        </p:attrNameLst>
                                      </p:cBhvr>
                                      <p:to>
                                        <p:strVal val="visible"/>
                                      </p:to>
                                    </p:set>
                                    <p:animEffect transition="in" filter="circle(in)">
                                      <p:cBhvr>
                                        <p:cTn id="7" dur="2000"/>
                                        <p:tgtEl>
                                          <p:spTgt spid="8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82">
                                            <p:txEl>
                                              <p:pRg st="2" end="2"/>
                                            </p:txEl>
                                          </p:spTgt>
                                        </p:tgtEl>
                                        <p:attrNameLst>
                                          <p:attrName>style.visibility</p:attrName>
                                        </p:attrNameLst>
                                      </p:cBhvr>
                                      <p:to>
                                        <p:strVal val="visible"/>
                                      </p:to>
                                    </p:set>
                                    <p:animEffect transition="in" filter="circle(in)">
                                      <p:cBhvr>
                                        <p:cTn id="12" dur="2000"/>
                                        <p:tgtEl>
                                          <p:spTgt spid="8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2" name="Google Shape;82;p14"/>
          <p:cNvSpPr txBox="1">
            <a:spLocks noGrp="1"/>
          </p:cNvSpPr>
          <p:nvPr>
            <p:ph type="subTitle" idx="1"/>
          </p:nvPr>
        </p:nvSpPr>
        <p:spPr>
          <a:xfrm>
            <a:off x="323528" y="1275606"/>
            <a:ext cx="8568952" cy="936104"/>
          </a:xfrm>
          <a:prstGeom prst="rect">
            <a:avLst/>
          </a:prstGeom>
        </p:spPr>
        <p:txBody>
          <a:bodyPr spcFirstLastPara="1" wrap="square" lIns="91425" tIns="91425" rIns="91425" bIns="91425" anchor="t" anchorCtr="0">
            <a:noAutofit/>
          </a:bodyPr>
          <a:lstStyle/>
          <a:p>
            <a:pPr marL="558800" indent="-457200">
              <a:buFont typeface="Wingdings" pitchFamily="2" charset="2"/>
              <a:buChar char="Ø"/>
            </a:pPr>
            <a:r>
              <a:rPr lang="en-US" sz="3200" b="1" dirty="0" smtClean="0"/>
              <a:t>Overlapping </a:t>
            </a:r>
            <a:r>
              <a:rPr lang="en-US" sz="3200" b="1" dirty="0" err="1" smtClean="0"/>
              <a:t>Subproblems</a:t>
            </a:r>
            <a:endParaRPr lang="en-US" sz="3200" b="1" dirty="0" smtClean="0"/>
          </a:p>
        </p:txBody>
      </p:sp>
      <p:sp>
        <p:nvSpPr>
          <p:cNvPr id="2" name="TextBox 1"/>
          <p:cNvSpPr txBox="1"/>
          <p:nvPr/>
        </p:nvSpPr>
        <p:spPr>
          <a:xfrm>
            <a:off x="323528" y="2499742"/>
            <a:ext cx="8568952" cy="1292662"/>
          </a:xfrm>
          <a:prstGeom prst="rect">
            <a:avLst/>
          </a:prstGeom>
          <a:noFill/>
        </p:spPr>
        <p:txBody>
          <a:bodyPr wrap="square" rtlCol="0">
            <a:spAutoFit/>
          </a:bodyPr>
          <a:lstStyle/>
          <a:p>
            <a:pPr algn="ctr"/>
            <a:r>
              <a:rPr lang="en-US" sz="3200" dirty="0">
                <a:solidFill>
                  <a:schemeClr val="bg1"/>
                </a:solidFill>
                <a:latin typeface="Sniglet" charset="0"/>
              </a:rPr>
              <a:t>There exist some places where we solve the same </a:t>
            </a:r>
            <a:r>
              <a:rPr lang="en-US" sz="3200" dirty="0" err="1">
                <a:solidFill>
                  <a:schemeClr val="bg1"/>
                </a:solidFill>
                <a:latin typeface="Sniglet" charset="0"/>
              </a:rPr>
              <a:t>subproblem</a:t>
            </a:r>
            <a:r>
              <a:rPr lang="en-US" sz="3200" dirty="0">
                <a:solidFill>
                  <a:schemeClr val="bg1"/>
                </a:solidFill>
                <a:latin typeface="Sniglet" charset="0"/>
              </a:rPr>
              <a:t> more than once</a:t>
            </a:r>
          </a:p>
          <a:p>
            <a:endParaRPr lang="en-US" dirty="0">
              <a:solidFill>
                <a:schemeClr val="bg1"/>
              </a:solidFill>
            </a:endParaRPr>
          </a:p>
        </p:txBody>
      </p:sp>
    </p:spTree>
    <p:extLst>
      <p:ext uri="{BB962C8B-B14F-4D97-AF65-F5344CB8AC3E}">
        <p14:creationId xmlns:p14="http://schemas.microsoft.com/office/powerpoint/2010/main" val="134286614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768" y="483518"/>
            <a:ext cx="4752528" cy="1882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ubtitle 1"/>
          <p:cNvSpPr>
            <a:spLocks noGrp="1"/>
          </p:cNvSpPr>
          <p:nvPr>
            <p:ph type="subTitle" idx="1"/>
          </p:nvPr>
        </p:nvSpPr>
        <p:spPr>
          <a:xfrm>
            <a:off x="994032" y="411510"/>
            <a:ext cx="7772400" cy="784800"/>
          </a:xfrm>
        </p:spPr>
        <p:txBody>
          <a:bodyPr/>
          <a:lstStyle/>
          <a:p>
            <a:pPr algn="l"/>
            <a:r>
              <a:rPr lang="en-US" sz="3200" dirty="0" smtClean="0"/>
              <a:t>EX:</a:t>
            </a: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3768" y="2931790"/>
            <a:ext cx="4752528" cy="1782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138048" y="2715766"/>
            <a:ext cx="7632848" cy="584775"/>
          </a:xfrm>
          <a:prstGeom prst="rect">
            <a:avLst/>
          </a:prstGeom>
          <a:noFill/>
        </p:spPr>
        <p:txBody>
          <a:bodyPr wrap="square" rtlCol="0">
            <a:spAutoFit/>
          </a:bodyPr>
          <a:lstStyle/>
          <a:p>
            <a:r>
              <a:rPr lang="en-US" sz="3200" dirty="0" smtClean="0">
                <a:solidFill>
                  <a:schemeClr val="bg1"/>
                </a:solidFill>
                <a:latin typeface="Sniglet" charset="0"/>
              </a:rPr>
              <a:t>DP:</a:t>
            </a:r>
            <a:endParaRPr lang="en-US" sz="3200" dirty="0">
              <a:solidFill>
                <a:schemeClr val="bg1"/>
              </a:solidFill>
              <a:latin typeface="Sniglet" charset="0"/>
            </a:endParaRPr>
          </a:p>
        </p:txBody>
      </p:sp>
    </p:spTree>
    <p:extLst>
      <p:ext uri="{BB962C8B-B14F-4D97-AF65-F5344CB8AC3E}">
        <p14:creationId xmlns:p14="http://schemas.microsoft.com/office/powerpoint/2010/main" val="436072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fade">
                                      <p:cBhvr>
                                        <p:cTn id="12" dur="1000"/>
                                        <p:tgtEl>
                                          <p:spTgt spid="2050"/>
                                        </p:tgtEl>
                                      </p:cBhvr>
                                    </p:animEffect>
                                    <p:anim calcmode="lin" valueType="num">
                                      <p:cBhvr>
                                        <p:cTn id="13" dur="1000" fill="hold"/>
                                        <p:tgtEl>
                                          <p:spTgt spid="2050"/>
                                        </p:tgtEl>
                                        <p:attrNameLst>
                                          <p:attrName>ppt_x</p:attrName>
                                        </p:attrNameLst>
                                      </p:cBhvr>
                                      <p:tavLst>
                                        <p:tav tm="0">
                                          <p:val>
                                            <p:strVal val="#ppt_x"/>
                                          </p:val>
                                        </p:tav>
                                        <p:tav tm="100000">
                                          <p:val>
                                            <p:strVal val="#ppt_x"/>
                                          </p:val>
                                        </p:tav>
                                      </p:tavLst>
                                    </p:anim>
                                    <p:anim calcmode="lin" valueType="num">
                                      <p:cBhvr>
                                        <p:cTn id="14"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2" name="Google Shape;82;p14"/>
          <p:cNvSpPr txBox="1">
            <a:spLocks noGrp="1"/>
          </p:cNvSpPr>
          <p:nvPr>
            <p:ph type="subTitle" idx="1"/>
          </p:nvPr>
        </p:nvSpPr>
        <p:spPr>
          <a:xfrm>
            <a:off x="179512" y="1419622"/>
            <a:ext cx="8712968" cy="864096"/>
          </a:xfrm>
          <a:prstGeom prst="rect">
            <a:avLst/>
          </a:prstGeom>
        </p:spPr>
        <p:txBody>
          <a:bodyPr spcFirstLastPara="1" wrap="square" lIns="91425" tIns="91425" rIns="91425" bIns="91425" anchor="t" anchorCtr="0">
            <a:normAutofit/>
          </a:bodyPr>
          <a:lstStyle/>
          <a:p>
            <a:pPr marL="558800" indent="-457200">
              <a:buFont typeface="Wingdings" pitchFamily="2" charset="2"/>
              <a:buChar char="Ø"/>
            </a:pPr>
            <a:r>
              <a:rPr lang="en-US" sz="3200" b="1" dirty="0"/>
              <a:t>Optimal </a:t>
            </a:r>
            <a:r>
              <a:rPr lang="en-US" sz="3200" b="1" dirty="0" smtClean="0"/>
              <a:t>Substructure</a:t>
            </a:r>
          </a:p>
        </p:txBody>
      </p:sp>
      <p:sp>
        <p:nvSpPr>
          <p:cNvPr id="2" name="TextBox 1"/>
          <p:cNvSpPr txBox="1"/>
          <p:nvPr/>
        </p:nvSpPr>
        <p:spPr>
          <a:xfrm>
            <a:off x="179512" y="2499742"/>
            <a:ext cx="8712968" cy="1292662"/>
          </a:xfrm>
          <a:prstGeom prst="rect">
            <a:avLst/>
          </a:prstGeom>
          <a:noFill/>
        </p:spPr>
        <p:txBody>
          <a:bodyPr wrap="square" rtlCol="0">
            <a:spAutoFit/>
          </a:bodyPr>
          <a:lstStyle/>
          <a:p>
            <a:pPr marL="101600" lvl="1" indent="0" algn="ctr">
              <a:buSzPts val="2000"/>
            </a:pPr>
            <a:r>
              <a:rPr lang="en-US" sz="3200" dirty="0" smtClean="0">
                <a:solidFill>
                  <a:schemeClr val="bg1"/>
                </a:solidFill>
                <a:latin typeface="Sniglet" charset="0"/>
              </a:rPr>
              <a:t>The </a:t>
            </a:r>
            <a:r>
              <a:rPr lang="en-US" sz="3200" dirty="0">
                <a:solidFill>
                  <a:schemeClr val="bg1"/>
                </a:solidFill>
                <a:latin typeface="Sniglet" charset="0"/>
              </a:rPr>
              <a:t>optimal solution to the problem contains within optimal solutions to its </a:t>
            </a:r>
            <a:r>
              <a:rPr lang="en-US" sz="3200" dirty="0" err="1">
                <a:solidFill>
                  <a:schemeClr val="bg1"/>
                </a:solidFill>
                <a:latin typeface="Sniglet" charset="0"/>
              </a:rPr>
              <a:t>subproblems</a:t>
            </a:r>
            <a:r>
              <a:rPr lang="en-US" sz="3200" dirty="0">
                <a:solidFill>
                  <a:schemeClr val="bg1"/>
                </a:solidFill>
                <a:latin typeface="Sniglet" charset="0"/>
              </a:rPr>
              <a:t>.</a:t>
            </a:r>
          </a:p>
          <a:p>
            <a:endParaRPr lang="en-US" dirty="0">
              <a:solidFill>
                <a:schemeClr val="bg1"/>
              </a:solidFill>
              <a:latin typeface="Sniglet" charset="0"/>
            </a:endParaRPr>
          </a:p>
        </p:txBody>
      </p:sp>
    </p:spTree>
    <p:extLst>
      <p:ext uri="{BB962C8B-B14F-4D97-AF65-F5344CB8AC3E}">
        <p14:creationId xmlns:p14="http://schemas.microsoft.com/office/powerpoint/2010/main" val="133550226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Ursu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1187</TotalTime>
  <Words>1066</Words>
  <Application>Microsoft Office PowerPoint</Application>
  <PresentationFormat>On-screen Show (16:9)</PresentationFormat>
  <Paragraphs>288</Paragraphs>
  <Slides>30</Slides>
  <Notes>30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Sniglet</vt:lpstr>
      <vt:lpstr>Walter Turncoat</vt:lpstr>
      <vt:lpstr>Times New Roman</vt:lpstr>
      <vt:lpstr>Wingdings</vt:lpstr>
      <vt:lpstr>Ursula template</vt:lpstr>
      <vt:lpstr>DYNAMIC PROGRAMMING  dp</vt:lpstr>
      <vt:lpstr>The shortest path</vt:lpstr>
      <vt:lpstr>The shortest path</vt:lpstr>
      <vt:lpstr>CONTENT</vt:lpstr>
      <vt:lpstr>1.   What is Dynamic programMing?</vt:lpstr>
      <vt:lpstr>2.    Characteristics of Dynamic Programming</vt:lpstr>
      <vt:lpstr>PowerPoint Presentation</vt:lpstr>
      <vt:lpstr>PowerPoint Presentation</vt:lpstr>
      <vt:lpstr>PowerPoint Presentation</vt:lpstr>
      <vt:lpstr>PowerPoint Presentation</vt:lpstr>
      <vt:lpstr>3.   Dynamic Programming Methods</vt:lpstr>
      <vt:lpstr>3.   Dynamic Programming Methods</vt:lpstr>
      <vt:lpstr>3.   Dynamic Programming Methods</vt:lpstr>
      <vt:lpstr>3.   Dynamic Programming Methods</vt:lpstr>
      <vt:lpstr>3.   Dynamic Programming Methods</vt:lpstr>
      <vt:lpstr>Comparison</vt:lpstr>
      <vt:lpstr>4.   Compare with other algorithms</vt:lpstr>
      <vt:lpstr>PowerPoint Presentation</vt:lpstr>
      <vt:lpstr>4.   Compare with other algorithms</vt:lpstr>
      <vt:lpstr>PowerPoint Presentation</vt:lpstr>
      <vt:lpstr>PowerPoint Presentation</vt:lpstr>
      <vt:lpstr>5.    Steps in Dynamic Programming</vt:lpstr>
      <vt:lpstr>6.   List of Dynamic Programming Problems</vt:lpstr>
      <vt:lpstr>PowerPoint Presentation</vt:lpstr>
      <vt:lpstr>KAHOOT!</vt:lpstr>
      <vt:lpstr>HOMEWORK</vt:lpstr>
      <vt:lpstr>The shortest path</vt:lpstr>
      <vt:lpstr>thanks!</vt:lpstr>
      <vt:lpstr>PowerPoint Presentation</vt:lpstr>
      <vt:lpstr>Credits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PROGRAMING   dp</dc:title>
  <dc:creator>hlhkudo</dc:creator>
  <cp:lastModifiedBy>Windows User</cp:lastModifiedBy>
  <cp:revision>151</cp:revision>
  <dcterms:modified xsi:type="dcterms:W3CDTF">2021-06-15T16:44:27Z</dcterms:modified>
</cp:coreProperties>
</file>