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256" r:id="rId2"/>
    <p:sldId id="310" r:id="rId3"/>
    <p:sldId id="311" r:id="rId4"/>
    <p:sldId id="312" r:id="rId5"/>
    <p:sldId id="313" r:id="rId6"/>
    <p:sldId id="314" r:id="rId7"/>
    <p:sldId id="279" r:id="rId8"/>
  </p:sldIdLst>
  <p:sldSz cx="9144000" cy="5143500" type="screen16x9"/>
  <p:notesSz cx="6858000" cy="9144000"/>
  <p:embeddedFontLst>
    <p:embeddedFont>
      <p:font typeface="Walter Turncoat" charset="0"/>
      <p:regular r:id="rId11"/>
    </p:embeddedFont>
    <p:embeddedFont>
      <p:font typeface="Sniglet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21292A-85F1-4171-92E3-9B7572BA4675}">
  <a:tblStyle styleId="{5421292A-85F1-4171-92E3-9B7572BA4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2B57B-FF79-4D19-AE5C-C147C60DC62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6FF28-6C81-4A31-A0CE-5AB4D498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76919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DYNAMIC PROGRAMMING  </a:t>
            </a:r>
            <a:r>
              <a:rPr lang="en-US" dirty="0" err="1" smtClean="0"/>
              <a:t>dp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424498" y="3098292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235961" y="1268849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7092613" y="2600053"/>
            <a:ext cx="1586594" cy="91299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562700" y="3958044"/>
            <a:ext cx="424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AND ANALYSIS OF ALGORITHMS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LECTURER: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Sơn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CS112.L23.KHCL.N12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Google Shape;388;p38"/>
          <p:cNvSpPr/>
          <p:nvPr/>
        </p:nvSpPr>
        <p:spPr>
          <a:xfrm>
            <a:off x="4032786" y="555526"/>
            <a:ext cx="1078413" cy="85376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0040" y="2087487"/>
            <a:ext cx="7772400" cy="1159800"/>
          </a:xfrm>
        </p:spPr>
        <p:txBody>
          <a:bodyPr/>
          <a:lstStyle/>
          <a:p>
            <a:r>
              <a:rPr lang="en-US" dirty="0" smtClean="0">
                <a:latin typeface="Sniglet" charset="0"/>
              </a:rPr>
              <a:t>HOMEWORK</a:t>
            </a:r>
            <a:endParaRPr lang="en-US" dirty="0">
              <a:latin typeface="Sniglet" charset="0"/>
            </a:endParaRPr>
          </a:p>
        </p:txBody>
      </p:sp>
      <p:sp>
        <p:nvSpPr>
          <p:cNvPr id="7" name="Google Shape;356;p38"/>
          <p:cNvSpPr/>
          <p:nvPr/>
        </p:nvSpPr>
        <p:spPr>
          <a:xfrm>
            <a:off x="3998168" y="1279479"/>
            <a:ext cx="1296144" cy="83111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37828" y="336383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niglet" charset="0"/>
              </a:rPr>
              <a:t>Gmail: 19521482@gm.uit.edu.vn</a:t>
            </a:r>
            <a:endParaRPr lang="en-US" sz="2000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0" y="-236562"/>
            <a:ext cx="93245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The shortest path</a:t>
            </a:r>
            <a:endParaRPr sz="4000" dirty="0"/>
          </a:p>
        </p:txBody>
      </p:sp>
      <p:sp>
        <p:nvSpPr>
          <p:cNvPr id="8" name="Google Shape;83;p14"/>
          <p:cNvSpPr/>
          <p:nvPr/>
        </p:nvSpPr>
        <p:spPr>
          <a:xfrm>
            <a:off x="1489942" y="2405253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3;p14"/>
          <p:cNvSpPr/>
          <p:nvPr/>
        </p:nvSpPr>
        <p:spPr>
          <a:xfrm>
            <a:off x="3290142" y="2405253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3;p14"/>
          <p:cNvSpPr/>
          <p:nvPr/>
        </p:nvSpPr>
        <p:spPr>
          <a:xfrm>
            <a:off x="5234358" y="2405253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3;p14"/>
          <p:cNvSpPr/>
          <p:nvPr/>
        </p:nvSpPr>
        <p:spPr>
          <a:xfrm>
            <a:off x="7066055" y="2405253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30;p37"/>
          <p:cNvGrpSpPr/>
          <p:nvPr/>
        </p:nvGrpSpPr>
        <p:grpSpPr>
          <a:xfrm>
            <a:off x="2216378" y="2725399"/>
            <a:ext cx="1073763" cy="292500"/>
            <a:chOff x="271125" y="812725"/>
            <a:chExt cx="766525" cy="221725"/>
          </a:xfrm>
        </p:grpSpPr>
        <p:sp>
          <p:nvSpPr>
            <p:cNvPr id="13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30;p37"/>
          <p:cNvGrpSpPr/>
          <p:nvPr/>
        </p:nvGrpSpPr>
        <p:grpSpPr>
          <a:xfrm>
            <a:off x="4082230" y="2681866"/>
            <a:ext cx="1152128" cy="292500"/>
            <a:chOff x="271125" y="812725"/>
            <a:chExt cx="766525" cy="221725"/>
          </a:xfrm>
        </p:grpSpPr>
        <p:sp>
          <p:nvSpPr>
            <p:cNvPr id="19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0;p37"/>
          <p:cNvGrpSpPr/>
          <p:nvPr/>
        </p:nvGrpSpPr>
        <p:grpSpPr>
          <a:xfrm>
            <a:off x="6026446" y="2638333"/>
            <a:ext cx="1039609" cy="292500"/>
            <a:chOff x="271125" y="812725"/>
            <a:chExt cx="766525" cy="221725"/>
          </a:xfrm>
        </p:grpSpPr>
        <p:sp>
          <p:nvSpPr>
            <p:cNvPr id="22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41968" y="269081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499" y="267422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6386" y="268186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8083" y="268186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9152" y="4532668"/>
            <a:ext cx="782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niglet" charset="0"/>
              </a:rPr>
              <a:t>Apply the </a:t>
            </a:r>
            <a:r>
              <a:rPr lang="en-US" sz="2000" dirty="0" smtClean="0">
                <a:solidFill>
                  <a:srgbClr val="FF0000"/>
                </a:solidFill>
                <a:latin typeface="Sniglet" charset="0"/>
              </a:rPr>
              <a:t>Dynamic programming</a:t>
            </a:r>
            <a:r>
              <a:rPr lang="en-US" sz="2000" dirty="0" smtClean="0">
                <a:solidFill>
                  <a:schemeClr val="bg1"/>
                </a:solidFill>
                <a:latin typeface="Sniglet" charset="0"/>
              </a:rPr>
              <a:t>, the shortest path from S to T is?</a:t>
            </a:r>
            <a:endParaRPr lang="en-US" sz="20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55" name="Google Shape;83;p14"/>
          <p:cNvSpPr/>
          <p:nvPr/>
        </p:nvSpPr>
        <p:spPr>
          <a:xfrm>
            <a:off x="3290142" y="1251056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3;p14"/>
          <p:cNvSpPr/>
          <p:nvPr/>
        </p:nvSpPr>
        <p:spPr>
          <a:xfrm>
            <a:off x="5234358" y="1251056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3;p14"/>
          <p:cNvSpPr/>
          <p:nvPr/>
        </p:nvSpPr>
        <p:spPr>
          <a:xfrm>
            <a:off x="3290141" y="3488086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;p14"/>
          <p:cNvSpPr/>
          <p:nvPr/>
        </p:nvSpPr>
        <p:spPr>
          <a:xfrm>
            <a:off x="5234358" y="3488086"/>
            <a:ext cx="792088" cy="78671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/>
          <p:cNvSpPr txBox="1"/>
          <p:nvPr/>
        </p:nvSpPr>
        <p:spPr>
          <a:xfrm>
            <a:off x="3500380" y="1490521"/>
            <a:ext cx="32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A                                     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4114" y="3757476"/>
            <a:ext cx="252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                                      F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1" name="Google Shape;330;p37"/>
          <p:cNvGrpSpPr/>
          <p:nvPr/>
        </p:nvGrpSpPr>
        <p:grpSpPr>
          <a:xfrm rot="1672544">
            <a:off x="2060113" y="3367845"/>
            <a:ext cx="1233196" cy="292500"/>
            <a:chOff x="271125" y="812725"/>
            <a:chExt cx="766525" cy="221725"/>
          </a:xfrm>
        </p:grpSpPr>
        <p:sp>
          <p:nvSpPr>
            <p:cNvPr id="62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330;p37"/>
          <p:cNvGrpSpPr/>
          <p:nvPr/>
        </p:nvGrpSpPr>
        <p:grpSpPr>
          <a:xfrm rot="20038639">
            <a:off x="2016024" y="1861803"/>
            <a:ext cx="1209208" cy="292500"/>
            <a:chOff x="271125" y="812725"/>
            <a:chExt cx="766525" cy="221725"/>
          </a:xfrm>
        </p:grpSpPr>
        <p:sp>
          <p:nvSpPr>
            <p:cNvPr id="65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330;p37"/>
          <p:cNvGrpSpPr/>
          <p:nvPr/>
        </p:nvGrpSpPr>
        <p:grpSpPr>
          <a:xfrm>
            <a:off x="4143130" y="1465123"/>
            <a:ext cx="1073763" cy="292500"/>
            <a:chOff x="271125" y="812725"/>
            <a:chExt cx="766525" cy="221725"/>
          </a:xfrm>
        </p:grpSpPr>
        <p:sp>
          <p:nvSpPr>
            <p:cNvPr id="68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30;p37"/>
          <p:cNvGrpSpPr/>
          <p:nvPr/>
        </p:nvGrpSpPr>
        <p:grpSpPr>
          <a:xfrm rot="1600424">
            <a:off x="4016713" y="2088096"/>
            <a:ext cx="1402186" cy="292500"/>
            <a:chOff x="271125" y="812725"/>
            <a:chExt cx="766525" cy="221725"/>
          </a:xfrm>
        </p:grpSpPr>
        <p:sp>
          <p:nvSpPr>
            <p:cNvPr id="7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330;p37"/>
          <p:cNvGrpSpPr/>
          <p:nvPr/>
        </p:nvGrpSpPr>
        <p:grpSpPr>
          <a:xfrm>
            <a:off x="4103301" y="3772753"/>
            <a:ext cx="1073763" cy="292500"/>
            <a:chOff x="271125" y="812725"/>
            <a:chExt cx="766525" cy="221725"/>
          </a:xfrm>
        </p:grpSpPr>
        <p:sp>
          <p:nvSpPr>
            <p:cNvPr id="74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330;p37"/>
          <p:cNvGrpSpPr/>
          <p:nvPr/>
        </p:nvGrpSpPr>
        <p:grpSpPr>
          <a:xfrm rot="19983688">
            <a:off x="6080673" y="3456599"/>
            <a:ext cx="1238337" cy="292500"/>
            <a:chOff x="271125" y="812725"/>
            <a:chExt cx="766525" cy="221725"/>
          </a:xfrm>
        </p:grpSpPr>
        <p:sp>
          <p:nvSpPr>
            <p:cNvPr id="77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330;p37"/>
          <p:cNvGrpSpPr/>
          <p:nvPr/>
        </p:nvGrpSpPr>
        <p:grpSpPr>
          <a:xfrm rot="2178289">
            <a:off x="6046970" y="1856894"/>
            <a:ext cx="1215692" cy="292500"/>
            <a:chOff x="271125" y="812725"/>
            <a:chExt cx="766525" cy="221725"/>
          </a:xfrm>
        </p:grpSpPr>
        <p:sp>
          <p:nvSpPr>
            <p:cNvPr id="80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330;p37"/>
          <p:cNvGrpSpPr/>
          <p:nvPr/>
        </p:nvGrpSpPr>
        <p:grpSpPr>
          <a:xfrm rot="1778562">
            <a:off x="3955079" y="3158589"/>
            <a:ext cx="1350754" cy="292500"/>
            <a:chOff x="271125" y="812725"/>
            <a:chExt cx="766525" cy="221725"/>
          </a:xfrm>
        </p:grpSpPr>
        <p:sp>
          <p:nvSpPr>
            <p:cNvPr id="87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30;p37"/>
          <p:cNvGrpSpPr/>
          <p:nvPr/>
        </p:nvGrpSpPr>
        <p:grpSpPr>
          <a:xfrm rot="20156135">
            <a:off x="4018569" y="2062761"/>
            <a:ext cx="1360936" cy="292500"/>
            <a:chOff x="271125" y="812725"/>
            <a:chExt cx="766525" cy="221725"/>
          </a:xfrm>
        </p:grpSpPr>
        <p:sp>
          <p:nvSpPr>
            <p:cNvPr id="90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91866" y="1753550"/>
            <a:ext cx="45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51719" y="1336634"/>
            <a:ext cx="51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3975" y="1697231"/>
            <a:ext cx="6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821" y="2571591"/>
            <a:ext cx="45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82030" y="3488086"/>
            <a:ext cx="42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14462" y="4023452"/>
            <a:ext cx="352332" cy="30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39457" y="3334197"/>
            <a:ext cx="38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20763" y="2490831"/>
            <a:ext cx="38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50825" y="1712401"/>
            <a:ext cx="43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49156" y="2215417"/>
            <a:ext cx="38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28957" y="2562210"/>
            <a:ext cx="35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44630" y="3275294"/>
            <a:ext cx="41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64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755576" y="12959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  <a:latin typeface="Snigle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T) =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min{1+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d</a:t>
            </a:r>
            <a:r>
              <a:rPr lang="en-US" sz="2400" baseline="-25000" dirty="0" smtClean="0">
                <a:solidFill>
                  <a:srgbClr val="FF00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(A, T</a:t>
            </a:r>
            <a:r>
              <a:rPr lang="en-US" sz="2400" dirty="0">
                <a:solidFill>
                  <a:srgbClr val="FF0000"/>
                </a:solidFill>
                <a:latin typeface="Sniglet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; 2+</a:t>
            </a:r>
            <a:r>
              <a:rPr lang="en-US" sz="2400" dirty="0">
                <a:solidFill>
                  <a:srgbClr val="FFFF00"/>
                </a:solidFill>
                <a:latin typeface="Sniglet" charset="0"/>
              </a:rPr>
              <a:t>d</a:t>
            </a:r>
            <a:r>
              <a:rPr lang="en-US" sz="2400" baseline="-25000" dirty="0">
                <a:solidFill>
                  <a:srgbClr val="FFFF00"/>
                </a:solidFill>
                <a:latin typeface="Sniglet" charset="0"/>
              </a:rPr>
              <a:t>min 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(B, T</a:t>
            </a:r>
            <a:r>
              <a:rPr lang="en-US" sz="2400" dirty="0">
                <a:solidFill>
                  <a:srgbClr val="FFFF00"/>
                </a:solidFill>
                <a:latin typeface="Sniglet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; 5+</a:t>
            </a:r>
            <a:r>
              <a:rPr lang="en-US" sz="2400" dirty="0">
                <a:solidFill>
                  <a:srgbClr val="00B0F0"/>
                </a:solidFill>
                <a:latin typeface="Sniglet" charset="0"/>
              </a:rPr>
              <a:t>d</a:t>
            </a:r>
            <a:r>
              <a:rPr lang="en-US" sz="2400" baseline="-25000" dirty="0">
                <a:solidFill>
                  <a:srgbClr val="00B0F0"/>
                </a:solidFill>
                <a:latin typeface="Sniglet" charset="0"/>
              </a:rPr>
              <a:t>min 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(C, T)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}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5576" y="175774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(A, T)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min{4+d(D, T); 11+d(E, T)}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	     = min{4+18; 11+13} = 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22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51470"/>
            <a:ext cx="89289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niglet" charset="0"/>
              </a:rPr>
              <a:t>Top-down</a:t>
            </a:r>
            <a:r>
              <a:rPr lang="en-US" sz="4000" dirty="0" smtClean="0">
                <a:solidFill>
                  <a:schemeClr val="bg1"/>
                </a:solidFill>
                <a:latin typeface="Sniglet" charset="0"/>
              </a:rPr>
              <a:t> approach</a:t>
            </a:r>
            <a:endParaRPr lang="en-US" sz="40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576" y="259784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rgbClr val="FFFF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(B, T)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min{9+d(D, T); 5+d(E, T); 16+d(F, T)}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= min{9+18; 5+13; 16+2} = 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18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576" y="342884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00B0F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(C, T)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= 2+d(F, T)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= 2+2 = 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576" y="425984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  <a:latin typeface="Snigle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T)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min{1+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22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; 2+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18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; 5+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} 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= 9.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39" y="3335660"/>
            <a:ext cx="3651361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81529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  <a:latin typeface="Snigle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T) =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min{</a:t>
            </a:r>
            <a:r>
              <a:rPr lang="en-US" sz="2400" dirty="0" err="1" smtClean="0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(S, D); </a:t>
            </a:r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E); </a:t>
            </a:r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F)}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48" grpId="0"/>
      <p:bldP spid="49" grpId="0"/>
      <p:bldP spid="5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1470"/>
            <a:ext cx="89289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Sniglet" charset="0"/>
              </a:rPr>
              <a:t>Bottom-up approach</a:t>
            </a:r>
            <a:endParaRPr lang="en-US" sz="4000" dirty="0">
              <a:solidFill>
                <a:schemeClr val="bg1"/>
              </a:solidFill>
              <a:latin typeface="Sniglet" charset="0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39" y="3335660"/>
            <a:ext cx="3651361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5556" y="90842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d(S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A)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1;                           d(S, B) = 2;                                  d(S, C) = 5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556" y="137055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FF00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(S, </a:t>
            </a:r>
            <a:r>
              <a:rPr lang="en-US" sz="2400" dirty="0">
                <a:solidFill>
                  <a:srgbClr val="FF0000"/>
                </a:solidFill>
                <a:latin typeface="Sniglet" charset="0"/>
              </a:rPr>
              <a:t>D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min{d(S,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)+d(A, D); d(S, B)+d(B, D)}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	     = min{1+4; 2+9} = 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5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22015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FFFF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(S, E)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min{d(S, A)+d(A, E); d(S, B)+d(B, E)}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= min{1+11; 2+5} = 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7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556" y="303254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00B0F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(S, F)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= min{d(S, B)+d(B, F); d(S, C)+d(C, F)}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= min{2+16; 5+2} = 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7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1470"/>
            <a:ext cx="892899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Sniglet" charset="0"/>
              </a:rPr>
              <a:t>Bottom-up approach</a:t>
            </a:r>
            <a:endParaRPr lang="en-US" sz="4000" dirty="0">
              <a:solidFill>
                <a:schemeClr val="bg1"/>
              </a:solidFill>
              <a:latin typeface="Sniglet" charset="0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39" y="3335660"/>
            <a:ext cx="3651361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92367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Sniglet" charset="0"/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  <a:latin typeface="Snigle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niglet" charset="0"/>
              </a:rPr>
              <a:t>(S, T)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= min{</a:t>
            </a:r>
            <a:r>
              <a:rPr lang="en-US" sz="2400" dirty="0" err="1">
                <a:solidFill>
                  <a:srgbClr val="FF0000"/>
                </a:solidFill>
                <a:latin typeface="Sniglet" charset="0"/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  <a:latin typeface="Sniglet" charset="0"/>
              </a:rPr>
              <a:t>min</a:t>
            </a:r>
            <a:r>
              <a:rPr lang="en-US" sz="2400" dirty="0">
                <a:solidFill>
                  <a:srgbClr val="FF0000"/>
                </a:solidFill>
                <a:latin typeface="Sniglet" charset="0"/>
              </a:rPr>
              <a:t>(S, 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D)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+d(D, T);</a:t>
            </a:r>
            <a:r>
              <a:rPr lang="en-US" sz="2400" dirty="0" err="1" smtClean="0">
                <a:solidFill>
                  <a:srgbClr val="FFFF0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FFFF0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(S</a:t>
            </a:r>
            <a:r>
              <a:rPr lang="en-US" sz="2400" dirty="0">
                <a:solidFill>
                  <a:srgbClr val="FFFF00"/>
                </a:solidFill>
                <a:latin typeface="Sniglet" charset="0"/>
              </a:rPr>
              <a:t>, E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+d(E,T);</a:t>
            </a:r>
            <a:r>
              <a:rPr lang="en-US" sz="2400" dirty="0" err="1" smtClean="0">
                <a:solidFill>
                  <a:srgbClr val="00B0F0"/>
                </a:solidFill>
                <a:latin typeface="Sniglet" charset="0"/>
              </a:rPr>
              <a:t>d</a:t>
            </a:r>
            <a:r>
              <a:rPr lang="en-US" sz="2400" baseline="-25000" dirty="0" err="1" smtClean="0">
                <a:solidFill>
                  <a:srgbClr val="00B0F0"/>
                </a:solidFill>
                <a:latin typeface="Sniglet" charset="0"/>
              </a:rPr>
              <a:t>min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(S</a:t>
            </a:r>
            <a:r>
              <a:rPr lang="en-US" sz="2400" dirty="0">
                <a:solidFill>
                  <a:srgbClr val="00B0F0"/>
                </a:solidFill>
                <a:latin typeface="Sniglet" charset="0"/>
              </a:rPr>
              <a:t>, F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+d(F, T)} 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= min{</a:t>
            </a:r>
            <a:r>
              <a:rPr lang="en-US" sz="2400" dirty="0" smtClean="0">
                <a:solidFill>
                  <a:srgbClr val="FF0000"/>
                </a:solidFill>
                <a:latin typeface="Sniglet" charset="0"/>
              </a:rPr>
              <a:t>5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+18; </a:t>
            </a:r>
            <a:r>
              <a:rPr lang="en-US" sz="2400" dirty="0" smtClean="0">
                <a:solidFill>
                  <a:srgbClr val="FFFF00"/>
                </a:solidFill>
                <a:latin typeface="Sniglet" charset="0"/>
              </a:rPr>
              <a:t>7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+13; </a:t>
            </a:r>
            <a:r>
              <a:rPr lang="en-US" sz="2400" dirty="0" smtClean="0">
                <a:solidFill>
                  <a:srgbClr val="00B0F0"/>
                </a:solidFill>
                <a:latin typeface="Sniglet" charset="0"/>
              </a:rPr>
              <a:t>7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+2} 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 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</a:t>
            </a:r>
          </a:p>
          <a:p>
            <a:r>
              <a:rPr lang="en-US" sz="2400" dirty="0">
                <a:solidFill>
                  <a:schemeClr val="bg1"/>
                </a:solidFill>
                <a:latin typeface="Sniglet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Sniglet" charset="0"/>
              </a:rPr>
              <a:t>      = 9.			</a:t>
            </a:r>
            <a:endParaRPr lang="en-US" sz="2400" dirty="0">
              <a:solidFill>
                <a:schemeClr val="bg1"/>
              </a:solidFill>
              <a:latin typeface="Snigl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chemeClr val="lt1"/>
                </a:solidFill>
              </a:rPr>
              <a:t>You can review these slides on our team's </a:t>
            </a:r>
            <a:r>
              <a:rPr lang="en-US" dirty="0" err="1">
                <a:solidFill>
                  <a:schemeClr val="lt1"/>
                </a:solidFill>
              </a:rPr>
              <a:t>GitHub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282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Walter Turncoat</vt:lpstr>
      <vt:lpstr>Sniglet</vt:lpstr>
      <vt:lpstr>Ursula template</vt:lpstr>
      <vt:lpstr>DYNAMIC PROGRAMMING  dp</vt:lpstr>
      <vt:lpstr>HOMEWORK</vt:lpstr>
      <vt:lpstr>The shortest path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PROGRAMING   dp</dc:title>
  <dc:creator>hlhkudo</dc:creator>
  <cp:lastModifiedBy>Windows User</cp:lastModifiedBy>
  <cp:revision>138</cp:revision>
  <dcterms:modified xsi:type="dcterms:W3CDTF">2021-05-21T13:06:44Z</dcterms:modified>
</cp:coreProperties>
</file>