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handoutMasterIdLst>
    <p:handoutMasterId r:id="rId29"/>
  </p:handoutMasterIdLst>
  <p:sldIdLst>
    <p:sldId id="256" r:id="rId2"/>
    <p:sldId id="286" r:id="rId3"/>
    <p:sldId id="287" r:id="rId4"/>
    <p:sldId id="307" r:id="rId5"/>
    <p:sldId id="259" r:id="rId6"/>
    <p:sldId id="288" r:id="rId7"/>
    <p:sldId id="289" r:id="rId8"/>
    <p:sldId id="291" r:id="rId9"/>
    <p:sldId id="290" r:id="rId10"/>
    <p:sldId id="292" r:id="rId11"/>
    <p:sldId id="293" r:id="rId12"/>
    <p:sldId id="299" r:id="rId13"/>
    <p:sldId id="309" r:id="rId14"/>
    <p:sldId id="297" r:id="rId15"/>
    <p:sldId id="301" r:id="rId16"/>
    <p:sldId id="268" r:id="rId17"/>
    <p:sldId id="303" r:id="rId18"/>
    <p:sldId id="302" r:id="rId19"/>
    <p:sldId id="298" r:id="rId20"/>
    <p:sldId id="306" r:id="rId21"/>
    <p:sldId id="305" r:id="rId22"/>
    <p:sldId id="310" r:id="rId23"/>
    <p:sldId id="311" r:id="rId24"/>
    <p:sldId id="279" r:id="rId25"/>
    <p:sldId id="278" r:id="rId26"/>
    <p:sldId id="280" r:id="rId27"/>
  </p:sldIdLst>
  <p:sldSz cx="9144000" cy="5143500" type="screen16x9"/>
  <p:notesSz cx="6858000" cy="9144000"/>
  <p:embeddedFontLst>
    <p:embeddedFont>
      <p:font typeface="Sniglet" charset="0"/>
      <p:regular r:id="rId30"/>
    </p:embeddedFont>
    <p:embeddedFont>
      <p:font typeface="Walter Turncoat"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2B57B-FF79-4D19-AE5C-C147C60DC62D}" type="datetimeFigureOut">
              <a:rPr lang="en-US" smtClean="0"/>
              <a:t>5/22/2021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36FF28-6C81-4A31-A0CE-5AB4D498699F}" type="slidenum">
              <a:rPr lang="en-US" smtClean="0"/>
              <a:t>‹#›</a:t>
            </a:fld>
            <a:endParaRPr lang="en-US"/>
          </a:p>
        </p:txBody>
      </p:sp>
    </p:spTree>
    <p:extLst>
      <p:ext uri="{BB962C8B-B14F-4D97-AF65-F5344CB8AC3E}">
        <p14:creationId xmlns:p14="http://schemas.microsoft.com/office/powerpoint/2010/main" val="29888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76919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oeffortnomoney/CS112.L23.KHCL-Team12/tree/main/Project/Reference"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hyperlink" Target="http://gacsach.vn/sach/cai-tien-bai-toan-quy-hoach-dong-bang-ky-thuat-chia-de-tri-5.html" TargetMode="External"/><Relationship Id="rId3" Type="http://schemas.openxmlformats.org/officeDocument/2006/relationships/hyperlink" Target="http://www.slidescarnival.com/" TargetMode="External"/><Relationship Id="rId7" Type="http://schemas.openxmlformats.org/officeDocument/2006/relationships/hyperlink" Target="https://www.geeksforgeeks.org/dynamic-programming-vs-divide-and-conquer/"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www.tutorialspoint.com/data_structures_algorithms/dynamic_programming.htm" TargetMode="External"/><Relationship Id="rId5" Type="http://schemas.openxmlformats.org/officeDocument/2006/relationships/hyperlink" Target="https://www.educative.io/courses/grokking-dynamic-programming-patterns-for-coding-interviews/m2G1pAq0OO0" TargetMode="External"/><Relationship Id="rId4" Type="http://schemas.openxmlformats.org/officeDocument/2006/relationships/hyperlink" Target="https://topdev.vn/blog/thuat-toan-quy-hoach-dong/" TargetMode="External"/><Relationship Id="rId9" Type="http://schemas.openxmlformats.org/officeDocument/2006/relationships/hyperlink" Target="https://github.com/noeffortnomoney/CS112.L23.KHCL-Team12/tree/main/Project/Refer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DYNAMIC PROGRAMMING  </a:t>
            </a:r>
            <a:r>
              <a:rPr lang="en-US" dirty="0" err="1" smtClean="0"/>
              <a:t>dp</a:t>
            </a:r>
            <a:endParaRPr dirty="0"/>
          </a:p>
        </p:txBody>
      </p:sp>
      <p:grpSp>
        <p:nvGrpSpPr>
          <p:cNvPr id="48" name="Google Shape;48;p11"/>
          <p:cNvGrpSpPr/>
          <p:nvPr/>
        </p:nvGrpSpPr>
        <p:grpSpPr>
          <a:xfrm rot="2194107">
            <a:off x="424498" y="3098292"/>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235961" y="126884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7092613" y="2600053"/>
            <a:ext cx="1586594" cy="91299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562700" y="3958044"/>
            <a:ext cx="4241548" cy="830997"/>
          </a:xfrm>
          <a:prstGeom prst="rect">
            <a:avLst/>
          </a:prstGeom>
          <a:noFill/>
        </p:spPr>
        <p:txBody>
          <a:bodyPr wrap="square" rtlCol="0">
            <a:spAutoFit/>
          </a:bodyPr>
          <a:lstStyle/>
          <a:p>
            <a:pPr algn="ctr"/>
            <a:r>
              <a:rPr lang="en-US" sz="1600" dirty="0" smtClean="0">
                <a:solidFill>
                  <a:schemeClr val="bg1"/>
                </a:solidFill>
                <a:latin typeface="Times New Roman" pitchFamily="18" charset="0"/>
                <a:cs typeface="Times New Roman" pitchFamily="18" charset="0"/>
              </a:rPr>
              <a:t>DESIGN AND ANALYSIS OF ALGORITHMS</a:t>
            </a:r>
          </a:p>
          <a:p>
            <a:pPr algn="ctr"/>
            <a:r>
              <a:rPr lang="en-US" sz="1600" dirty="0" smtClean="0">
                <a:solidFill>
                  <a:schemeClr val="bg1"/>
                </a:solidFill>
                <a:latin typeface="Times New Roman" pitchFamily="18" charset="0"/>
                <a:cs typeface="Times New Roman" pitchFamily="18" charset="0"/>
              </a:rPr>
              <a:t>LECTURER: </a:t>
            </a:r>
            <a:r>
              <a:rPr lang="en-US" sz="1600" dirty="0" err="1" smtClean="0">
                <a:solidFill>
                  <a:schemeClr val="bg1"/>
                </a:solidFill>
                <a:latin typeface="Times New Roman" pitchFamily="18" charset="0"/>
                <a:cs typeface="Times New Roman" pitchFamily="18" charset="0"/>
              </a:rPr>
              <a:t>Nguyễn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Thanh</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Sơn</a:t>
            </a:r>
            <a:endParaRPr lang="en-US" sz="1600" dirty="0" smtClean="0">
              <a:solidFill>
                <a:schemeClr val="bg1"/>
              </a:solidFill>
              <a:latin typeface="Times New Roman" pitchFamily="18" charset="0"/>
              <a:cs typeface="Times New Roman" pitchFamily="18" charset="0"/>
            </a:endParaRPr>
          </a:p>
          <a:p>
            <a:pPr algn="ctr"/>
            <a:r>
              <a:rPr lang="en-US" sz="1600" dirty="0" smtClean="0">
                <a:solidFill>
                  <a:schemeClr val="bg1"/>
                </a:solidFill>
                <a:latin typeface="Times New Roman" pitchFamily="18" charset="0"/>
                <a:cs typeface="Times New Roman" pitchFamily="18" charset="0"/>
              </a:rPr>
              <a:t>CS112.L23.KHCL.N12</a:t>
            </a:r>
            <a:endParaRPr lang="en-US" sz="1600" dirty="0">
              <a:solidFill>
                <a:schemeClr val="bg1"/>
              </a:solidFill>
              <a:latin typeface="Times New Roman" pitchFamily="18" charset="0"/>
              <a:cs typeface="Times New Roman" pitchFamily="18" charset="0"/>
            </a:endParaRPr>
          </a:p>
        </p:txBody>
      </p:sp>
      <p:sp>
        <p:nvSpPr>
          <p:cNvPr id="13" name="Google Shape;388;p38"/>
          <p:cNvSpPr/>
          <p:nvPr/>
        </p:nvSpPr>
        <p:spPr>
          <a:xfrm>
            <a:off x="4032786" y="555526"/>
            <a:ext cx="1078413" cy="85376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4" name="Google Shape;83;p14"/>
          <p:cNvSpPr/>
          <p:nvPr/>
        </p:nvSpPr>
        <p:spPr>
          <a:xfrm>
            <a:off x="19574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37576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p14"/>
          <p:cNvSpPr/>
          <p:nvPr/>
        </p:nvSpPr>
        <p:spPr>
          <a:xfrm>
            <a:off x="5701851"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p14"/>
          <p:cNvSpPr/>
          <p:nvPr/>
        </p:nvSpPr>
        <p:spPr>
          <a:xfrm>
            <a:off x="7533548"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30;p37"/>
          <p:cNvGrpSpPr/>
          <p:nvPr/>
        </p:nvGrpSpPr>
        <p:grpSpPr>
          <a:xfrm>
            <a:off x="2683871" y="1404978"/>
            <a:ext cx="1073763" cy="292500"/>
            <a:chOff x="271125" y="812725"/>
            <a:chExt cx="766525" cy="221725"/>
          </a:xfrm>
        </p:grpSpPr>
        <p:sp>
          <p:nvSpPr>
            <p:cNvPr id="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30;p37"/>
          <p:cNvGrpSpPr/>
          <p:nvPr/>
        </p:nvGrpSpPr>
        <p:grpSpPr>
          <a:xfrm>
            <a:off x="4549723" y="1361445"/>
            <a:ext cx="1152128" cy="292500"/>
            <a:chOff x="271125" y="812725"/>
            <a:chExt cx="766525" cy="221725"/>
          </a:xfrm>
        </p:grpSpPr>
        <p:sp>
          <p:nvSpPr>
            <p:cNvPr id="1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30;p37"/>
          <p:cNvGrpSpPr/>
          <p:nvPr/>
        </p:nvGrpSpPr>
        <p:grpSpPr>
          <a:xfrm>
            <a:off x="6493939" y="1317912"/>
            <a:ext cx="1039609" cy="292500"/>
            <a:chOff x="271125" y="812725"/>
            <a:chExt cx="766525" cy="221725"/>
          </a:xfrm>
        </p:grpSpPr>
        <p:sp>
          <p:nvSpPr>
            <p:cNvPr id="1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2209461" y="1370396"/>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18" name="TextBox 17"/>
          <p:cNvSpPr txBox="1"/>
          <p:nvPr/>
        </p:nvSpPr>
        <p:spPr>
          <a:xfrm>
            <a:off x="4028992" y="1353806"/>
            <a:ext cx="288032" cy="307777"/>
          </a:xfrm>
          <a:prstGeom prst="rect">
            <a:avLst/>
          </a:prstGeom>
          <a:noFill/>
        </p:spPr>
        <p:txBody>
          <a:bodyPr wrap="square" rtlCol="0">
            <a:spAutoFit/>
          </a:bodyPr>
          <a:lstStyle/>
          <a:p>
            <a:r>
              <a:rPr lang="en-US" dirty="0">
                <a:solidFill>
                  <a:schemeClr val="bg1"/>
                </a:solidFill>
              </a:rPr>
              <a:t>A</a:t>
            </a:r>
          </a:p>
        </p:txBody>
      </p:sp>
      <p:sp>
        <p:nvSpPr>
          <p:cNvPr id="19" name="TextBox 18"/>
          <p:cNvSpPr txBox="1"/>
          <p:nvPr/>
        </p:nvSpPr>
        <p:spPr>
          <a:xfrm>
            <a:off x="5953879" y="1361445"/>
            <a:ext cx="288032" cy="307777"/>
          </a:xfrm>
          <a:prstGeom prst="rect">
            <a:avLst/>
          </a:prstGeom>
          <a:noFill/>
        </p:spPr>
        <p:txBody>
          <a:bodyPr wrap="square" rtlCol="0">
            <a:spAutoFit/>
          </a:bodyPr>
          <a:lstStyle/>
          <a:p>
            <a:r>
              <a:rPr lang="en-US" dirty="0">
                <a:solidFill>
                  <a:schemeClr val="bg1"/>
                </a:solidFill>
              </a:rPr>
              <a:t>B</a:t>
            </a:r>
          </a:p>
        </p:txBody>
      </p:sp>
      <p:sp>
        <p:nvSpPr>
          <p:cNvPr id="20" name="TextBox 19"/>
          <p:cNvSpPr txBox="1"/>
          <p:nvPr/>
        </p:nvSpPr>
        <p:spPr>
          <a:xfrm>
            <a:off x="7785576" y="1361445"/>
            <a:ext cx="288032" cy="307777"/>
          </a:xfrm>
          <a:prstGeom prst="rect">
            <a:avLst/>
          </a:prstGeom>
          <a:noFill/>
        </p:spPr>
        <p:txBody>
          <a:bodyPr wrap="square" rtlCol="0">
            <a:spAutoFit/>
          </a:bodyPr>
          <a:lstStyle/>
          <a:p>
            <a:r>
              <a:rPr lang="en-US" dirty="0">
                <a:solidFill>
                  <a:schemeClr val="bg1"/>
                </a:solidFill>
              </a:rPr>
              <a:t>T</a:t>
            </a:r>
          </a:p>
        </p:txBody>
      </p:sp>
      <p:sp>
        <p:nvSpPr>
          <p:cNvPr id="57" name="TextBox 56"/>
          <p:cNvSpPr txBox="1"/>
          <p:nvPr/>
        </p:nvSpPr>
        <p:spPr>
          <a:xfrm>
            <a:off x="2982314" y="1251170"/>
            <a:ext cx="453768" cy="307777"/>
          </a:xfrm>
          <a:prstGeom prst="rect">
            <a:avLst/>
          </a:prstGeom>
          <a:noFill/>
        </p:spPr>
        <p:txBody>
          <a:bodyPr wrap="square" rtlCol="0">
            <a:spAutoFit/>
          </a:bodyPr>
          <a:lstStyle/>
          <a:p>
            <a:r>
              <a:rPr lang="en-US" dirty="0">
                <a:solidFill>
                  <a:schemeClr val="bg1"/>
                </a:solidFill>
              </a:rPr>
              <a:t>1</a:t>
            </a:r>
          </a:p>
        </p:txBody>
      </p:sp>
      <p:sp>
        <p:nvSpPr>
          <p:cNvPr id="61" name="TextBox 60"/>
          <p:cNvSpPr txBox="1"/>
          <p:nvPr/>
        </p:nvSpPr>
        <p:spPr>
          <a:xfrm>
            <a:off x="6774038" y="1548078"/>
            <a:ext cx="383454" cy="307777"/>
          </a:xfrm>
          <a:prstGeom prst="rect">
            <a:avLst/>
          </a:prstGeom>
          <a:noFill/>
        </p:spPr>
        <p:txBody>
          <a:bodyPr wrap="square" rtlCol="0">
            <a:spAutoFit/>
          </a:bodyPr>
          <a:lstStyle/>
          <a:p>
            <a:r>
              <a:rPr lang="en-US" dirty="0">
                <a:solidFill>
                  <a:schemeClr val="bg1"/>
                </a:solidFill>
              </a:rPr>
              <a:t>5</a:t>
            </a:r>
          </a:p>
        </p:txBody>
      </p:sp>
      <p:sp>
        <p:nvSpPr>
          <p:cNvPr id="64" name="TextBox 63"/>
          <p:cNvSpPr txBox="1"/>
          <p:nvPr/>
        </p:nvSpPr>
        <p:spPr>
          <a:xfrm>
            <a:off x="4896450" y="1241789"/>
            <a:ext cx="352332" cy="307777"/>
          </a:xfrm>
          <a:prstGeom prst="rect">
            <a:avLst/>
          </a:prstGeom>
          <a:noFill/>
        </p:spPr>
        <p:txBody>
          <a:bodyPr wrap="square" rtlCol="0">
            <a:spAutoFit/>
          </a:bodyPr>
          <a:lstStyle/>
          <a:p>
            <a:r>
              <a:rPr lang="en-US" dirty="0">
                <a:solidFill>
                  <a:schemeClr val="bg1"/>
                </a:solidFill>
              </a:rPr>
              <a:t>4</a:t>
            </a:r>
          </a:p>
        </p:txBody>
      </p:sp>
      <p:grpSp>
        <p:nvGrpSpPr>
          <p:cNvPr id="66" name="Google Shape;327;p37"/>
          <p:cNvGrpSpPr/>
          <p:nvPr/>
        </p:nvGrpSpPr>
        <p:grpSpPr>
          <a:xfrm rot="8662406" flipH="1">
            <a:off x="2680296" y="627983"/>
            <a:ext cx="1057805" cy="936479"/>
            <a:chOff x="1113100" y="2199475"/>
            <a:chExt cx="801900" cy="709925"/>
          </a:xfrm>
        </p:grpSpPr>
        <p:sp>
          <p:nvSpPr>
            <p:cNvPr id="67"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27;p37"/>
          <p:cNvGrpSpPr/>
          <p:nvPr/>
        </p:nvGrpSpPr>
        <p:grpSpPr>
          <a:xfrm rot="8662406" flipH="1">
            <a:off x="4598193" y="685842"/>
            <a:ext cx="1057805" cy="936479"/>
            <a:chOff x="1113100" y="2199475"/>
            <a:chExt cx="801900" cy="709925"/>
          </a:xfrm>
        </p:grpSpPr>
        <p:sp>
          <p:nvSpPr>
            <p:cNvPr id="70"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27;p37"/>
          <p:cNvGrpSpPr/>
          <p:nvPr/>
        </p:nvGrpSpPr>
        <p:grpSpPr>
          <a:xfrm rot="8662406" flipH="1">
            <a:off x="6483271" y="678476"/>
            <a:ext cx="1057805" cy="936479"/>
            <a:chOff x="1113100" y="2199475"/>
            <a:chExt cx="801900" cy="709925"/>
          </a:xfrm>
        </p:grpSpPr>
        <p:sp>
          <p:nvSpPr>
            <p:cNvPr id="7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27;p37"/>
          <p:cNvGrpSpPr/>
          <p:nvPr/>
        </p:nvGrpSpPr>
        <p:grpSpPr>
          <a:xfrm rot="2090725">
            <a:off x="2642295" y="1403301"/>
            <a:ext cx="1057805" cy="936479"/>
            <a:chOff x="1113100" y="2199475"/>
            <a:chExt cx="801900" cy="709925"/>
          </a:xfrm>
        </p:grpSpPr>
        <p:sp>
          <p:nvSpPr>
            <p:cNvPr id="7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327;p37"/>
          <p:cNvGrpSpPr/>
          <p:nvPr/>
        </p:nvGrpSpPr>
        <p:grpSpPr>
          <a:xfrm rot="2090725">
            <a:off x="4543714" y="1353520"/>
            <a:ext cx="1057805" cy="936479"/>
            <a:chOff x="1113100" y="2199475"/>
            <a:chExt cx="801900" cy="709925"/>
          </a:xfrm>
        </p:grpSpPr>
        <p:sp>
          <p:nvSpPr>
            <p:cNvPr id="79"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993174" y="2200461"/>
            <a:ext cx="432048"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81" name="TextBox 80"/>
          <p:cNvSpPr txBox="1"/>
          <p:nvPr/>
        </p:nvSpPr>
        <p:spPr>
          <a:xfrm>
            <a:off x="4896450" y="2200461"/>
            <a:ext cx="352332" cy="307777"/>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83" name="TextBox 82"/>
          <p:cNvSpPr txBox="1"/>
          <p:nvPr/>
        </p:nvSpPr>
        <p:spPr>
          <a:xfrm>
            <a:off x="3002070" y="458288"/>
            <a:ext cx="226884" cy="307777"/>
          </a:xfrm>
          <a:prstGeom prst="rect">
            <a:avLst/>
          </a:prstGeom>
          <a:noFill/>
        </p:spPr>
        <p:txBody>
          <a:bodyPr wrap="square" rtlCol="0">
            <a:spAutoFit/>
          </a:bodyPr>
          <a:lstStyle/>
          <a:p>
            <a:r>
              <a:rPr lang="en-US" dirty="0">
                <a:solidFill>
                  <a:schemeClr val="bg1"/>
                </a:solidFill>
              </a:rPr>
              <a:t>3</a:t>
            </a:r>
          </a:p>
        </p:txBody>
      </p:sp>
      <p:sp>
        <p:nvSpPr>
          <p:cNvPr id="84" name="TextBox 83"/>
          <p:cNvSpPr txBox="1"/>
          <p:nvPr/>
        </p:nvSpPr>
        <p:spPr>
          <a:xfrm>
            <a:off x="4896450" y="458289"/>
            <a:ext cx="287059"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85" name="TextBox 84"/>
          <p:cNvSpPr txBox="1"/>
          <p:nvPr/>
        </p:nvSpPr>
        <p:spPr>
          <a:xfrm>
            <a:off x="6774038" y="458289"/>
            <a:ext cx="191727" cy="307777"/>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86" name="TextBox 85"/>
          <p:cNvSpPr txBox="1"/>
          <p:nvPr/>
        </p:nvSpPr>
        <p:spPr>
          <a:xfrm>
            <a:off x="827584" y="442594"/>
            <a:ext cx="864096" cy="584775"/>
          </a:xfrm>
          <a:prstGeom prst="rect">
            <a:avLst/>
          </a:prstGeom>
          <a:noFill/>
        </p:spPr>
        <p:txBody>
          <a:bodyPr wrap="square" rtlCol="0">
            <a:spAutoFit/>
          </a:bodyPr>
          <a:lstStyle/>
          <a:p>
            <a:r>
              <a:rPr lang="en-US" sz="3200" dirty="0" smtClean="0">
                <a:solidFill>
                  <a:schemeClr val="bg1"/>
                </a:solidFill>
                <a:latin typeface="Sniglet" charset="0"/>
              </a:rPr>
              <a:t>EX:</a:t>
            </a:r>
            <a:endParaRPr lang="en-US" sz="3200" dirty="0">
              <a:solidFill>
                <a:schemeClr val="bg1"/>
              </a:solidFill>
              <a:latin typeface="Sniglet" charset="0"/>
            </a:endParaRPr>
          </a:p>
        </p:txBody>
      </p:sp>
      <p:sp>
        <p:nvSpPr>
          <p:cNvPr id="87" name="TextBox 86"/>
          <p:cNvSpPr txBox="1"/>
          <p:nvPr/>
        </p:nvSpPr>
        <p:spPr>
          <a:xfrm>
            <a:off x="1619672" y="2962874"/>
            <a:ext cx="1816410"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baseline="-25000" dirty="0" smtClean="0">
                <a:solidFill>
                  <a:schemeClr val="bg1"/>
                </a:solidFill>
                <a:latin typeface="Sniglet" charset="0"/>
              </a:rPr>
              <a:t> </a:t>
            </a:r>
            <a:r>
              <a:rPr lang="en-US" sz="2400" dirty="0" smtClean="0">
                <a:solidFill>
                  <a:schemeClr val="bg1"/>
                </a:solidFill>
                <a:latin typeface="Sniglet" charset="0"/>
              </a:rPr>
              <a:t>(S, T) = </a:t>
            </a:r>
            <a:endParaRPr lang="en-US" sz="2400" dirty="0">
              <a:solidFill>
                <a:schemeClr val="bg1"/>
              </a:solidFill>
              <a:latin typeface="Sniglet" charset="0"/>
            </a:endParaRPr>
          </a:p>
        </p:txBody>
      </p:sp>
      <p:sp>
        <p:nvSpPr>
          <p:cNvPr id="88" name="TextBox 87"/>
          <p:cNvSpPr txBox="1"/>
          <p:nvPr/>
        </p:nvSpPr>
        <p:spPr>
          <a:xfrm>
            <a:off x="3476914" y="2962873"/>
            <a:ext cx="5241962"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(S, A)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(A, B)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(B, T) </a:t>
            </a:r>
            <a:endParaRPr lang="en-US" sz="2400" dirty="0">
              <a:solidFill>
                <a:schemeClr val="bg1"/>
              </a:solidFill>
              <a:latin typeface="Sniglet" charset="0"/>
            </a:endParaRPr>
          </a:p>
        </p:txBody>
      </p:sp>
      <p:sp>
        <p:nvSpPr>
          <p:cNvPr id="89" name="TextBox 88"/>
          <p:cNvSpPr txBox="1"/>
          <p:nvPr/>
        </p:nvSpPr>
        <p:spPr>
          <a:xfrm>
            <a:off x="2914552" y="3424696"/>
            <a:ext cx="4800280" cy="830997"/>
          </a:xfrm>
          <a:prstGeom prst="rect">
            <a:avLst/>
          </a:prstGeom>
          <a:noFill/>
        </p:spPr>
        <p:txBody>
          <a:bodyPr wrap="square" rtlCol="0">
            <a:spAutoFit/>
          </a:bodyPr>
          <a:lstStyle/>
          <a:p>
            <a:r>
              <a:rPr lang="en-US" sz="2400" dirty="0" smtClean="0">
                <a:solidFill>
                  <a:schemeClr val="bg1"/>
                </a:solidFill>
                <a:latin typeface="Sniglet" charset="0"/>
              </a:rPr>
              <a:t>=       1 + 2 + 5</a:t>
            </a:r>
          </a:p>
          <a:p>
            <a:r>
              <a:rPr lang="en-US" sz="2400" dirty="0" smtClean="0">
                <a:solidFill>
                  <a:schemeClr val="bg1"/>
                </a:solidFill>
                <a:latin typeface="Sniglet" charset="0"/>
              </a:rPr>
              <a:t>=       8				</a:t>
            </a:r>
            <a:endParaRPr lang="en-US" sz="2400" dirty="0">
              <a:solidFill>
                <a:schemeClr val="bg1"/>
              </a:solidFill>
              <a:latin typeface="Sniglet" charset="0"/>
            </a:endParaRPr>
          </a:p>
        </p:txBody>
      </p:sp>
      <p:sp>
        <p:nvSpPr>
          <p:cNvPr id="90" name="TextBox 89"/>
          <p:cNvSpPr txBox="1"/>
          <p:nvPr/>
        </p:nvSpPr>
        <p:spPr>
          <a:xfrm>
            <a:off x="5620952" y="3840195"/>
            <a:ext cx="3134734" cy="584775"/>
          </a:xfrm>
          <a:prstGeom prst="rect">
            <a:avLst/>
          </a:prstGeom>
          <a:noFill/>
        </p:spPr>
        <p:txBody>
          <a:bodyPr wrap="square" rtlCol="0">
            <a:spAutoFit/>
          </a:bodyPr>
          <a:lstStyle/>
          <a:p>
            <a:r>
              <a:rPr lang="en-US" sz="3200" dirty="0" err="1" smtClean="0">
                <a:solidFill>
                  <a:schemeClr val="bg1"/>
                </a:solidFill>
                <a:latin typeface="Sniglet" charset="0"/>
              </a:rPr>
              <a:t>Dijkstra</a:t>
            </a:r>
            <a:endParaRPr lang="en-US" sz="3200" dirty="0">
              <a:solidFill>
                <a:schemeClr val="bg1"/>
              </a:solidFill>
            </a:endParaRPr>
          </a:p>
        </p:txBody>
      </p:sp>
    </p:spTree>
    <p:extLst>
      <p:ext uri="{BB962C8B-B14F-4D97-AF65-F5344CB8AC3E}">
        <p14:creationId xmlns:p14="http://schemas.microsoft.com/office/powerpoint/2010/main" val="19069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500" fill="hold"/>
                                        <p:tgtEl>
                                          <p:spTgt spid="89"/>
                                        </p:tgtEl>
                                        <p:attrNameLst>
                                          <p:attrName>ppt_x</p:attrName>
                                        </p:attrNameLst>
                                      </p:cBhvr>
                                      <p:tavLst>
                                        <p:tav tm="0">
                                          <p:val>
                                            <p:strVal val="#ppt_x"/>
                                          </p:val>
                                        </p:tav>
                                        <p:tav tm="100000">
                                          <p:val>
                                            <p:strVal val="#ppt_x"/>
                                          </p:val>
                                        </p:tav>
                                      </p:tavLst>
                                    </p:anim>
                                    <p:anim calcmode="lin" valueType="num">
                                      <p:cBhvr additive="base">
                                        <p:cTn id="1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p:cTn id="19" dur="500" fill="hold"/>
                                        <p:tgtEl>
                                          <p:spTgt spid="90"/>
                                        </p:tgtEl>
                                        <p:attrNameLst>
                                          <p:attrName>ppt_w</p:attrName>
                                        </p:attrNameLst>
                                      </p:cBhvr>
                                      <p:tavLst>
                                        <p:tav tm="0">
                                          <p:val>
                                            <p:fltVal val="0"/>
                                          </p:val>
                                        </p:tav>
                                        <p:tav tm="100000">
                                          <p:val>
                                            <p:strVal val="#ppt_w"/>
                                          </p:val>
                                        </p:tav>
                                      </p:tavLst>
                                    </p:anim>
                                    <p:anim calcmode="lin" valueType="num">
                                      <p:cBhvr>
                                        <p:cTn id="20" dur="500" fill="hold"/>
                                        <p:tgtEl>
                                          <p:spTgt spid="90"/>
                                        </p:tgtEl>
                                        <p:attrNameLst>
                                          <p:attrName>ppt_h</p:attrName>
                                        </p:attrNameLst>
                                      </p:cBhvr>
                                      <p:tavLst>
                                        <p:tav tm="0">
                                          <p:val>
                                            <p:fltVal val="0"/>
                                          </p:val>
                                        </p:tav>
                                        <p:tav tm="100000">
                                          <p:val>
                                            <p:strVal val="#ppt_h"/>
                                          </p:val>
                                        </p:tav>
                                      </p:tavLst>
                                    </p:anim>
                                    <p:animEffect transition="in" filter="fade">
                                      <p:cBhvr>
                                        <p:cTn id="2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755576" y="1851670"/>
            <a:ext cx="7772400" cy="2232248"/>
          </a:xfrm>
          <a:prstGeom prst="rect">
            <a:avLst/>
          </a:prstGeom>
        </p:spPr>
        <p:txBody>
          <a:bodyPr spcFirstLastPara="1" wrap="square" lIns="91425" tIns="91425" rIns="91425" bIns="91425" anchor="t" anchorCtr="0">
            <a:noAutofit/>
          </a:bodyPr>
          <a:lstStyle/>
          <a:p>
            <a:pPr marL="0" lvl="0" indent="0"/>
            <a:r>
              <a:rPr lang="en-US" sz="2800" dirty="0" smtClean="0"/>
              <a:t>DP </a:t>
            </a:r>
            <a:r>
              <a:rPr lang="en-US" sz="2800" dirty="0"/>
              <a:t>offers two methods to solve a </a:t>
            </a:r>
            <a:r>
              <a:rPr lang="en-US" sz="2800" dirty="0" smtClean="0"/>
              <a:t>problem:</a:t>
            </a:r>
          </a:p>
          <a:p>
            <a:pPr marL="0" lvl="0" indent="0"/>
            <a:endParaRPr lang="en-US" sz="2800" dirty="0" smtClean="0"/>
          </a:p>
          <a:p>
            <a:pPr marL="514350" indent="-514350">
              <a:buFont typeface="Wingdings" pitchFamily="2" charset="2"/>
              <a:buChar char="v"/>
            </a:pPr>
            <a:r>
              <a:rPr lang="en-US" sz="2800" dirty="0"/>
              <a:t>Top-down with </a:t>
            </a:r>
            <a:r>
              <a:rPr lang="en-US" sz="2800" dirty="0" err="1" smtClean="0"/>
              <a:t>Memoization</a:t>
            </a:r>
            <a:endParaRPr lang="en-US" sz="2800" dirty="0"/>
          </a:p>
          <a:p>
            <a:pPr marL="514350" indent="-514350">
              <a:buFont typeface="Wingdings" pitchFamily="2" charset="2"/>
              <a:buChar char="v"/>
            </a:pPr>
            <a:r>
              <a:rPr lang="en-US" sz="2800" dirty="0"/>
              <a:t>Bottom-up with </a:t>
            </a:r>
            <a:r>
              <a:rPr lang="en-US" sz="2800" dirty="0" smtClean="0"/>
              <a:t>Tabulation</a:t>
            </a:r>
            <a:endParaRPr lang="en-US" sz="28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xEl>
                                              <p:pRg st="2" end="2"/>
                                            </p:txEl>
                                          </p:spTgt>
                                        </p:tgtEl>
                                        <p:attrNameLst>
                                          <p:attrName>style.visibility</p:attrName>
                                        </p:attrNameLst>
                                      </p:cBhvr>
                                      <p:to>
                                        <p:strVal val="visible"/>
                                      </p:to>
                                    </p:set>
                                    <p:anim calcmode="lin" valueType="num">
                                      <p:cBhvr additive="base">
                                        <p:cTn id="7" dur="500" fill="hold"/>
                                        <p:tgtEl>
                                          <p:spTgt spid="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
                                            <p:txEl>
                                              <p:pRg st="3" end="3"/>
                                            </p:txEl>
                                          </p:spTgt>
                                        </p:tgtEl>
                                        <p:attrNameLst>
                                          <p:attrName>style.visibility</p:attrName>
                                        </p:attrNameLst>
                                      </p:cBhvr>
                                      <p:to>
                                        <p:strVal val="visible"/>
                                      </p:to>
                                    </p:set>
                                    <p:anim calcmode="lin" valueType="num">
                                      <p:cBhvr additive="base">
                                        <p:cTn id="13" dur="500" fill="hold"/>
                                        <p:tgtEl>
                                          <p:spTgt spid="8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36096" y="1902190"/>
            <a:ext cx="3312368" cy="3046988"/>
          </a:xfrm>
          <a:prstGeom prst="rect">
            <a:avLst/>
          </a:prstGeom>
          <a:noFill/>
        </p:spPr>
        <p:txBody>
          <a:bodyPr wrap="square" rtlCol="0">
            <a:spAutoFit/>
          </a:bodyPr>
          <a:lstStyle/>
          <a:p>
            <a:pPr algn="just"/>
            <a:r>
              <a:rPr lang="en-US" dirty="0" smtClean="0">
                <a:solidFill>
                  <a:schemeClr val="bg1"/>
                </a:solidFill>
                <a:latin typeface="Sniglet" charset="0"/>
              </a:rPr>
              <a:t>	</a:t>
            </a:r>
            <a:r>
              <a:rPr lang="en-US" sz="1600" dirty="0" smtClean="0">
                <a:solidFill>
                  <a:schemeClr val="bg1"/>
                </a:solidFill>
                <a:latin typeface="Sniglet" charset="0"/>
              </a:rPr>
              <a:t>In </a:t>
            </a:r>
            <a:r>
              <a:rPr lang="en-US" sz="1600" dirty="0">
                <a:solidFill>
                  <a:schemeClr val="bg1"/>
                </a:solidFill>
                <a:latin typeface="Sniglet" charset="0"/>
              </a:rPr>
              <a:t>this approach, we try to solve the bigger problem by recursively finding the solution to smaller sub-problems. Whenever we solve a sub-problem, we cache its result so that we don’t end up solving it repeatedly if it’s called multiple times. Instead, we can just return the saved result. This technique of storing the results of already solved </a:t>
            </a:r>
            <a:r>
              <a:rPr lang="en-US" sz="1600" dirty="0" err="1">
                <a:solidFill>
                  <a:schemeClr val="bg1"/>
                </a:solidFill>
                <a:latin typeface="Sniglet" charset="0"/>
              </a:rPr>
              <a:t>subproblems</a:t>
            </a:r>
            <a:r>
              <a:rPr lang="en-US" sz="1600" dirty="0">
                <a:solidFill>
                  <a:schemeClr val="bg1"/>
                </a:solidFill>
                <a:latin typeface="Sniglet" charset="0"/>
              </a:rPr>
              <a:t> is called </a:t>
            </a:r>
            <a:r>
              <a:rPr lang="en-US" sz="1600" b="1" dirty="0" err="1">
                <a:solidFill>
                  <a:srgbClr val="FF0000"/>
                </a:solidFill>
                <a:latin typeface="Sniglet" charset="0"/>
              </a:rPr>
              <a:t>Memoization</a:t>
            </a:r>
            <a:r>
              <a:rPr lang="en-US" sz="1600" dirty="0">
                <a:solidFill>
                  <a:srgbClr val="FF0000"/>
                </a:solidFill>
                <a:latin typeface="Sniglet" charset="0"/>
              </a:rPr>
              <a:t>.</a:t>
            </a:r>
          </a:p>
        </p:txBody>
      </p:sp>
    </p:spTree>
    <p:extLst>
      <p:ext uri="{BB962C8B-B14F-4D97-AF65-F5344CB8AC3E}">
        <p14:creationId xmlns:p14="http://schemas.microsoft.com/office/powerpoint/2010/main" val="27038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5508104" y="2144222"/>
            <a:ext cx="3312368" cy="2552156"/>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def Fib(n):</a:t>
            </a:r>
          </a:p>
          <a:p>
            <a:pPr lvl="1"/>
            <a:r>
              <a:rPr lang="pt-BR" dirty="0" smtClean="0"/>
              <a:t>       if (n &lt; 2):</a:t>
            </a:r>
          </a:p>
          <a:p>
            <a:pPr lvl="1"/>
            <a:r>
              <a:rPr lang="pt-BR" dirty="0" smtClean="0"/>
              <a:t>              result = n</a:t>
            </a:r>
          </a:p>
          <a:p>
            <a:pPr lvl="1"/>
            <a:r>
              <a:rPr lang="pt-BR" dirty="0" smtClean="0"/>
              <a:t>       else:</a:t>
            </a:r>
          </a:p>
          <a:p>
            <a:pPr lvl="1"/>
            <a:r>
              <a:rPr lang="pt-BR" dirty="0" smtClean="0"/>
              <a:t>              result = Fib(n-2) + Fib(n-1)</a:t>
            </a:r>
          </a:p>
          <a:p>
            <a:pPr lvl="1"/>
            <a:r>
              <a:rPr lang="pt-BR" dirty="0" smtClean="0"/>
              <a:t>       F[n] = result</a:t>
            </a:r>
          </a:p>
          <a:p>
            <a:pPr lvl="1"/>
            <a:r>
              <a:rPr lang="pt-BR" dirty="0" smtClean="0"/>
              <a:t>       return F[n]</a:t>
            </a:r>
            <a:endParaRPr lang="en-US" dirty="0"/>
          </a:p>
        </p:txBody>
      </p:sp>
      <p:sp>
        <p:nvSpPr>
          <p:cNvPr id="2" name="Oval 1"/>
          <p:cNvSpPr/>
          <p:nvPr/>
        </p:nvSpPr>
        <p:spPr>
          <a:xfrm>
            <a:off x="7596336" y="2362332"/>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O(2</a:t>
            </a:r>
            <a:r>
              <a:rPr lang="en-US" baseline="30000" dirty="0">
                <a:latin typeface="Sniglet" charset="0"/>
              </a:rPr>
              <a:t>n</a:t>
            </a:r>
            <a:r>
              <a:rPr lang="en-US" dirty="0" smtClean="0">
                <a:latin typeface="Sniglet" charset="0"/>
              </a:rPr>
              <a:t>)</a:t>
            </a:r>
            <a:endParaRPr lang="en-US" dirty="0">
              <a:latin typeface="Sniglet" charset="0"/>
            </a:endParaRPr>
          </a:p>
        </p:txBody>
      </p:sp>
    </p:spTree>
    <p:extLst>
      <p:ext uri="{BB962C8B-B14F-4D97-AF65-F5344CB8AC3E}">
        <p14:creationId xmlns:p14="http://schemas.microsoft.com/office/powerpoint/2010/main" val="2262965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95536" y="2031455"/>
            <a:ext cx="3672408" cy="2554545"/>
          </a:xfrm>
          <a:prstGeom prst="rect">
            <a:avLst/>
          </a:prstGeom>
          <a:noFill/>
        </p:spPr>
        <p:txBody>
          <a:bodyPr wrap="square" rtlCol="0">
            <a:spAutoFit/>
          </a:bodyPr>
          <a:lstStyle/>
          <a:p>
            <a:r>
              <a:rPr lang="en-US" sz="1500" dirty="0" smtClean="0">
                <a:solidFill>
                  <a:schemeClr val="bg1"/>
                </a:solidFill>
                <a:latin typeface="Sniglet" charset="0"/>
              </a:rPr>
              <a:t>	</a:t>
            </a:r>
            <a:r>
              <a:rPr lang="en-US" sz="1600" dirty="0" smtClean="0">
                <a:solidFill>
                  <a:srgbClr val="FF0000"/>
                </a:solidFill>
                <a:latin typeface="Sniglet" charset="0"/>
              </a:rPr>
              <a:t>Tabulation</a:t>
            </a:r>
            <a:r>
              <a:rPr lang="en-US" sz="1600" dirty="0" smtClean="0">
                <a:solidFill>
                  <a:schemeClr val="bg1"/>
                </a:solidFill>
                <a:latin typeface="Sniglet" charset="0"/>
              </a:rPr>
              <a:t> </a:t>
            </a:r>
            <a:r>
              <a:rPr lang="en-US" sz="1600" dirty="0">
                <a:solidFill>
                  <a:schemeClr val="bg1"/>
                </a:solidFill>
                <a:latin typeface="Sniglet" charset="0"/>
              </a:rPr>
              <a:t>is the opposite of the top-down approach and avoids recursion. In this approach, we solve the problem “bottom-up” (i.e. by solving all the related sub-problems first). This is typically done by filling up an n-dimensional table. Based on the results in the table, the solution to the top/original problem is then computed.</a:t>
            </a:r>
          </a:p>
        </p:txBody>
      </p:sp>
    </p:spTree>
    <p:extLst>
      <p:ext uri="{BB962C8B-B14F-4D97-AF65-F5344CB8AC3E}">
        <p14:creationId xmlns:p14="http://schemas.microsoft.com/office/powerpoint/2010/main" val="333548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605006" y="2031452"/>
            <a:ext cx="3384376" cy="2680469"/>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a:t>
            </a:r>
            <a:r>
              <a:rPr lang="en-US" dirty="0" err="1" smtClean="0"/>
              <a:t>ef</a:t>
            </a:r>
            <a:r>
              <a:rPr lang="en-US" dirty="0" smtClean="0"/>
              <a:t> Fib(n):</a:t>
            </a:r>
          </a:p>
          <a:p>
            <a:r>
              <a:rPr lang="en-US" dirty="0" smtClean="0"/>
              <a:t>      F[0</a:t>
            </a:r>
            <a:r>
              <a:rPr lang="en-US" dirty="0"/>
              <a:t>] = </a:t>
            </a:r>
            <a:r>
              <a:rPr lang="en-US" dirty="0" smtClean="0"/>
              <a:t>0 </a:t>
            </a:r>
          </a:p>
          <a:p>
            <a:r>
              <a:rPr lang="en-US" dirty="0" smtClean="0"/>
              <a:t>      F[1</a:t>
            </a:r>
            <a:r>
              <a:rPr lang="en-US" dirty="0"/>
              <a:t>] = </a:t>
            </a:r>
            <a:r>
              <a:rPr lang="en-US" dirty="0" smtClean="0"/>
              <a:t>1</a:t>
            </a:r>
          </a:p>
          <a:p>
            <a:r>
              <a:rPr lang="en-US" dirty="0" smtClean="0"/>
              <a:t>      for </a:t>
            </a:r>
            <a:r>
              <a:rPr lang="en-US" dirty="0"/>
              <a:t>i </a:t>
            </a:r>
            <a:r>
              <a:rPr lang="en-US" dirty="0" smtClean="0"/>
              <a:t>in </a:t>
            </a:r>
            <a:r>
              <a:rPr lang="en-US" dirty="0"/>
              <a:t>2...n </a:t>
            </a:r>
            <a:endParaRPr lang="en-US" dirty="0" smtClean="0"/>
          </a:p>
          <a:p>
            <a:r>
              <a:rPr lang="en-US" dirty="0" smtClean="0"/>
              <a:t>             F[i</a:t>
            </a:r>
            <a:r>
              <a:rPr lang="en-US" dirty="0"/>
              <a:t>] = F[i-2] + F[i-1</a:t>
            </a:r>
            <a:r>
              <a:rPr lang="en-US" dirty="0" smtClean="0"/>
              <a:t>] </a:t>
            </a:r>
          </a:p>
          <a:p>
            <a:r>
              <a:rPr lang="en-US" dirty="0" smtClean="0"/>
              <a:t>      return </a:t>
            </a:r>
            <a:r>
              <a:rPr lang="en-US" dirty="0"/>
              <a:t>F[n</a:t>
            </a:r>
            <a:r>
              <a:rPr lang="en-US" dirty="0" smtClean="0"/>
              <a:t>]</a:t>
            </a:r>
            <a:endParaRPr lang="en-US" dirty="0"/>
          </a:p>
        </p:txBody>
      </p:sp>
      <p:sp>
        <p:nvSpPr>
          <p:cNvPr id="27" name="Oval 26"/>
          <p:cNvSpPr/>
          <p:nvPr/>
        </p:nvSpPr>
        <p:spPr>
          <a:xfrm>
            <a:off x="2627784" y="2276843"/>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O(n)</a:t>
            </a:r>
            <a:endParaRPr lang="en-US" dirty="0">
              <a:latin typeface="Sniglet" charset="0"/>
            </a:endParaRPr>
          </a:p>
        </p:txBody>
      </p:sp>
    </p:spTree>
    <p:extLst>
      <p:ext uri="{BB962C8B-B14F-4D97-AF65-F5344CB8AC3E}">
        <p14:creationId xmlns:p14="http://schemas.microsoft.com/office/powerpoint/2010/main" val="1291932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0" y="195486"/>
            <a:ext cx="9156000" cy="857400"/>
          </a:xfrm>
          <a:prstGeom prst="rect">
            <a:avLst/>
          </a:prstGeom>
        </p:spPr>
        <p:txBody>
          <a:bodyPr spcFirstLastPara="1" wrap="square" lIns="91425" tIns="91425" rIns="91425" bIns="91425" anchor="t" anchorCtr="0">
            <a:noAutofit/>
          </a:bodyPr>
          <a:lstStyle/>
          <a:p>
            <a:r>
              <a:rPr lang="en-US" dirty="0"/>
              <a:t>Comparison</a:t>
            </a:r>
          </a:p>
        </p:txBody>
      </p:sp>
      <p:graphicFrame>
        <p:nvGraphicFramePr>
          <p:cNvPr id="175" name="Google Shape;175;p23"/>
          <p:cNvGraphicFramePr/>
          <p:nvPr>
            <p:extLst>
              <p:ext uri="{D42A27DB-BD31-4B8C-83A1-F6EECF244321}">
                <p14:modId xmlns:p14="http://schemas.microsoft.com/office/powerpoint/2010/main" val="1229742876"/>
              </p:ext>
            </p:extLst>
          </p:nvPr>
        </p:nvGraphicFramePr>
        <p:xfrm>
          <a:off x="767577" y="935165"/>
          <a:ext cx="7776863" cy="368204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Top-down </a:t>
                      </a:r>
                      <a:r>
                        <a:rPr lang="en-US" sz="1800" b="1" dirty="0" smtClean="0">
                          <a:solidFill>
                            <a:schemeClr val="bg1"/>
                          </a:solidFill>
                          <a:latin typeface="Sniglet" charset="0"/>
                        </a:rPr>
                        <a:t>with </a:t>
                      </a:r>
                      <a:r>
                        <a:rPr lang="en-US" sz="1800" b="1" dirty="0" err="1" smtClean="0">
                          <a:solidFill>
                            <a:schemeClr val="bg1"/>
                          </a:solidFill>
                          <a:latin typeface="Sniglet" charset="0"/>
                        </a:rPr>
                        <a:t>Memoization</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Bottom-up with Tabulation</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Easy to set up</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Gets complicated if there are multiple conditions</a:t>
                      </a: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top down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bottom up</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Slower due to recursion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Faster, due to direct access to the results stored in the table</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Just solve the necessary problems</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chemeClr val="bg1"/>
                          </a:solidFill>
                          <a:latin typeface="Sniglet" charset="0"/>
                          <a:ea typeface="Sniglet"/>
                          <a:cs typeface="Sniglet"/>
                          <a:sym typeface="Sniglet"/>
                        </a:rPr>
                        <a:t>Must solve all </a:t>
                      </a:r>
                      <a:r>
                        <a:rPr lang="en-US" sz="1800" dirty="0" err="1" smtClean="0">
                          <a:solidFill>
                            <a:schemeClr val="bg1"/>
                          </a:solidFill>
                          <a:latin typeface="Sniglet" charset="0"/>
                          <a:ea typeface="Sniglet"/>
                          <a:cs typeface="Sniglet"/>
                          <a:sym typeface="Sniglet"/>
                        </a:rPr>
                        <a:t>subproblems</a:t>
                      </a:r>
                      <a:endParaRPr sz="1800" dirty="0">
                        <a:solidFill>
                          <a:schemeClr val="bg1"/>
                        </a:solidFill>
                        <a:latin typeface="Sniglet" charset="0"/>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inVertical)">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 name="Google Shape;175;p23"/>
          <p:cNvGraphicFramePr/>
          <p:nvPr>
            <p:extLst>
              <p:ext uri="{D42A27DB-BD31-4B8C-83A1-F6EECF244321}">
                <p14:modId xmlns:p14="http://schemas.microsoft.com/office/powerpoint/2010/main" val="3327748338"/>
              </p:ext>
            </p:extLst>
          </p:nvPr>
        </p:nvGraphicFramePr>
        <p:xfrm>
          <a:off x="683568" y="2211710"/>
          <a:ext cx="7776863" cy="1430468"/>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approach</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are motivated for an overall optimization of the problem</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Local optimization is addressed</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0031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 name="Google Shape;175;p23"/>
          <p:cNvGraphicFramePr/>
          <p:nvPr>
            <p:extLst>
              <p:ext uri="{D42A27DB-BD31-4B8C-83A1-F6EECF244321}">
                <p14:modId xmlns:p14="http://schemas.microsoft.com/office/powerpoint/2010/main" val="3657958255"/>
              </p:ext>
            </p:extLst>
          </p:nvPr>
        </p:nvGraphicFramePr>
        <p:xfrm>
          <a:off x="683568" y="1851670"/>
          <a:ext cx="7776863" cy="246301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use the output of a smaller sub-problem and then try to optimize a bigger sub-problem</a:t>
                      </a:r>
                      <a:r>
                        <a:rPr lang="en-US" sz="1800" b="0" i="0" baseline="0" dirty="0" smtClean="0">
                          <a:solidFill>
                            <a:schemeClr val="bg1"/>
                          </a:solidFill>
                          <a:effectLst/>
                          <a:latin typeface="Sniglet" charset="0"/>
                        </a:rPr>
                        <a:t> and</a:t>
                      </a:r>
                      <a:r>
                        <a:rPr lang="en-US" sz="1800" b="0" i="0" dirty="0" smtClean="0">
                          <a:solidFill>
                            <a:schemeClr val="bg1"/>
                          </a:solidFill>
                          <a:effectLst/>
                          <a:latin typeface="Sniglet" charset="0"/>
                        </a:rPr>
                        <a:t> use </a:t>
                      </a:r>
                      <a:r>
                        <a:rPr lang="en-US" sz="1800" b="0" i="0" dirty="0" err="1" smtClean="0">
                          <a:solidFill>
                            <a:schemeClr val="bg1"/>
                          </a:solidFill>
                          <a:effectLst/>
                          <a:latin typeface="Sniglet" charset="0"/>
                        </a:rPr>
                        <a:t>Memoization</a:t>
                      </a:r>
                      <a:r>
                        <a:rPr lang="en-US" sz="1800" b="0" i="0" dirty="0" smtClean="0">
                          <a:solidFill>
                            <a:schemeClr val="bg1"/>
                          </a:solidFill>
                          <a:effectLst/>
                          <a:latin typeface="Sniglet" charset="0"/>
                        </a:rPr>
                        <a:t> to remember the output of already solved sub-problems.</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Solutions are combined to achieve an overall solution</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21782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Rounded Rectangle 2"/>
          <p:cNvSpPr/>
          <p:nvPr/>
        </p:nvSpPr>
        <p:spPr>
          <a:xfrm>
            <a:off x="162760" y="1073913"/>
            <a:ext cx="540060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536" y="1289840"/>
            <a:ext cx="1728192" cy="400110"/>
          </a:xfrm>
          <a:prstGeom prst="rect">
            <a:avLst/>
          </a:prstGeom>
          <a:noFill/>
        </p:spPr>
        <p:txBody>
          <a:bodyPr wrap="square" rtlCol="0">
            <a:spAutoFit/>
          </a:bodyPr>
          <a:lstStyle/>
          <a:p>
            <a:r>
              <a:rPr lang="en-US" sz="2000" dirty="0" smtClean="0">
                <a:solidFill>
                  <a:schemeClr val="bg1"/>
                </a:solidFill>
                <a:latin typeface="Sniglet" charset="0"/>
              </a:rPr>
              <a:t>Paradigm</a:t>
            </a:r>
            <a:endParaRPr lang="en-US" sz="2000" dirty="0">
              <a:solidFill>
                <a:schemeClr val="bg1"/>
              </a:solidFill>
              <a:latin typeface="Sniglet" charset="0"/>
            </a:endParaRPr>
          </a:p>
        </p:txBody>
      </p:sp>
      <p:sp>
        <p:nvSpPr>
          <p:cNvPr id="6" name="Oval 5"/>
          <p:cNvSpPr/>
          <p:nvPr/>
        </p:nvSpPr>
        <p:spPr>
          <a:xfrm>
            <a:off x="467544" y="2153936"/>
            <a:ext cx="1656184" cy="1584176"/>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Divide </a:t>
            </a:r>
            <a:r>
              <a:rPr lang="en-US" dirty="0" smtClean="0">
                <a:latin typeface="Sniglet" charset="0"/>
              </a:rPr>
              <a:t>and Conquer</a:t>
            </a:r>
            <a:endParaRPr lang="en-US" dirty="0">
              <a:latin typeface="Sniglet" charset="0"/>
            </a:endParaRPr>
          </a:p>
        </p:txBody>
      </p:sp>
      <p:sp>
        <p:nvSpPr>
          <p:cNvPr id="7" name="Rounded Rectangle 6"/>
          <p:cNvSpPr/>
          <p:nvPr/>
        </p:nvSpPr>
        <p:spPr>
          <a:xfrm>
            <a:off x="3289160" y="164988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Overlapping </a:t>
            </a:r>
            <a:r>
              <a:rPr lang="en-US" dirty="0" err="1">
                <a:latin typeface="Sniglet" charset="0"/>
              </a:rPr>
              <a:t>Subproblems</a:t>
            </a:r>
            <a:endParaRPr lang="en-US" dirty="0">
              <a:latin typeface="Sniglet" charset="0"/>
            </a:endParaRPr>
          </a:p>
          <a:p>
            <a:pPr algn="ctr"/>
            <a:endParaRPr lang="en-US" dirty="0">
              <a:latin typeface="Sniglet" charset="0"/>
            </a:endParaRPr>
          </a:p>
        </p:txBody>
      </p:sp>
      <p:sp>
        <p:nvSpPr>
          <p:cNvPr id="9" name="Rounded Rectangle 8"/>
          <p:cNvSpPr/>
          <p:nvPr/>
        </p:nvSpPr>
        <p:spPr>
          <a:xfrm>
            <a:off x="3301008" y="309004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Optimal </a:t>
            </a:r>
            <a:r>
              <a:rPr lang="en-US" dirty="0" smtClean="0">
                <a:latin typeface="Sniglet" charset="0"/>
              </a:rPr>
              <a:t>Substructure</a:t>
            </a:r>
            <a:endParaRPr lang="en-US" dirty="0">
              <a:latin typeface="Sniglet" charset="0"/>
            </a:endParaRPr>
          </a:p>
          <a:p>
            <a:pPr algn="ctr"/>
            <a:endParaRPr lang="en-US" dirty="0">
              <a:latin typeface="Sniglet" charset="0"/>
            </a:endParaRPr>
          </a:p>
        </p:txBody>
      </p:sp>
      <p:sp>
        <p:nvSpPr>
          <p:cNvPr id="8" name="TextBox 7"/>
          <p:cNvSpPr txBox="1"/>
          <p:nvPr/>
        </p:nvSpPr>
        <p:spPr>
          <a:xfrm>
            <a:off x="3851920" y="2730097"/>
            <a:ext cx="792088" cy="307777"/>
          </a:xfrm>
          <a:prstGeom prst="rect">
            <a:avLst/>
          </a:prstGeom>
          <a:noFill/>
        </p:spPr>
        <p:txBody>
          <a:bodyPr wrap="square" rtlCol="0">
            <a:spAutoFit/>
          </a:bodyPr>
          <a:lstStyle/>
          <a:p>
            <a:pPr algn="ctr"/>
            <a:r>
              <a:rPr lang="en-US" b="1" dirty="0" smtClean="0">
                <a:solidFill>
                  <a:schemeClr val="bg1"/>
                </a:solidFill>
                <a:latin typeface="Sniglet" charset="0"/>
              </a:rPr>
              <a:t>AND</a:t>
            </a:r>
            <a:endParaRPr lang="en-US" b="1" dirty="0">
              <a:solidFill>
                <a:schemeClr val="bg1"/>
              </a:solidFill>
              <a:latin typeface="Sniglet" charset="0"/>
            </a:endParaRPr>
          </a:p>
        </p:txBody>
      </p:sp>
      <p:cxnSp>
        <p:nvCxnSpPr>
          <p:cNvPr id="12" name="Curved Connector 11"/>
          <p:cNvCxnSpPr>
            <a:stCxn id="7" idx="1"/>
          </p:cNvCxnSpPr>
          <p:nvPr/>
        </p:nvCxnSpPr>
        <p:spPr>
          <a:xfrm rot="10800000" flipV="1">
            <a:off x="2136098" y="2153935"/>
            <a:ext cx="1153063" cy="792089"/>
          </a:xfrm>
          <a:prstGeom prst="curvedConnector3">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9" idx="1"/>
          </p:cNvCxnSpPr>
          <p:nvPr/>
        </p:nvCxnSpPr>
        <p:spPr>
          <a:xfrm>
            <a:off x="2123728" y="2946024"/>
            <a:ext cx="1177280" cy="648072"/>
          </a:xfrm>
          <a:prstGeom prst="curvedConnector3">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Plus 23"/>
          <p:cNvSpPr/>
          <p:nvPr/>
        </p:nvSpPr>
        <p:spPr>
          <a:xfrm>
            <a:off x="5589628" y="2370105"/>
            <a:ext cx="936104" cy="1008015"/>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69941" y="1073913"/>
            <a:ext cx="241176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660232" y="1289840"/>
            <a:ext cx="1925960" cy="400110"/>
          </a:xfrm>
          <a:prstGeom prst="rect">
            <a:avLst/>
          </a:prstGeom>
          <a:noFill/>
        </p:spPr>
        <p:txBody>
          <a:bodyPr wrap="square" rtlCol="0">
            <a:spAutoFit/>
          </a:bodyPr>
          <a:lstStyle/>
          <a:p>
            <a:r>
              <a:rPr lang="en-US" sz="2000" dirty="0" smtClean="0">
                <a:solidFill>
                  <a:schemeClr val="bg1"/>
                </a:solidFill>
                <a:latin typeface="Sniglet" charset="0"/>
              </a:rPr>
              <a:t>Methodology</a:t>
            </a:r>
            <a:endParaRPr lang="en-US" sz="2000" dirty="0">
              <a:solidFill>
                <a:schemeClr val="bg1"/>
              </a:solidFill>
              <a:latin typeface="Sniglet" charset="0"/>
            </a:endParaRPr>
          </a:p>
        </p:txBody>
      </p:sp>
      <p:sp>
        <p:nvSpPr>
          <p:cNvPr id="29" name="Rounded Rectangle 28"/>
          <p:cNvSpPr/>
          <p:nvPr/>
        </p:nvSpPr>
        <p:spPr>
          <a:xfrm>
            <a:off x="6845397" y="1854235"/>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latin typeface="Sniglet" charset="0"/>
              </a:rPr>
              <a:t>Memoization</a:t>
            </a:r>
            <a:endParaRPr lang="en-US" dirty="0" smtClean="0">
              <a:latin typeface="Sniglet" charset="0"/>
            </a:endParaRPr>
          </a:p>
          <a:p>
            <a:pPr algn="ctr"/>
            <a:r>
              <a:rPr lang="en-US" dirty="0" smtClean="0">
                <a:latin typeface="Sniglet" charset="0"/>
              </a:rPr>
              <a:t>Top-down approach</a:t>
            </a:r>
            <a:endParaRPr lang="en-US" dirty="0">
              <a:latin typeface="Sniglet" charset="0"/>
            </a:endParaRPr>
          </a:p>
          <a:p>
            <a:pPr algn="ctr"/>
            <a:endParaRPr lang="en-US" dirty="0">
              <a:latin typeface="Sniglet" charset="0"/>
            </a:endParaRPr>
          </a:p>
        </p:txBody>
      </p:sp>
      <p:sp>
        <p:nvSpPr>
          <p:cNvPr id="30" name="Rounded Rectangle 29"/>
          <p:cNvSpPr/>
          <p:nvPr/>
        </p:nvSpPr>
        <p:spPr>
          <a:xfrm>
            <a:off x="6892253" y="3234056"/>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Sniglet" charset="0"/>
              </a:rPr>
              <a:t>Tabulation</a:t>
            </a:r>
          </a:p>
          <a:p>
            <a:pPr algn="ctr"/>
            <a:r>
              <a:rPr lang="en-US" dirty="0" smtClean="0">
                <a:latin typeface="Sniglet" charset="0"/>
              </a:rPr>
              <a:t>Bottom-up approach</a:t>
            </a:r>
            <a:endParaRPr lang="en-US" dirty="0">
              <a:latin typeface="Sniglet" charset="0"/>
            </a:endParaRPr>
          </a:p>
          <a:p>
            <a:pPr algn="ctr"/>
            <a:endParaRPr lang="en-US" dirty="0">
              <a:latin typeface="Sniglet" charset="0"/>
            </a:endParaRPr>
          </a:p>
        </p:txBody>
      </p:sp>
      <p:sp>
        <p:nvSpPr>
          <p:cNvPr id="31" name="TextBox 30"/>
          <p:cNvSpPr txBox="1"/>
          <p:nvPr/>
        </p:nvSpPr>
        <p:spPr>
          <a:xfrm>
            <a:off x="7385457" y="2894476"/>
            <a:ext cx="792088" cy="307777"/>
          </a:xfrm>
          <a:prstGeom prst="rect">
            <a:avLst/>
          </a:prstGeom>
          <a:noFill/>
        </p:spPr>
        <p:txBody>
          <a:bodyPr wrap="square" rtlCol="0">
            <a:spAutoFit/>
          </a:bodyPr>
          <a:lstStyle/>
          <a:p>
            <a:pPr algn="ctr"/>
            <a:r>
              <a:rPr lang="en-US" b="1" dirty="0" smtClean="0">
                <a:solidFill>
                  <a:schemeClr val="bg1"/>
                </a:solidFill>
                <a:latin typeface="Sniglet" charset="0"/>
              </a:rPr>
              <a:t>OR</a:t>
            </a:r>
            <a:endParaRPr lang="en-US" b="1" dirty="0">
              <a:solidFill>
                <a:schemeClr val="bg1"/>
              </a:solidFill>
              <a:latin typeface="Sniglet" charset="0"/>
            </a:endParaRPr>
          </a:p>
        </p:txBody>
      </p:sp>
      <p:sp>
        <p:nvSpPr>
          <p:cNvPr id="28" name="TextBox 27"/>
          <p:cNvSpPr txBox="1"/>
          <p:nvPr/>
        </p:nvSpPr>
        <p:spPr>
          <a:xfrm>
            <a:off x="162760" y="445231"/>
            <a:ext cx="4276391" cy="400110"/>
          </a:xfrm>
          <a:prstGeom prst="rect">
            <a:avLst/>
          </a:prstGeom>
          <a:noFill/>
        </p:spPr>
        <p:txBody>
          <a:bodyPr wrap="square" rtlCol="0" anchor="ctr">
            <a:spAutoFit/>
          </a:bodyPr>
          <a:lstStyle/>
          <a:p>
            <a:r>
              <a:rPr lang="en-US" sz="2000" dirty="0" smtClean="0">
                <a:solidFill>
                  <a:schemeClr val="bg1"/>
                </a:solidFill>
                <a:latin typeface="Sniglet" charset="0"/>
              </a:rPr>
              <a:t>Dynamic Programming</a:t>
            </a:r>
            <a:endParaRPr lang="en-US" sz="2000" dirty="0">
              <a:solidFill>
                <a:schemeClr val="bg1"/>
              </a:solidFill>
              <a:latin typeface="Sniglet" charset="0"/>
            </a:endParaRPr>
          </a:p>
        </p:txBody>
      </p:sp>
    </p:spTree>
    <p:extLst>
      <p:ext uri="{BB962C8B-B14F-4D97-AF65-F5344CB8AC3E}">
        <p14:creationId xmlns:p14="http://schemas.microsoft.com/office/powerpoint/2010/main" val="3728871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1215920" y="4532668"/>
            <a:ext cx="69847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Greedy approach</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735474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1000"/>
                                        <p:tgtEl>
                                          <p:spTgt spid="51"/>
                                        </p:tgtEl>
                                      </p:cBhvr>
                                    </p:animEffect>
                                    <p:anim calcmode="lin" valueType="num">
                                      <p:cBhvr>
                                        <p:cTn id="83" dur="1000" fill="hold"/>
                                        <p:tgtEl>
                                          <p:spTgt spid="51"/>
                                        </p:tgtEl>
                                        <p:attrNameLst>
                                          <p:attrName>ppt_x</p:attrName>
                                        </p:attrNameLst>
                                      </p:cBhvr>
                                      <p:tavLst>
                                        <p:tav tm="0">
                                          <p:val>
                                            <p:strVal val="#ppt_x"/>
                                          </p:val>
                                        </p:tav>
                                        <p:tav tm="100000">
                                          <p:val>
                                            <p:strVal val="#ppt_x"/>
                                          </p:val>
                                        </p:tav>
                                      </p:tavLst>
                                    </p:anim>
                                    <p:anim calcmode="lin" valueType="num">
                                      <p:cBhvr>
                                        <p:cTn id="84" dur="1000" fill="hold"/>
                                        <p:tgtEl>
                                          <p:spTgt spid="5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1000"/>
                                        <p:tgtEl>
                                          <p:spTgt spid="64"/>
                                        </p:tgtEl>
                                      </p:cBhvr>
                                    </p:animEffect>
                                    <p:anim calcmode="lin" valueType="num">
                                      <p:cBhvr>
                                        <p:cTn id="98" dur="1000" fill="hold"/>
                                        <p:tgtEl>
                                          <p:spTgt spid="64"/>
                                        </p:tgtEl>
                                        <p:attrNameLst>
                                          <p:attrName>ppt_x</p:attrName>
                                        </p:attrNameLst>
                                      </p:cBhvr>
                                      <p:tavLst>
                                        <p:tav tm="0">
                                          <p:val>
                                            <p:strVal val="#ppt_x"/>
                                          </p:val>
                                        </p:tav>
                                        <p:tav tm="100000">
                                          <p:val>
                                            <p:strVal val="#ppt_x"/>
                                          </p:val>
                                        </p:tav>
                                      </p:tavLst>
                                    </p:anim>
                                    <p:anim calcmode="lin" valueType="num">
                                      <p:cBhvr>
                                        <p:cTn id="99" dur="1000" fill="hold"/>
                                        <p:tgtEl>
                                          <p:spTgt spid="6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1000"/>
                                        <p:tgtEl>
                                          <p:spTgt spid="70"/>
                                        </p:tgtEl>
                                      </p:cBhvr>
                                    </p:animEffect>
                                    <p:anim calcmode="lin" valueType="num">
                                      <p:cBhvr>
                                        <p:cTn id="108" dur="1000" fill="hold"/>
                                        <p:tgtEl>
                                          <p:spTgt spid="70"/>
                                        </p:tgtEl>
                                        <p:attrNameLst>
                                          <p:attrName>ppt_x</p:attrName>
                                        </p:attrNameLst>
                                      </p:cBhvr>
                                      <p:tavLst>
                                        <p:tav tm="0">
                                          <p:val>
                                            <p:strVal val="#ppt_x"/>
                                          </p:val>
                                        </p:tav>
                                        <p:tav tm="100000">
                                          <p:val>
                                            <p:strVal val="#ppt_x"/>
                                          </p:val>
                                        </p:tav>
                                      </p:tavLst>
                                    </p:anim>
                                    <p:anim calcmode="lin" valueType="num">
                                      <p:cBhvr>
                                        <p:cTn id="109" dur="1000" fill="hold"/>
                                        <p:tgtEl>
                                          <p:spTgt spid="7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1000"/>
                                        <p:tgtEl>
                                          <p:spTgt spid="73"/>
                                        </p:tgtEl>
                                      </p:cBhvr>
                                    </p:animEffect>
                                    <p:anim calcmode="lin" valueType="num">
                                      <p:cBhvr>
                                        <p:cTn id="113" dur="1000" fill="hold"/>
                                        <p:tgtEl>
                                          <p:spTgt spid="73"/>
                                        </p:tgtEl>
                                        <p:attrNameLst>
                                          <p:attrName>ppt_x</p:attrName>
                                        </p:attrNameLst>
                                      </p:cBhvr>
                                      <p:tavLst>
                                        <p:tav tm="0">
                                          <p:val>
                                            <p:strVal val="#ppt_x"/>
                                          </p:val>
                                        </p:tav>
                                        <p:tav tm="100000">
                                          <p:val>
                                            <p:strVal val="#ppt_x"/>
                                          </p:val>
                                        </p:tav>
                                      </p:tavLst>
                                    </p:anim>
                                    <p:anim calcmode="lin" valueType="num">
                                      <p:cBhvr>
                                        <p:cTn id="114" dur="1000" fill="hold"/>
                                        <p:tgtEl>
                                          <p:spTgt spid="7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1000"/>
                                        <p:tgtEl>
                                          <p:spTgt spid="79"/>
                                        </p:tgtEl>
                                      </p:cBhvr>
                                    </p:animEffect>
                                    <p:anim calcmode="lin" valueType="num">
                                      <p:cBhvr>
                                        <p:cTn id="123" dur="1000" fill="hold"/>
                                        <p:tgtEl>
                                          <p:spTgt spid="79"/>
                                        </p:tgtEl>
                                        <p:attrNameLst>
                                          <p:attrName>ppt_x</p:attrName>
                                        </p:attrNameLst>
                                      </p:cBhvr>
                                      <p:tavLst>
                                        <p:tav tm="0">
                                          <p:val>
                                            <p:strVal val="#ppt_x"/>
                                          </p:val>
                                        </p:tav>
                                        <p:tav tm="100000">
                                          <p:val>
                                            <p:strVal val="#ppt_x"/>
                                          </p:val>
                                        </p:tav>
                                      </p:tavLst>
                                    </p:anim>
                                    <p:anim calcmode="lin" valueType="num">
                                      <p:cBhvr>
                                        <p:cTn id="124" dur="1000" fill="hold"/>
                                        <p:tgtEl>
                                          <p:spTgt spid="7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1000"/>
                                        <p:tgtEl>
                                          <p:spTgt spid="86"/>
                                        </p:tgtEl>
                                      </p:cBhvr>
                                    </p:animEffect>
                                    <p:anim calcmode="lin" valueType="num">
                                      <p:cBhvr>
                                        <p:cTn id="128" dur="1000" fill="hold"/>
                                        <p:tgtEl>
                                          <p:spTgt spid="86"/>
                                        </p:tgtEl>
                                        <p:attrNameLst>
                                          <p:attrName>ppt_x</p:attrName>
                                        </p:attrNameLst>
                                      </p:cBhvr>
                                      <p:tavLst>
                                        <p:tav tm="0">
                                          <p:val>
                                            <p:strVal val="#ppt_x"/>
                                          </p:val>
                                        </p:tav>
                                        <p:tav tm="100000">
                                          <p:val>
                                            <p:strVal val="#ppt_x"/>
                                          </p:val>
                                        </p:tav>
                                      </p:tavLst>
                                    </p:anim>
                                    <p:anim calcmode="lin" valueType="num">
                                      <p:cBhvr>
                                        <p:cTn id="129" dur="1000" fill="hold"/>
                                        <p:tgtEl>
                                          <p:spTgt spid="8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1000"/>
                                        <p:tgtEl>
                                          <p:spTgt spid="89"/>
                                        </p:tgtEl>
                                      </p:cBhvr>
                                    </p:animEffect>
                                    <p:anim calcmode="lin" valueType="num">
                                      <p:cBhvr>
                                        <p:cTn id="133" dur="1000" fill="hold"/>
                                        <p:tgtEl>
                                          <p:spTgt spid="89"/>
                                        </p:tgtEl>
                                        <p:attrNameLst>
                                          <p:attrName>ppt_x</p:attrName>
                                        </p:attrNameLst>
                                      </p:cBhvr>
                                      <p:tavLst>
                                        <p:tav tm="0">
                                          <p:val>
                                            <p:strVal val="#ppt_x"/>
                                          </p:val>
                                        </p:tav>
                                        <p:tav tm="100000">
                                          <p:val>
                                            <p:strVal val="#ppt_x"/>
                                          </p:val>
                                        </p:tav>
                                      </p:tavLst>
                                    </p:anim>
                                    <p:anim calcmode="lin" valueType="num">
                                      <p:cBhvr>
                                        <p:cTn id="134" dur="1000" fill="hold"/>
                                        <p:tgtEl>
                                          <p:spTgt spid="8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1000"/>
                                        <p:tgtEl>
                                          <p:spTgt spid="60"/>
                                        </p:tgtEl>
                                      </p:cBhvr>
                                    </p:animEffect>
                                    <p:anim calcmode="lin" valueType="num">
                                      <p:cBhvr>
                                        <p:cTn id="153" dur="1000" fill="hold"/>
                                        <p:tgtEl>
                                          <p:spTgt spid="60"/>
                                        </p:tgtEl>
                                        <p:attrNameLst>
                                          <p:attrName>ppt_x</p:attrName>
                                        </p:attrNameLst>
                                      </p:cBhvr>
                                      <p:tavLst>
                                        <p:tav tm="0">
                                          <p:val>
                                            <p:strVal val="#ppt_x"/>
                                          </p:val>
                                        </p:tav>
                                        <p:tav tm="100000">
                                          <p:val>
                                            <p:strVal val="#ppt_x"/>
                                          </p:val>
                                        </p:tav>
                                      </p:tavLst>
                                    </p:anim>
                                    <p:anim calcmode="lin" valueType="num">
                                      <p:cBhvr>
                                        <p:cTn id="154" dur="1000" fill="hold"/>
                                        <p:tgtEl>
                                          <p:spTgt spid="6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1000"/>
                                        <p:tgtEl>
                                          <p:spTgt spid="95"/>
                                        </p:tgtEl>
                                      </p:cBhvr>
                                    </p:animEffect>
                                    <p:anim calcmode="lin" valueType="num">
                                      <p:cBhvr>
                                        <p:cTn id="173" dur="1000" fill="hold"/>
                                        <p:tgtEl>
                                          <p:spTgt spid="95"/>
                                        </p:tgtEl>
                                        <p:attrNameLst>
                                          <p:attrName>ppt_x</p:attrName>
                                        </p:attrNameLst>
                                      </p:cBhvr>
                                      <p:tavLst>
                                        <p:tav tm="0">
                                          <p:val>
                                            <p:strVal val="#ppt_x"/>
                                          </p:val>
                                        </p:tav>
                                        <p:tav tm="100000">
                                          <p:val>
                                            <p:strVal val="#ppt_x"/>
                                          </p:val>
                                        </p:tav>
                                      </p:tavLst>
                                    </p:anim>
                                    <p:anim calcmode="lin" valueType="num">
                                      <p:cBhvr>
                                        <p:cTn id="174" dur="1000" fill="hold"/>
                                        <p:tgtEl>
                                          <p:spTgt spid="9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fade">
                                      <p:cBhvr>
                                        <p:cTn id="177" dur="1000"/>
                                        <p:tgtEl>
                                          <p:spTgt spid="96"/>
                                        </p:tgtEl>
                                      </p:cBhvr>
                                    </p:animEffect>
                                    <p:anim calcmode="lin" valueType="num">
                                      <p:cBhvr>
                                        <p:cTn id="178" dur="1000" fill="hold"/>
                                        <p:tgtEl>
                                          <p:spTgt spid="96"/>
                                        </p:tgtEl>
                                        <p:attrNameLst>
                                          <p:attrName>ppt_x</p:attrName>
                                        </p:attrNameLst>
                                      </p:cBhvr>
                                      <p:tavLst>
                                        <p:tav tm="0">
                                          <p:val>
                                            <p:strVal val="#ppt_x"/>
                                          </p:val>
                                        </p:tav>
                                        <p:tav tm="100000">
                                          <p:val>
                                            <p:strVal val="#ppt_x"/>
                                          </p:val>
                                        </p:tav>
                                      </p:tavLst>
                                    </p:anim>
                                    <p:anim calcmode="lin" valueType="num">
                                      <p:cBhvr>
                                        <p:cTn id="179" dur="1000" fill="hold"/>
                                        <p:tgtEl>
                                          <p:spTgt spid="9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fade">
                                      <p:cBhvr>
                                        <p:cTn id="182" dur="1000"/>
                                        <p:tgtEl>
                                          <p:spTgt spid="97"/>
                                        </p:tgtEl>
                                      </p:cBhvr>
                                    </p:animEffect>
                                    <p:anim calcmode="lin" valueType="num">
                                      <p:cBhvr>
                                        <p:cTn id="183" dur="1000" fill="hold"/>
                                        <p:tgtEl>
                                          <p:spTgt spid="97"/>
                                        </p:tgtEl>
                                        <p:attrNameLst>
                                          <p:attrName>ppt_x</p:attrName>
                                        </p:attrNameLst>
                                      </p:cBhvr>
                                      <p:tavLst>
                                        <p:tav tm="0">
                                          <p:val>
                                            <p:strVal val="#ppt_x"/>
                                          </p:val>
                                        </p:tav>
                                        <p:tav tm="100000">
                                          <p:val>
                                            <p:strVal val="#ppt_x"/>
                                          </p:val>
                                        </p:tav>
                                      </p:tavLst>
                                    </p:anim>
                                    <p:anim calcmode="lin" valueType="num">
                                      <p:cBhvr>
                                        <p:cTn id="184" dur="1000" fill="hold"/>
                                        <p:tgtEl>
                                          <p:spTgt spid="9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fade">
                                      <p:cBhvr>
                                        <p:cTn id="187" dur="1000"/>
                                        <p:tgtEl>
                                          <p:spTgt spid="98"/>
                                        </p:tgtEl>
                                      </p:cBhvr>
                                    </p:animEffect>
                                    <p:anim calcmode="lin" valueType="num">
                                      <p:cBhvr>
                                        <p:cTn id="188" dur="1000" fill="hold"/>
                                        <p:tgtEl>
                                          <p:spTgt spid="98"/>
                                        </p:tgtEl>
                                        <p:attrNameLst>
                                          <p:attrName>ppt_x</p:attrName>
                                        </p:attrNameLst>
                                      </p:cBhvr>
                                      <p:tavLst>
                                        <p:tav tm="0">
                                          <p:val>
                                            <p:strVal val="#ppt_x"/>
                                          </p:val>
                                        </p:tav>
                                        <p:tav tm="100000">
                                          <p:val>
                                            <p:strVal val="#ppt_x"/>
                                          </p:val>
                                        </p:tav>
                                      </p:tavLst>
                                    </p:anim>
                                    <p:anim calcmode="lin" valueType="num">
                                      <p:cBhvr>
                                        <p:cTn id="189" dur="1000" fill="hold"/>
                                        <p:tgtEl>
                                          <p:spTgt spid="9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fade">
                                      <p:cBhvr>
                                        <p:cTn id="192" dur="1000"/>
                                        <p:tgtEl>
                                          <p:spTgt spid="99"/>
                                        </p:tgtEl>
                                      </p:cBhvr>
                                    </p:animEffect>
                                    <p:anim calcmode="lin" valueType="num">
                                      <p:cBhvr>
                                        <p:cTn id="193" dur="1000" fill="hold"/>
                                        <p:tgtEl>
                                          <p:spTgt spid="99"/>
                                        </p:tgtEl>
                                        <p:attrNameLst>
                                          <p:attrName>ppt_x</p:attrName>
                                        </p:attrNameLst>
                                      </p:cBhvr>
                                      <p:tavLst>
                                        <p:tav tm="0">
                                          <p:val>
                                            <p:strVal val="#ppt_x"/>
                                          </p:val>
                                        </p:tav>
                                        <p:tav tm="100000">
                                          <p:val>
                                            <p:strVal val="#ppt_x"/>
                                          </p:val>
                                        </p:tav>
                                      </p:tavLst>
                                    </p:anim>
                                    <p:anim calcmode="lin" valueType="num">
                                      <p:cBhvr>
                                        <p:cTn id="194" dur="1000" fill="hold"/>
                                        <p:tgtEl>
                                          <p:spTgt spid="9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4" grpId="0"/>
      <p:bldP spid="46" grpId="0"/>
      <p:bldP spid="47" grpId="0"/>
      <p:bldP spid="48" grpId="0"/>
      <p:bldP spid="45" grpId="0"/>
      <p:bldP spid="55" grpId="0" animBg="1"/>
      <p:bldP spid="56" grpId="0" animBg="1"/>
      <p:bldP spid="57" grpId="0" animBg="1"/>
      <p:bldP spid="58" grpId="0" animBg="1"/>
      <p:bldP spid="51" grpId="0"/>
      <p:bldP spid="52" grpId="0"/>
      <p:bldP spid="53" grpId="0"/>
      <p:bldP spid="54" grpId="0"/>
      <p:bldP spid="59" grpId="0"/>
      <p:bldP spid="60" grpId="0"/>
      <p:bldP spid="92" grpId="0"/>
      <p:bldP spid="93" grpId="0"/>
      <p:bldP spid="94" grpId="0"/>
      <p:bldP spid="95" grpId="0"/>
      <p:bldP spid="96" grpId="0"/>
      <p:bldP spid="97" grpId="0"/>
      <p:bldP spid="98" grpId="0"/>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r>
              <a:rPr lang="en" sz="4000" dirty="0"/>
              <a:t>5</a:t>
            </a:r>
            <a:r>
              <a:rPr lang="en" sz="4000" dirty="0" smtClean="0"/>
              <a:t>.    </a:t>
            </a:r>
            <a:r>
              <a:rPr lang="en-US" sz="4000" dirty="0" smtClean="0">
                <a:latin typeface="Sniglet" charset="0"/>
              </a:rPr>
              <a:t>Steps </a:t>
            </a:r>
            <a:r>
              <a:rPr lang="en-US" sz="4000" dirty="0">
                <a:latin typeface="Sniglet" charset="0"/>
              </a:rPr>
              <a:t>in Dynamic Programming</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467544" y="1851670"/>
            <a:ext cx="8229600" cy="25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smtClean="0">
                <a:latin typeface="Sniglet" charset="0"/>
              </a:rPr>
              <a:t>Characterize structure of an optimal solution.</a:t>
            </a:r>
          </a:p>
          <a:p>
            <a:pPr marL="558800" indent="-457200" algn="l">
              <a:buFont typeface="+mj-lt"/>
              <a:buAutoNum type="arabicPeriod"/>
            </a:pPr>
            <a:r>
              <a:rPr lang="en-US" dirty="0" smtClean="0">
                <a:latin typeface="Sniglet" charset="0"/>
              </a:rPr>
              <a:t>Define value of optimal solution recursively.</a:t>
            </a:r>
          </a:p>
          <a:p>
            <a:pPr marL="558800" indent="-457200" algn="l">
              <a:buFont typeface="+mj-lt"/>
              <a:buAutoNum type="arabicPeriod"/>
            </a:pPr>
            <a:r>
              <a:rPr lang="en-US" dirty="0" smtClean="0">
                <a:latin typeface="Sniglet" charset="0"/>
              </a:rPr>
              <a:t>Compute optimal solution values either top-down with caching or bottom-up in a table.</a:t>
            </a:r>
          </a:p>
          <a:p>
            <a:pPr marL="558800" indent="-457200" algn="l">
              <a:buFont typeface="+mj-lt"/>
              <a:buAutoNum type="arabicPeriod"/>
            </a:pPr>
            <a:r>
              <a:rPr lang="en-US" dirty="0" smtClean="0">
                <a:latin typeface="Sniglet" charset="0"/>
              </a:rPr>
              <a:t>Construct an optimal solution from computed values.</a:t>
            </a:r>
            <a:endParaRPr lang="en-US" dirty="0">
              <a:latin typeface="Sniglet" charset="0"/>
            </a:endParaRPr>
          </a:p>
        </p:txBody>
      </p:sp>
    </p:spTree>
    <p:extLst>
      <p:ext uri="{BB962C8B-B14F-4D97-AF65-F5344CB8AC3E}">
        <p14:creationId xmlns:p14="http://schemas.microsoft.com/office/powerpoint/2010/main" val="1685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KAHOOT!</a:t>
            </a:r>
            <a:endParaRPr lang="en-US" dirty="0">
              <a:latin typeface="Sniglet" charset="0"/>
            </a:endParaRPr>
          </a:p>
        </p:txBody>
      </p:sp>
      <p:sp>
        <p:nvSpPr>
          <p:cNvPr id="4" name="Google Shape;385;p38"/>
          <p:cNvSpPr/>
          <p:nvPr/>
        </p:nvSpPr>
        <p:spPr>
          <a:xfrm>
            <a:off x="4139952" y="1203598"/>
            <a:ext cx="844536" cy="1289413"/>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270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760040" y="2087487"/>
            <a:ext cx="7772400" cy="1159800"/>
          </a:xfrm>
        </p:spPr>
        <p:txBody>
          <a:bodyPr/>
          <a:lstStyle/>
          <a:p>
            <a:r>
              <a:rPr lang="en-US" dirty="0" smtClean="0">
                <a:latin typeface="Sniglet" charset="0"/>
              </a:rPr>
              <a:t>HOMEWORK</a:t>
            </a:r>
            <a:endParaRPr lang="en-US" dirty="0">
              <a:latin typeface="Sniglet" charset="0"/>
            </a:endParaRPr>
          </a:p>
        </p:txBody>
      </p:sp>
      <p:sp>
        <p:nvSpPr>
          <p:cNvPr id="7" name="Google Shape;356;p38"/>
          <p:cNvSpPr/>
          <p:nvPr/>
        </p:nvSpPr>
        <p:spPr>
          <a:xfrm>
            <a:off x="3998168" y="1279479"/>
            <a:ext cx="1296144" cy="83111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937828" y="3363838"/>
            <a:ext cx="7416824" cy="400110"/>
          </a:xfrm>
          <a:prstGeom prst="rect">
            <a:avLst/>
          </a:prstGeom>
          <a:noFill/>
        </p:spPr>
        <p:txBody>
          <a:bodyPr wrap="square" rtlCol="0">
            <a:spAutoFit/>
          </a:bodyPr>
          <a:lstStyle/>
          <a:p>
            <a:pPr algn="ctr"/>
            <a:r>
              <a:rPr lang="en-US" sz="2000" dirty="0" smtClean="0">
                <a:solidFill>
                  <a:schemeClr val="bg1"/>
                </a:solidFill>
                <a:latin typeface="Sniglet" charset="0"/>
              </a:rPr>
              <a:t>Gmail: 19521482@gm.uit.edu.vn</a:t>
            </a:r>
            <a:endParaRPr lang="en-US" sz="2000" dirty="0">
              <a:solidFill>
                <a:schemeClr val="bg1"/>
              </a:solidFill>
              <a:latin typeface="Sniglet" charset="0"/>
            </a:endParaRPr>
          </a:p>
        </p:txBody>
      </p:sp>
    </p:spTree>
    <p:extLst>
      <p:ext uri="{BB962C8B-B14F-4D97-AF65-F5344CB8AC3E}">
        <p14:creationId xmlns:p14="http://schemas.microsoft.com/office/powerpoint/2010/main" val="395261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749152" y="4532668"/>
            <a:ext cx="78205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Dynamic programming</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383726475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a:buNone/>
            </a:pPr>
            <a:r>
              <a:rPr lang="en-US" dirty="0">
                <a:solidFill>
                  <a:schemeClr val="lt1"/>
                </a:solidFill>
              </a:rPr>
              <a:t>You can review these slides on our team's </a:t>
            </a:r>
            <a:r>
              <a:rPr lang="en-US" dirty="0" err="1">
                <a:solidFill>
                  <a:schemeClr val="lt1"/>
                </a:solidFill>
              </a:rPr>
              <a:t>GitHub</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504174" y="2563075"/>
            <a:ext cx="3244289" cy="2090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atin typeface="Walter Turncoat"/>
                <a:ea typeface="Walter Turncoat"/>
                <a:cs typeface="Walter Turncoat"/>
                <a:sym typeface="Walter Turncoat"/>
              </a:rPr>
              <a:t>Our team’s </a:t>
            </a:r>
            <a:r>
              <a:rPr lang="en-US" dirty="0" err="1" smtClean="0">
                <a:latin typeface="Walter Turncoat"/>
                <a:ea typeface="Walter Turncoat"/>
                <a:cs typeface="Walter Turncoat"/>
                <a:sym typeface="Walter Turncoat"/>
              </a:rPr>
              <a:t>github</a:t>
            </a:r>
            <a:r>
              <a:rPr lang="en-US" dirty="0" smtClean="0">
                <a:latin typeface="Walter Turncoat"/>
                <a:ea typeface="Walter Turncoat"/>
                <a:cs typeface="Walter Turncoat"/>
                <a:sym typeface="Walter Turncoat"/>
              </a:rPr>
              <a:t> link:</a:t>
            </a:r>
            <a:endParaRPr dirty="0">
              <a:latin typeface="Walter Turncoat"/>
              <a:ea typeface="Walter Turncoat"/>
              <a:cs typeface="Walter Turncoat"/>
              <a:sym typeface="Walter Turncoat"/>
            </a:endParaRPr>
          </a:p>
          <a:p>
            <a:pPr marL="0" lvl="0" indent="0">
              <a:buNone/>
            </a:pPr>
            <a:r>
              <a:rPr lang="en-US" dirty="0">
                <a:hlinkClick r:id="rId3"/>
              </a:rPr>
              <a:t>https://github.com/noeffortnomoney/CS112.L23.KHCL-Team12</a:t>
            </a:r>
            <a:endParaRP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006" y="1202932"/>
            <a:ext cx="4220700" cy="269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0585"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Credits</a:t>
            </a:r>
            <a:endParaRPr dirty="0"/>
          </a:p>
        </p:txBody>
      </p:sp>
      <p:sp>
        <p:nvSpPr>
          <p:cNvPr id="307" name="Google Shape;307;p35"/>
          <p:cNvSpPr txBox="1">
            <a:spLocks noGrp="1"/>
          </p:cNvSpPr>
          <p:nvPr>
            <p:ph type="body" idx="1"/>
          </p:nvPr>
        </p:nvSpPr>
        <p:spPr>
          <a:xfrm>
            <a:off x="467544" y="483518"/>
            <a:ext cx="8229600" cy="42805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Special thanks to all the people who made and released these awesome resources for free:</a:t>
            </a:r>
            <a:endParaRPr sz="2400" dirty="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dirty="0">
                <a:solidFill>
                  <a:srgbClr val="FFFFFF"/>
                </a:solidFill>
              </a:rPr>
              <a:t>Presentation template by </a:t>
            </a:r>
            <a:r>
              <a:rPr lang="en" sz="2400" u="sng" dirty="0" smtClean="0">
                <a:solidFill>
                  <a:srgbClr val="FFFFFF"/>
                </a:solidFill>
                <a:hlinkClick r:id="rId3"/>
              </a:rPr>
              <a:t>SlidesCarnival</a:t>
            </a:r>
            <a:endParaRPr lang="en" sz="2400" u="sng" dirty="0" smtClean="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4"/>
              </a:rPr>
              <a:t>TOPDev.vn</a:t>
            </a:r>
            <a:endParaRPr lang="en-US" sz="2400" dirty="0" smtClean="0">
              <a:hlinkClick r:id="rId5"/>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5"/>
              </a:rPr>
              <a:t>e</a:t>
            </a:r>
            <a:r>
              <a:rPr lang="en" sz="2400" dirty="0" smtClean="0">
                <a:solidFill>
                  <a:srgbClr val="FFFFFF"/>
                </a:solidFill>
                <a:hlinkClick r:id="rId5"/>
              </a:rPr>
              <a:t>ducative.io</a:t>
            </a:r>
            <a:endParaRPr lang="en" sz="2400" dirty="0" smtClean="0">
              <a:solidFill>
                <a:srgbClr val="FFFFFF"/>
              </a:solidFill>
            </a:endParaRPr>
          </a:p>
          <a:p>
            <a:pPr lvl="0" indent="-381000">
              <a:lnSpc>
                <a:spcPct val="115000"/>
              </a:lnSpc>
              <a:buSzPts val="2400"/>
            </a:pPr>
            <a:r>
              <a:rPr lang="en-US" sz="2400" dirty="0" smtClean="0">
                <a:hlinkClick r:id="rId6"/>
              </a:rPr>
              <a:t>tutorialspoint.com</a:t>
            </a:r>
            <a:endParaRPr lang="en-US" sz="2400" dirty="0" smtClean="0"/>
          </a:p>
          <a:p>
            <a:pPr lvl="0" indent="-381000">
              <a:lnSpc>
                <a:spcPct val="115000"/>
              </a:lnSpc>
              <a:buSzPts val="2400"/>
            </a:pPr>
            <a:r>
              <a:rPr lang="en-US" sz="2400" dirty="0" smtClean="0">
                <a:hlinkClick r:id="rId7"/>
              </a:rPr>
              <a:t>geeksforgeeks.org</a:t>
            </a:r>
            <a:endParaRPr lang="en-US" sz="2400" dirty="0" smtClean="0"/>
          </a:p>
          <a:p>
            <a:pPr lvl="0" indent="-381000">
              <a:lnSpc>
                <a:spcPct val="115000"/>
              </a:lnSpc>
              <a:buSzPts val="2400"/>
            </a:pPr>
            <a:r>
              <a:rPr lang="en-US" sz="2400" dirty="0">
                <a:hlinkClick r:id="rId8"/>
              </a:rPr>
              <a:t>g</a:t>
            </a:r>
            <a:r>
              <a:rPr lang="en-US" sz="2400" dirty="0" smtClean="0">
                <a:hlinkClick r:id="rId8"/>
              </a:rPr>
              <a:t>acsach.vn</a:t>
            </a:r>
            <a:endParaRPr lang="en-US" sz="2400" dirty="0" smtClean="0"/>
          </a:p>
          <a:p>
            <a:pPr lvl="0" indent="-381000">
              <a:lnSpc>
                <a:spcPct val="115000"/>
              </a:lnSpc>
              <a:buSzPts val="2400"/>
            </a:pPr>
            <a:r>
              <a:rPr lang="en-US" sz="2400" dirty="0"/>
              <a:t>S</a:t>
            </a:r>
            <a:r>
              <a:rPr lang="en-US" sz="2400" dirty="0" smtClean="0"/>
              <a:t>ome PowerPoint </a:t>
            </a:r>
            <a:r>
              <a:rPr lang="en-US" sz="2400" dirty="0"/>
              <a:t>files in the </a:t>
            </a:r>
            <a:r>
              <a:rPr lang="en-US" sz="2400" dirty="0" smtClean="0"/>
              <a:t>Reference section (</a:t>
            </a:r>
            <a:r>
              <a:rPr lang="en-US" sz="2400" dirty="0" err="1" smtClean="0">
                <a:hlinkClick r:id="rId9"/>
              </a:rPr>
              <a:t>GitHub</a:t>
            </a:r>
            <a:r>
              <a:rPr lang="en-US" sz="2400" dirty="0" smtClean="0"/>
              <a:t>)</a:t>
            </a:r>
            <a:endParaRPr sz="2400"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3" name="TextBox 2"/>
          <p:cNvSpPr txBox="1"/>
          <p:nvPr/>
        </p:nvSpPr>
        <p:spPr>
          <a:xfrm>
            <a:off x="251520" y="1563638"/>
            <a:ext cx="8568952" cy="1323439"/>
          </a:xfrm>
          <a:prstGeom prst="rect">
            <a:avLst/>
          </a:prstGeom>
          <a:noFill/>
        </p:spPr>
        <p:txBody>
          <a:bodyPr wrap="square" rtlCol="0">
            <a:spAutoFit/>
          </a:bodyPr>
          <a:lstStyle/>
          <a:p>
            <a:pPr algn="ctr"/>
            <a:r>
              <a:rPr lang="en-US" sz="2000" dirty="0" smtClean="0">
                <a:solidFill>
                  <a:schemeClr val="bg1"/>
                </a:solidFill>
                <a:latin typeface="Sniglet" charset="0"/>
              </a:rPr>
              <a:t>The Greedy approach can not be applied to this case:</a:t>
            </a:r>
          </a:p>
          <a:p>
            <a:pPr algn="ctr"/>
            <a:r>
              <a:rPr lang="en-US" sz="2000" dirty="0" smtClean="0">
                <a:solidFill>
                  <a:schemeClr val="bg1"/>
                </a:solidFill>
                <a:latin typeface="Sniglet" charset="0"/>
              </a:rPr>
              <a:t>(S, A, D, T)         1+4+18=23</a:t>
            </a:r>
          </a:p>
          <a:p>
            <a:pPr algn="ctr"/>
            <a:endParaRPr lang="en-US" sz="2000" dirty="0" smtClean="0">
              <a:solidFill>
                <a:schemeClr val="bg1"/>
              </a:solidFill>
              <a:latin typeface="Sniglet" charset="0"/>
            </a:endParaRPr>
          </a:p>
          <a:p>
            <a:pPr algn="ctr"/>
            <a:endParaRPr lang="en-US" sz="2000" dirty="0">
              <a:solidFill>
                <a:schemeClr val="bg1"/>
              </a:solidFill>
              <a:latin typeface="Sniglet" charset="0"/>
            </a:endParaRPr>
          </a:p>
        </p:txBody>
      </p:sp>
      <p:sp>
        <p:nvSpPr>
          <p:cNvPr id="6" name="TextBox 5"/>
          <p:cNvSpPr txBox="1"/>
          <p:nvPr/>
        </p:nvSpPr>
        <p:spPr>
          <a:xfrm>
            <a:off x="755576" y="2538416"/>
            <a:ext cx="7560840" cy="1015663"/>
          </a:xfrm>
          <a:prstGeom prst="rect">
            <a:avLst/>
          </a:prstGeom>
          <a:noFill/>
        </p:spPr>
        <p:txBody>
          <a:bodyPr wrap="square" rtlCol="0">
            <a:spAutoFit/>
          </a:bodyPr>
          <a:lstStyle/>
          <a:p>
            <a:pPr algn="ctr"/>
            <a:r>
              <a:rPr lang="en-US" sz="2000" dirty="0">
                <a:solidFill>
                  <a:schemeClr val="bg1"/>
                </a:solidFill>
                <a:latin typeface="Sniglet" charset="0"/>
              </a:rPr>
              <a:t>The real shortest path is: </a:t>
            </a:r>
          </a:p>
          <a:p>
            <a:pPr algn="ctr"/>
            <a:r>
              <a:rPr lang="en-US" sz="2000" dirty="0">
                <a:solidFill>
                  <a:schemeClr val="bg1"/>
                </a:solidFill>
                <a:latin typeface="Sniglet" charset="0"/>
              </a:rPr>
              <a:t>(S, C, F, T)            5+2+2=9</a:t>
            </a:r>
          </a:p>
          <a:p>
            <a:pPr algn="ctr"/>
            <a:endParaRPr lang="en-US" sz="2000" dirty="0">
              <a:solidFill>
                <a:schemeClr val="bg1"/>
              </a:solidFill>
            </a:endParaRPr>
          </a:p>
        </p:txBody>
      </p:sp>
      <p:sp>
        <p:nvSpPr>
          <p:cNvPr id="7" name="TextBox 6"/>
          <p:cNvSpPr txBox="1"/>
          <p:nvPr/>
        </p:nvSpPr>
        <p:spPr>
          <a:xfrm>
            <a:off x="1871700" y="3651870"/>
            <a:ext cx="5328592" cy="707886"/>
          </a:xfrm>
          <a:prstGeom prst="rect">
            <a:avLst/>
          </a:prstGeom>
          <a:noFill/>
        </p:spPr>
        <p:txBody>
          <a:bodyPr wrap="square" rtlCol="0">
            <a:spAutoFit/>
          </a:bodyPr>
          <a:lstStyle/>
          <a:p>
            <a:pPr algn="ctr"/>
            <a:r>
              <a:rPr lang="en-US" sz="2000" dirty="0">
                <a:solidFill>
                  <a:schemeClr val="bg1"/>
                </a:solidFill>
                <a:latin typeface="Sniglet" charset="0"/>
              </a:rPr>
              <a:t>So today we will learn about a new algorithm</a:t>
            </a:r>
          </a:p>
          <a:p>
            <a:pPr algn="ctr"/>
            <a:endParaRPr lang="en-US" sz="2000" dirty="0"/>
          </a:p>
        </p:txBody>
      </p:sp>
    </p:spTree>
    <p:extLst>
      <p:ext uri="{BB962C8B-B14F-4D97-AF65-F5344CB8AC3E}">
        <p14:creationId xmlns:p14="http://schemas.microsoft.com/office/powerpoint/2010/main" val="12935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5820" y="411510"/>
            <a:ext cx="915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CONTENT</a:t>
            </a:r>
            <a:endParaRPr sz="4000" dirty="0"/>
          </a:p>
        </p:txBody>
      </p:sp>
      <p:sp>
        <p:nvSpPr>
          <p:cNvPr id="5" name="Text Placeholder 4"/>
          <p:cNvSpPr>
            <a:spLocks noGrp="1"/>
          </p:cNvSpPr>
          <p:nvPr>
            <p:ph type="body" idx="1"/>
          </p:nvPr>
        </p:nvSpPr>
        <p:spPr>
          <a:xfrm>
            <a:off x="2051720" y="1635646"/>
            <a:ext cx="5616624" cy="2503200"/>
          </a:xfrm>
        </p:spPr>
        <p:txBody>
          <a:bodyPr/>
          <a:lstStyle/>
          <a:p>
            <a:pPr marL="558800" indent="-457200">
              <a:buFont typeface="+mj-lt"/>
              <a:buAutoNum type="arabicPeriod"/>
            </a:pPr>
            <a:r>
              <a:rPr lang="en-US" dirty="0" smtClean="0"/>
              <a:t>What is Dynamic Programming?</a:t>
            </a:r>
          </a:p>
          <a:p>
            <a:pPr marL="558800" indent="-457200">
              <a:buFont typeface="+mj-lt"/>
              <a:buAutoNum type="arabicPeriod"/>
            </a:pPr>
            <a:r>
              <a:rPr lang="en-US" dirty="0"/>
              <a:t>Characteristics of Dynamic </a:t>
            </a:r>
            <a:r>
              <a:rPr lang="en-US" dirty="0" smtClean="0"/>
              <a:t>Programming</a:t>
            </a:r>
          </a:p>
          <a:p>
            <a:pPr marL="558800" indent="-457200">
              <a:buFont typeface="+mj-lt"/>
              <a:buAutoNum type="arabicPeriod"/>
            </a:pPr>
            <a:r>
              <a:rPr lang="en-US" dirty="0"/>
              <a:t>Dynamic Programming </a:t>
            </a:r>
            <a:r>
              <a:rPr lang="en-US" dirty="0" smtClean="0"/>
              <a:t>Methods</a:t>
            </a:r>
          </a:p>
          <a:p>
            <a:pPr marL="558800" indent="-457200">
              <a:buFont typeface="+mj-lt"/>
              <a:buAutoNum type="arabicPeriod"/>
            </a:pPr>
            <a:r>
              <a:rPr lang="en-US" dirty="0"/>
              <a:t>Compare with other </a:t>
            </a:r>
            <a:r>
              <a:rPr lang="en-US" dirty="0" smtClean="0"/>
              <a:t>algorithms</a:t>
            </a:r>
          </a:p>
          <a:p>
            <a:pPr marL="558800" indent="-457200">
              <a:buFont typeface="+mj-lt"/>
              <a:buAutoNum type="arabicPeriod"/>
            </a:pPr>
            <a:r>
              <a:rPr lang="en-US" dirty="0">
                <a:latin typeface="Sniglet" charset="0"/>
              </a:rPr>
              <a:t>Steps in Dynamic Programming</a:t>
            </a:r>
            <a:endParaRPr lang="en-US" dirty="0"/>
          </a:p>
        </p:txBody>
      </p:sp>
    </p:spTree>
    <p:extLst>
      <p:ext uri="{BB962C8B-B14F-4D97-AF65-F5344CB8AC3E}">
        <p14:creationId xmlns:p14="http://schemas.microsoft.com/office/powerpoint/2010/main" val="306820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946" y="-92546"/>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1.   What is Dynamic programMing?</a:t>
            </a:r>
            <a:endParaRPr sz="4000" dirty="0"/>
          </a:p>
        </p:txBody>
      </p:sp>
      <p:sp>
        <p:nvSpPr>
          <p:cNvPr id="82" name="Google Shape;82;p14"/>
          <p:cNvSpPr txBox="1">
            <a:spLocks noGrp="1"/>
          </p:cNvSpPr>
          <p:nvPr>
            <p:ph type="subTitle" idx="1"/>
          </p:nvPr>
        </p:nvSpPr>
        <p:spPr>
          <a:xfrm>
            <a:off x="755576" y="1923678"/>
            <a:ext cx="7772400" cy="2232248"/>
          </a:xfrm>
          <a:prstGeom prst="rect">
            <a:avLst/>
          </a:prstGeom>
        </p:spPr>
        <p:txBody>
          <a:bodyPr spcFirstLastPara="1" wrap="square" lIns="91425" tIns="91425" rIns="91425" bIns="91425" anchor="t" anchorCtr="0">
            <a:noAutofit/>
          </a:bodyPr>
          <a:lstStyle/>
          <a:p>
            <a:pPr marL="0" lvl="0" indent="0" algn="just"/>
            <a:r>
              <a:rPr lang="en-US" dirty="0" smtClean="0"/>
              <a:t>	Dynamic programming (DP) approach is similar to Divide and Conquer in breaking down the problem in smaller and yet smaller possible sub-problems. But </a:t>
            </a:r>
            <a:r>
              <a:rPr lang="en-US" dirty="0"/>
              <a:t>unlike Divide and Conquer, </a:t>
            </a:r>
            <a:r>
              <a:rPr lang="en-US" dirty="0" smtClean="0"/>
              <a:t>results of these smaller sub-problems are remembered and used for similar or overlapping sub-problems.</a:t>
            </a:r>
            <a:endParaRPr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barn(inVertical)">
                                      <p:cBhvr>
                                        <p:cTn id="7" dur="5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24544" y="483518"/>
            <a:ext cx="9324528" cy="1159800"/>
          </a:xfrm>
          <a:prstGeom prst="rect">
            <a:avLst/>
          </a:prstGeom>
        </p:spPr>
        <p:txBody>
          <a:bodyPr spcFirstLastPara="1" wrap="square" lIns="91425" tIns="91425" rIns="91425" bIns="91425" anchor="b" anchorCtr="0">
            <a:noAutofit/>
          </a:bodyPr>
          <a:lstStyle/>
          <a:p>
            <a:r>
              <a:rPr lang="en" sz="4000" dirty="0"/>
              <a:t>2</a:t>
            </a:r>
            <a:r>
              <a:rPr lang="en" sz="4000" dirty="0" smtClean="0"/>
              <a:t>.    </a:t>
            </a:r>
            <a:r>
              <a:rPr lang="en-US" sz="4000" b="1" dirty="0" smtClean="0"/>
              <a:t>Characteristics </a:t>
            </a:r>
            <a:r>
              <a:rPr lang="en-US" sz="4000" b="1" dirty="0"/>
              <a:t>of </a:t>
            </a:r>
            <a:r>
              <a:rPr lang="en-US" sz="4000" b="1" dirty="0" smtClean="0"/>
              <a:t>Dynamic Programming</a:t>
            </a:r>
            <a:endParaRPr lang="en-US" sz="4000" b="1" dirty="0"/>
          </a:p>
        </p:txBody>
      </p:sp>
      <p:sp>
        <p:nvSpPr>
          <p:cNvPr id="82" name="Google Shape;82;p14"/>
          <p:cNvSpPr txBox="1">
            <a:spLocks noGrp="1"/>
          </p:cNvSpPr>
          <p:nvPr>
            <p:ph type="subTitle" idx="1"/>
          </p:nvPr>
        </p:nvSpPr>
        <p:spPr>
          <a:xfrm>
            <a:off x="683568" y="2355726"/>
            <a:ext cx="7772400" cy="1512168"/>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558800" indent="-457200">
              <a:buFont typeface="Wingdings" pitchFamily="2" charset="2"/>
              <a:buChar char="Ø"/>
            </a:pPr>
            <a:endParaRPr lang="en-US" sz="3200" b="1" dirty="0"/>
          </a:p>
          <a:p>
            <a:pPr marL="558800" indent="-457200">
              <a:buFont typeface="Wingdings" pitchFamily="2" charset="2"/>
              <a:buChar char="Ø"/>
            </a:pPr>
            <a:r>
              <a:rPr lang="en-US" sz="3200" b="1" dirty="0"/>
              <a:t>Optimal Substructure </a:t>
            </a:r>
          </a:p>
          <a:p>
            <a:endParaRPr lang="en-US" sz="32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circle(in)">
                                      <p:cBhvr>
                                        <p:cTn id="7" dur="2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circle(in)">
                                      <p:cBhvr>
                                        <p:cTn id="12" dur="20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323528" y="1059582"/>
            <a:ext cx="8568952" cy="2304256"/>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101600" indent="0"/>
            <a:endParaRPr lang="en-US" sz="3200" b="1" dirty="0" smtClean="0"/>
          </a:p>
          <a:p>
            <a:pPr marL="558800" indent="-457200">
              <a:buFont typeface="Wingdings" pitchFamily="2" charset="2"/>
              <a:buChar char="Ø"/>
            </a:pPr>
            <a:endParaRPr lang="en-US" sz="3200" b="1" dirty="0"/>
          </a:p>
          <a:p>
            <a:r>
              <a:rPr lang="en-US" sz="3200" dirty="0" smtClean="0"/>
              <a:t>There </a:t>
            </a:r>
            <a:r>
              <a:rPr lang="en-US" sz="3200" dirty="0"/>
              <a:t>exist some places where we solve the same </a:t>
            </a:r>
            <a:r>
              <a:rPr lang="en-US" sz="3200" dirty="0" err="1"/>
              <a:t>subproblem</a:t>
            </a:r>
            <a:r>
              <a:rPr lang="en-US" sz="3200" dirty="0"/>
              <a:t> more than </a:t>
            </a:r>
            <a:r>
              <a:rPr lang="en-US" sz="3200" dirty="0" smtClean="0"/>
              <a:t>once</a:t>
            </a:r>
            <a:endParaRPr lang="en-US" sz="3200" dirty="0"/>
          </a:p>
        </p:txBody>
      </p:sp>
    </p:spTree>
    <p:extLst>
      <p:ext uri="{BB962C8B-B14F-4D97-AF65-F5344CB8AC3E}">
        <p14:creationId xmlns:p14="http://schemas.microsoft.com/office/powerpoint/2010/main" val="13428661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83518"/>
            <a:ext cx="4752528" cy="188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94032" y="411510"/>
            <a:ext cx="7772400" cy="784800"/>
          </a:xfrm>
        </p:spPr>
        <p:txBody>
          <a:bodyPr/>
          <a:lstStyle/>
          <a:p>
            <a:pPr algn="l"/>
            <a:r>
              <a:rPr lang="en-US" sz="3200" dirty="0" smtClean="0"/>
              <a:t>EX:</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31790"/>
            <a:ext cx="4752528" cy="17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8048" y="2715766"/>
            <a:ext cx="7632848" cy="584775"/>
          </a:xfrm>
          <a:prstGeom prst="rect">
            <a:avLst/>
          </a:prstGeom>
          <a:noFill/>
        </p:spPr>
        <p:txBody>
          <a:bodyPr wrap="square" rtlCol="0">
            <a:spAutoFit/>
          </a:bodyPr>
          <a:lstStyle/>
          <a:p>
            <a:r>
              <a:rPr lang="en-US" sz="3200" dirty="0" smtClean="0">
                <a:solidFill>
                  <a:schemeClr val="bg1"/>
                </a:solidFill>
                <a:latin typeface="Sniglet" charset="0"/>
              </a:rPr>
              <a:t>DP:</a:t>
            </a:r>
            <a:endParaRPr lang="en-US" sz="3200" dirty="0">
              <a:solidFill>
                <a:schemeClr val="bg1"/>
              </a:solidFill>
              <a:latin typeface="Sniglet" charset="0"/>
            </a:endParaRPr>
          </a:p>
        </p:txBody>
      </p:sp>
    </p:spTree>
    <p:extLst>
      <p:ext uri="{BB962C8B-B14F-4D97-AF65-F5344CB8AC3E}">
        <p14:creationId xmlns:p14="http://schemas.microsoft.com/office/powerpoint/2010/main" val="43607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179512" y="1419622"/>
            <a:ext cx="8712968" cy="2304256"/>
          </a:xfrm>
          <a:prstGeom prst="rect">
            <a:avLst/>
          </a:prstGeom>
        </p:spPr>
        <p:txBody>
          <a:bodyPr spcFirstLastPara="1" wrap="square" lIns="91425" tIns="91425" rIns="91425" bIns="91425" anchor="t" anchorCtr="0">
            <a:normAutofit fontScale="92500" lnSpcReduction="10000"/>
          </a:bodyPr>
          <a:lstStyle/>
          <a:p>
            <a:pPr marL="558800" indent="-457200">
              <a:buFont typeface="Wingdings" pitchFamily="2" charset="2"/>
              <a:buChar char="Ø"/>
            </a:pPr>
            <a:r>
              <a:rPr lang="en-US" sz="3200" b="1" dirty="0"/>
              <a:t>Optimal </a:t>
            </a:r>
            <a:r>
              <a:rPr lang="en-US" sz="3200" b="1" dirty="0" smtClean="0"/>
              <a:t>Substructure</a:t>
            </a:r>
          </a:p>
          <a:p>
            <a:pPr marL="101600" indent="0"/>
            <a:endParaRPr lang="en-US" sz="3200" b="1" dirty="0" smtClean="0"/>
          </a:p>
          <a:p>
            <a:pPr marL="101600" indent="0"/>
            <a:endParaRPr lang="en-US" sz="3200" b="1" dirty="0"/>
          </a:p>
          <a:p>
            <a:pPr marL="101600" lvl="1" indent="0">
              <a:buSzPts val="2000"/>
            </a:pPr>
            <a:r>
              <a:rPr lang="en-US" sz="3200" dirty="0"/>
              <a:t>The optimal solution to the problem contains within optimal solutions to its </a:t>
            </a:r>
            <a:r>
              <a:rPr lang="en-US" sz="3200" dirty="0" err="1"/>
              <a:t>subproblems</a:t>
            </a:r>
            <a:r>
              <a:rPr lang="en-US" sz="3200" dirty="0"/>
              <a:t>.</a:t>
            </a:r>
          </a:p>
          <a:p>
            <a:pPr marL="101600" indent="0" algn="l"/>
            <a:endParaRPr lang="en-US" sz="3200" b="1" dirty="0" smtClean="0"/>
          </a:p>
        </p:txBody>
      </p:sp>
    </p:spTree>
    <p:extLst>
      <p:ext uri="{BB962C8B-B14F-4D97-AF65-F5344CB8AC3E}">
        <p14:creationId xmlns:p14="http://schemas.microsoft.com/office/powerpoint/2010/main" val="1335502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674</Words>
  <Application>Microsoft Office PowerPoint</Application>
  <PresentationFormat>On-screen Show (16:9)</PresentationFormat>
  <Paragraphs>213</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Times New Roman</vt:lpstr>
      <vt:lpstr>Wingdings</vt:lpstr>
      <vt:lpstr>Sniglet</vt:lpstr>
      <vt:lpstr>Walter Turncoat</vt:lpstr>
      <vt:lpstr>Ursula template</vt:lpstr>
      <vt:lpstr>DYNAMIC PROGRAMMING  dp</vt:lpstr>
      <vt:lpstr>The shortest path</vt:lpstr>
      <vt:lpstr>The shortest path</vt:lpstr>
      <vt:lpstr>CONTENT</vt:lpstr>
      <vt:lpstr>1.   What is Dynamic programMing?</vt:lpstr>
      <vt:lpstr>2.    Characteristics of Dynamic Programming</vt:lpstr>
      <vt:lpstr>PowerPoint Presentation</vt:lpstr>
      <vt:lpstr>PowerPoint Presentation</vt:lpstr>
      <vt:lpstr>PowerPoint Presentation</vt:lpstr>
      <vt:lpstr>PowerPoint Presentation</vt:lpstr>
      <vt:lpstr>3.   Dynamic Programming Methods</vt:lpstr>
      <vt:lpstr>3.   Dynamic Programming Methods</vt:lpstr>
      <vt:lpstr>3.   Dynamic Programming Methods</vt:lpstr>
      <vt:lpstr>3.   Dynamic Programming Methods</vt:lpstr>
      <vt:lpstr>3.   Dynamic Programming Methods</vt:lpstr>
      <vt:lpstr>Comparison</vt:lpstr>
      <vt:lpstr>4.   Compare with other algorithms</vt:lpstr>
      <vt:lpstr>4.   Compare with other algorithms</vt:lpstr>
      <vt:lpstr>PowerPoint Presentation</vt:lpstr>
      <vt:lpstr>5.    Steps in Dynamic Programming</vt:lpstr>
      <vt:lpstr>KAHOOT!</vt:lpstr>
      <vt:lpstr>HOMEWORK</vt:lpstr>
      <vt:lpstr>The shortest path</vt:lpstr>
      <vt:lpstr>thanks!</vt:lpstr>
      <vt:lpstr>PowerPoint Presentation</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   dp</dc:title>
  <dc:creator>hlhkudo</dc:creator>
  <cp:lastModifiedBy>Windows User</cp:lastModifiedBy>
  <cp:revision>114</cp:revision>
  <dcterms:modified xsi:type="dcterms:W3CDTF">2021-05-22T02:47:59Z</dcterms:modified>
</cp:coreProperties>
</file>