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handoutMasterIdLst>
    <p:handoutMasterId r:id="rId29"/>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09" r:id="rId14"/>
    <p:sldId id="297" r:id="rId15"/>
    <p:sldId id="301" r:id="rId16"/>
    <p:sldId id="268" r:id="rId17"/>
    <p:sldId id="303" r:id="rId18"/>
    <p:sldId id="302" r:id="rId19"/>
    <p:sldId id="298" r:id="rId20"/>
    <p:sldId id="306" r:id="rId21"/>
    <p:sldId id="305" r:id="rId22"/>
    <p:sldId id="310" r:id="rId23"/>
    <p:sldId id="311" r:id="rId24"/>
    <p:sldId id="279" r:id="rId25"/>
    <p:sldId id="278" r:id="rId26"/>
    <p:sldId id="280" r:id="rId27"/>
  </p:sldIdLst>
  <p:sldSz cx="9144000" cy="5143500" type="screen16x9"/>
  <p:notesSz cx="6858000" cy="9144000"/>
  <p:embeddedFontLst>
    <p:embeddedFont>
      <p:font typeface="Walter Turncoat" charset="0"/>
      <p:regular r:id="rId30"/>
    </p:embeddedFont>
    <p:embeddedFont>
      <p:font typeface="Sniglet"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19521482@gm.uit.edu.v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effortnomoney/CS112.L23.KHCL-Team12/tree/main/Project/Reference"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chemeClr val="bg1"/>
                </a:solidFill>
                <a:latin typeface="Sniglet" charset="0"/>
              </a:rPr>
              <a:t>Dijkstra</a:t>
            </a:r>
            <a:endParaRPr lang="en-US" sz="3200" dirty="0">
              <a:solidFill>
                <a:schemeClr val="bg1"/>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500" fill="hold"/>
                                        <p:tgtEl>
                                          <p:spTgt spid="90"/>
                                        </p:tgtEl>
                                        <p:attrNameLst>
                                          <p:attrName>ppt_w</p:attrName>
                                        </p:attrNameLst>
                                      </p:cBhvr>
                                      <p:tavLst>
                                        <p:tav tm="0">
                                          <p:val>
                                            <p:fltVal val="0"/>
                                          </p:val>
                                        </p:tav>
                                        <p:tav tm="100000">
                                          <p:val>
                                            <p:strVal val="#ppt_w"/>
                                          </p:val>
                                        </p:tav>
                                      </p:tavLst>
                                    </p:anim>
                                    <p:anim calcmode="lin" valueType="num">
                                      <p:cBhvr>
                                        <p:cTn id="20" dur="500" fill="hold"/>
                                        <p:tgtEl>
                                          <p:spTgt spid="90"/>
                                        </p:tgtEl>
                                        <p:attrNameLst>
                                          <p:attrName>ppt_h</p:attrName>
                                        </p:attrNameLst>
                                      </p:cBhvr>
                                      <p:tavLst>
                                        <p:tav tm="0">
                                          <p:val>
                                            <p:fltVal val="0"/>
                                          </p:val>
                                        </p:tav>
                                        <p:tav tm="100000">
                                          <p:val>
                                            <p:strVal val="#ppt_h"/>
                                          </p:val>
                                        </p:tav>
                                      </p:tavLst>
                                    </p:anim>
                                    <p:animEffect transition="in" filter="fade">
                                      <p:cBhvr>
                                        <p:cTn id="2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xEl>
                                              <p:pRg st="2" end="2"/>
                                            </p:txEl>
                                          </p:spTgt>
                                        </p:tgtEl>
                                        <p:attrNameLst>
                                          <p:attrName>style.visibility</p:attrName>
                                        </p:attrNameLst>
                                      </p:cBhvr>
                                      <p:to>
                                        <p:strVal val="visible"/>
                                      </p:to>
                                    </p:set>
                                    <p:anim calcmode="lin" valueType="num">
                                      <p:cBhvr additive="base">
                                        <p:cTn id="7" dur="500" fill="hold"/>
                                        <p:tgtEl>
                                          <p:spTgt spid="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
                                            <p:txEl>
                                              <p:pRg st="3" end="3"/>
                                            </p:txEl>
                                          </p:spTgt>
                                        </p:tgtEl>
                                        <p:attrNameLst>
                                          <p:attrName>style.visibility</p:attrName>
                                        </p:attrNameLst>
                                      </p:cBhvr>
                                      <p:to>
                                        <p:strVal val="visible"/>
                                      </p:to>
                                    </p:set>
                                    <p:anim calcmode="lin" valueType="num">
                                      <p:cBhvr additive="base">
                                        <p:cTn id="13" dur="500" fill="hold"/>
                                        <p:tgtEl>
                                          <p:spTgt spid="8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5508104" y="2144222"/>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def Fib(n):</a:t>
            </a:r>
          </a:p>
          <a:p>
            <a:pPr lvl="1"/>
            <a:r>
              <a:rPr lang="pt-BR" dirty="0" smtClean="0"/>
              <a:t>       if (n &lt; 2):</a:t>
            </a:r>
          </a:p>
          <a:p>
            <a:pPr lvl="1"/>
            <a:r>
              <a:rPr lang="pt-BR" dirty="0" smtClean="0"/>
              <a:t>              result = n</a:t>
            </a:r>
          </a:p>
          <a:p>
            <a:pPr lvl="1"/>
            <a:r>
              <a:rPr lang="pt-BR" dirty="0" smtClean="0"/>
              <a:t>       else:</a:t>
            </a:r>
          </a:p>
          <a:p>
            <a:pPr lvl="1"/>
            <a:r>
              <a:rPr lang="pt-BR" dirty="0" smtClean="0"/>
              <a:t>              result = Fib(n-2) + Fib(n-1)</a:t>
            </a:r>
          </a:p>
          <a:p>
            <a:pPr lvl="1"/>
            <a:r>
              <a:rPr lang="pt-BR" dirty="0" smtClean="0"/>
              <a:t>       F[n] = result</a:t>
            </a:r>
          </a:p>
          <a:p>
            <a:pPr lvl="1"/>
            <a:r>
              <a:rPr lang="pt-BR" dirty="0" smtClean="0"/>
              <a:t>       return F[n]</a:t>
            </a:r>
            <a:endParaRPr lang="en-US" dirty="0"/>
          </a:p>
        </p:txBody>
      </p:sp>
      <p:sp>
        <p:nvSpPr>
          <p:cNvPr id="2" name="Oval 1"/>
          <p:cNvSpPr/>
          <p:nvPr/>
        </p:nvSpPr>
        <p:spPr>
          <a:xfrm>
            <a:off x="7596336" y="2362332"/>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O(2</a:t>
            </a:r>
            <a:r>
              <a:rPr lang="en-US" baseline="30000" dirty="0">
                <a:latin typeface="Sniglet" charset="0"/>
              </a:rPr>
              <a:t>n</a:t>
            </a:r>
            <a:r>
              <a:rPr lang="en-US" dirty="0" smtClean="0">
                <a:latin typeface="Sniglet" charset="0"/>
              </a:rPr>
              <a:t>)</a:t>
            </a:r>
            <a:endParaRPr lang="en-US" dirty="0">
              <a:latin typeface="Sniglet" charset="0"/>
            </a:endParaRPr>
          </a:p>
        </p:txBody>
      </p:sp>
    </p:spTree>
    <p:extLst>
      <p:ext uri="{BB962C8B-B14F-4D97-AF65-F5344CB8AC3E}">
        <p14:creationId xmlns:p14="http://schemas.microsoft.com/office/powerpoint/2010/main" val="226296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605006" y="2031452"/>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27" name="Oval 26"/>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1291932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Divide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Greedy approach</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760040" y="2087487"/>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8168" y="1279479"/>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22356" y="3147814"/>
            <a:ext cx="7416824" cy="707886"/>
          </a:xfrm>
          <a:prstGeom prst="rect">
            <a:avLst/>
          </a:prstGeom>
          <a:noFill/>
        </p:spPr>
        <p:txBody>
          <a:bodyPr wrap="square" rtlCol="0">
            <a:spAutoFit/>
          </a:bodyPr>
          <a:lstStyle/>
          <a:p>
            <a:pPr algn="ctr"/>
            <a:r>
              <a:rPr lang="en-US" sz="2000" dirty="0" smtClean="0">
                <a:solidFill>
                  <a:schemeClr val="bg1"/>
                </a:solidFill>
                <a:latin typeface="Sniglet" charset="0"/>
              </a:rPr>
              <a:t>Gmail: </a:t>
            </a:r>
            <a:r>
              <a:rPr lang="en-US" sz="2000" dirty="0" smtClean="0">
                <a:solidFill>
                  <a:schemeClr val="bg1"/>
                </a:solidFill>
                <a:latin typeface="Sniglet" charset="0"/>
                <a:hlinkClick r:id="rId3"/>
              </a:rPr>
              <a:t>19521482@gm.uit.edu.vn</a:t>
            </a:r>
            <a:endParaRPr lang="en-US" sz="2000" dirty="0" smtClean="0">
              <a:solidFill>
                <a:schemeClr val="bg1"/>
              </a:solidFill>
              <a:latin typeface="Sniglet" charset="0"/>
            </a:endParaRPr>
          </a:p>
          <a:p>
            <a:pPr algn="ctr"/>
            <a:r>
              <a:rPr lang="en-US" sz="2000" dirty="0" smtClean="0">
                <a:solidFill>
                  <a:schemeClr val="bg1"/>
                </a:solidFill>
                <a:latin typeface="Sniglet" charset="0"/>
              </a:rPr>
              <a:t>Deadline: 12h00 AM, 30/05/2021</a:t>
            </a:r>
            <a:endParaRPr lang="en-US" sz="2000" dirty="0">
              <a:solidFill>
                <a:schemeClr val="bg1"/>
              </a:solidFill>
              <a:latin typeface="Sniglet" charset="0"/>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749152" y="4532668"/>
            <a:ext cx="78205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Dynamic programming</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383726475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hlinkClick r:id="rId3"/>
              </a:rPr>
              <a:t>https://github.com/noeffortnomoney/CS112.L23.KHCL-Team12</a:t>
            </a:r>
            <a:endParaRP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755576" y="1923678"/>
            <a:ext cx="7772400" cy="2232248"/>
          </a:xfrm>
          <a:prstGeom prst="rect">
            <a:avLst/>
          </a:prstGeom>
        </p:spPr>
        <p:txBody>
          <a:bodyPr spcFirstLastPara="1" wrap="square" lIns="91425" tIns="91425" rIns="91425" bIns="91425" anchor="t" anchorCtr="0">
            <a:noAutofit/>
          </a:bodyPr>
          <a:lstStyle/>
          <a:p>
            <a:pPr marL="0" lvl="0" indent="0" algn="just"/>
            <a:r>
              <a:rPr lang="en-US" dirty="0" smtClean="0"/>
              <a:t>	Dynamic programming (DP) approach is similar to Divide and Conquer in breaking down the problem in smaller and yet smaller possible sub-problems. 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059582"/>
            <a:ext cx="8568952" cy="2304256"/>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101600" indent="0"/>
            <a:endParaRPr lang="en-US" sz="3200" b="1" dirty="0" smtClean="0"/>
          </a:p>
          <a:p>
            <a:pPr marL="558800" indent="-457200">
              <a:buFont typeface="Wingdings" pitchFamily="2" charset="2"/>
              <a:buChar char="Ø"/>
            </a:pPr>
            <a:endParaRPr lang="en-US" sz="3200" b="1" dirty="0"/>
          </a:p>
          <a:p>
            <a:r>
              <a:rPr lang="en-US" sz="3200" dirty="0" smtClean="0"/>
              <a:t>There </a:t>
            </a:r>
            <a:r>
              <a:rPr lang="en-US" sz="3200" dirty="0"/>
              <a:t>exist some places where we solve the same </a:t>
            </a:r>
            <a:r>
              <a:rPr lang="en-US" sz="3200" dirty="0" err="1"/>
              <a:t>subproblem</a:t>
            </a:r>
            <a:r>
              <a:rPr lang="en-US" sz="3200" dirty="0"/>
              <a:t> more than </a:t>
            </a:r>
            <a:r>
              <a:rPr lang="en-US" sz="3200" dirty="0" smtClean="0"/>
              <a:t>once</a:t>
            </a:r>
            <a:endParaRPr lang="en-US" sz="3200" dirty="0"/>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2304256"/>
          </a:xfrm>
          <a:prstGeom prst="rect">
            <a:avLst/>
          </a:prstGeom>
        </p:spPr>
        <p:txBody>
          <a:bodyPr spcFirstLastPara="1" wrap="square" lIns="91425" tIns="91425" rIns="91425" bIns="91425" anchor="t" anchorCtr="0">
            <a:normAutofit fontScale="92500" lnSpcReduction="10000"/>
          </a:bodyPr>
          <a:lstStyle/>
          <a:p>
            <a:pPr marL="558800" indent="-457200">
              <a:buFont typeface="Wingdings" pitchFamily="2" charset="2"/>
              <a:buChar char="Ø"/>
            </a:pPr>
            <a:r>
              <a:rPr lang="en-US" sz="3200" b="1" dirty="0"/>
              <a:t>Optimal </a:t>
            </a:r>
            <a:r>
              <a:rPr lang="en-US" sz="3200" b="1" dirty="0" smtClean="0"/>
              <a:t>Substructure</a:t>
            </a:r>
          </a:p>
          <a:p>
            <a:pPr marL="101600" indent="0"/>
            <a:endParaRPr lang="en-US" sz="3200" b="1" dirty="0" smtClean="0"/>
          </a:p>
          <a:p>
            <a:pPr marL="101600" indent="0"/>
            <a:endParaRPr lang="en-US" sz="3200" b="1" dirty="0"/>
          </a:p>
          <a:p>
            <a:pPr marL="101600" lvl="1" indent="0">
              <a:buSzPts val="2000"/>
            </a:pPr>
            <a:r>
              <a:rPr lang="en-US" sz="3200" dirty="0"/>
              <a:t>The optimal solution to the problem contains within optimal solutions to its </a:t>
            </a:r>
            <a:r>
              <a:rPr lang="en-US" sz="3200" dirty="0" err="1"/>
              <a:t>subproblems</a:t>
            </a:r>
            <a:r>
              <a:rPr lang="en-US" sz="3200" dirty="0"/>
              <a:t>.</a:t>
            </a:r>
          </a:p>
          <a:p>
            <a:pPr marL="101600" indent="0" algn="l"/>
            <a:endParaRPr lang="en-US" sz="3200" b="1" dirty="0" smtClean="0"/>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680</Words>
  <Application>Microsoft Office PowerPoint</Application>
  <PresentationFormat>On-screen Show (16:9)</PresentationFormat>
  <Paragraphs>214</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Walter Turncoat</vt:lpstr>
      <vt:lpstr>Sniglet</vt:lpstr>
      <vt:lpstr>Times New Roman</vt:lpstr>
      <vt:lpstr>Wingdings</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KAHOOT!</vt:lpstr>
      <vt:lpstr>HOMEWORK</vt:lpstr>
      <vt:lpstr>The shortest path</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118</cp:revision>
  <dcterms:modified xsi:type="dcterms:W3CDTF">2021-05-22T03:22:01Z</dcterms:modified>
</cp:coreProperties>
</file>