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7"/>
  </p:notesMasterIdLst>
  <p:handoutMasterIdLst>
    <p:handoutMasterId r:id="rId28"/>
  </p:handoutMasterIdLst>
  <p:sldIdLst>
    <p:sldId id="256" r:id="rId2"/>
    <p:sldId id="286" r:id="rId3"/>
    <p:sldId id="287" r:id="rId4"/>
    <p:sldId id="307" r:id="rId5"/>
    <p:sldId id="259" r:id="rId6"/>
    <p:sldId id="288" r:id="rId7"/>
    <p:sldId id="289" r:id="rId8"/>
    <p:sldId id="291" r:id="rId9"/>
    <p:sldId id="290" r:id="rId10"/>
    <p:sldId id="292" r:id="rId11"/>
    <p:sldId id="293" r:id="rId12"/>
    <p:sldId id="299" r:id="rId13"/>
    <p:sldId id="309" r:id="rId14"/>
    <p:sldId id="297" r:id="rId15"/>
    <p:sldId id="301" r:id="rId16"/>
    <p:sldId id="268" r:id="rId17"/>
    <p:sldId id="303" r:id="rId18"/>
    <p:sldId id="302" r:id="rId19"/>
    <p:sldId id="298" r:id="rId20"/>
    <p:sldId id="306" r:id="rId21"/>
    <p:sldId id="305" r:id="rId22"/>
    <p:sldId id="310" r:id="rId23"/>
    <p:sldId id="279" r:id="rId24"/>
    <p:sldId id="278" r:id="rId25"/>
    <p:sldId id="280" r:id="rId26"/>
  </p:sldIdLst>
  <p:sldSz cx="9144000" cy="5143500" type="screen16x9"/>
  <p:notesSz cx="6858000" cy="9144000"/>
  <p:embeddedFontLst>
    <p:embeddedFont>
      <p:font typeface="Walter Turncoat" charset="0"/>
      <p:regular r:id="rId29"/>
    </p:embeddedFont>
    <p:embeddedFont>
      <p:font typeface="Sniglet"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421292A-85F1-4171-92E3-9B7572BA4675}">
  <a:tblStyle styleId="{5421292A-85F1-4171-92E3-9B7572BA467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81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A2B57B-FF79-4D19-AE5C-C147C60DC62D}" type="datetimeFigureOut">
              <a:rPr lang="en-US" smtClean="0"/>
              <a:t>5/17/2021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336FF28-6C81-4A31-A0CE-5AB4D498699F}" type="slidenum">
              <a:rPr lang="en-US" smtClean="0"/>
              <a:t>‹#›</a:t>
            </a:fld>
            <a:endParaRPr lang="en-US"/>
          </a:p>
        </p:txBody>
      </p:sp>
    </p:spTree>
    <p:extLst>
      <p:ext uri="{BB962C8B-B14F-4D97-AF65-F5344CB8AC3E}">
        <p14:creationId xmlns:p14="http://schemas.microsoft.com/office/powerpoint/2010/main" val="298886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26769198"/>
      </p:ext>
    </p:extLst>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7" name="Google Shape;37;p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FFFFFF"/>
              </a:buClr>
              <a:buSzPts val="2000"/>
              <a:buFont typeface="Sniglet"/>
              <a:buChar char="✘"/>
              <a:defRPr sz="2000">
                <a:solidFill>
                  <a:srgbClr val="FFFFFF"/>
                </a:solidFill>
                <a:latin typeface="Sniglet"/>
                <a:ea typeface="Sniglet"/>
                <a:cs typeface="Sniglet"/>
                <a:sym typeface="Sniglet"/>
              </a:defRPr>
            </a:lvl1pPr>
            <a:lvl2pPr marL="914400" lvl="1"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2pPr>
            <a:lvl3pPr marL="1371600" lvl="2"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3pPr>
            <a:lvl4pPr marL="1828800" lvl="3"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4pPr>
            <a:lvl5pPr marL="2286000" lvl="4"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5pPr>
            <a:lvl6pPr marL="2743200" lvl="5"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6pPr>
            <a:lvl7pPr marL="3200400" lvl="6"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7pPr>
            <a:lvl8pPr marL="3657600" lvl="7"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8pPr>
            <a:lvl9pPr marL="4114800" lvl="8"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rgbClr val="FFFFFF"/>
                </a:solidFill>
                <a:latin typeface="Sniglet"/>
                <a:ea typeface="Sniglet"/>
                <a:cs typeface="Sniglet"/>
                <a:sym typeface="Sniglet"/>
              </a:defRPr>
            </a:lvl1pPr>
            <a:lvl2pPr lvl="1" algn="ctr">
              <a:buNone/>
              <a:defRPr sz="1000">
                <a:solidFill>
                  <a:srgbClr val="FFFFFF"/>
                </a:solidFill>
                <a:latin typeface="Sniglet"/>
                <a:ea typeface="Sniglet"/>
                <a:cs typeface="Sniglet"/>
                <a:sym typeface="Sniglet"/>
              </a:defRPr>
            </a:lvl2pPr>
            <a:lvl3pPr lvl="2" algn="ctr">
              <a:buNone/>
              <a:defRPr sz="1000">
                <a:solidFill>
                  <a:srgbClr val="FFFFFF"/>
                </a:solidFill>
                <a:latin typeface="Sniglet"/>
                <a:ea typeface="Sniglet"/>
                <a:cs typeface="Sniglet"/>
                <a:sym typeface="Sniglet"/>
              </a:defRPr>
            </a:lvl3pPr>
            <a:lvl4pPr lvl="3" algn="ctr">
              <a:buNone/>
              <a:defRPr sz="1000">
                <a:solidFill>
                  <a:srgbClr val="FFFFFF"/>
                </a:solidFill>
                <a:latin typeface="Sniglet"/>
                <a:ea typeface="Sniglet"/>
                <a:cs typeface="Sniglet"/>
                <a:sym typeface="Sniglet"/>
              </a:defRPr>
            </a:lvl4pPr>
            <a:lvl5pPr lvl="4" algn="ctr">
              <a:buNone/>
              <a:defRPr sz="1000">
                <a:solidFill>
                  <a:srgbClr val="FFFFFF"/>
                </a:solidFill>
                <a:latin typeface="Sniglet"/>
                <a:ea typeface="Sniglet"/>
                <a:cs typeface="Sniglet"/>
                <a:sym typeface="Sniglet"/>
              </a:defRPr>
            </a:lvl5pPr>
            <a:lvl6pPr lvl="5" algn="ctr">
              <a:buNone/>
              <a:defRPr sz="1000">
                <a:solidFill>
                  <a:srgbClr val="FFFFFF"/>
                </a:solidFill>
                <a:latin typeface="Sniglet"/>
                <a:ea typeface="Sniglet"/>
                <a:cs typeface="Sniglet"/>
                <a:sym typeface="Sniglet"/>
              </a:defRPr>
            </a:lvl6pPr>
            <a:lvl7pPr lvl="6" algn="ctr">
              <a:buNone/>
              <a:defRPr sz="1000">
                <a:solidFill>
                  <a:srgbClr val="FFFFFF"/>
                </a:solidFill>
                <a:latin typeface="Sniglet"/>
                <a:ea typeface="Sniglet"/>
                <a:cs typeface="Sniglet"/>
                <a:sym typeface="Sniglet"/>
              </a:defRPr>
            </a:lvl7pPr>
            <a:lvl8pPr lvl="7" algn="ctr">
              <a:buNone/>
              <a:defRPr sz="1000">
                <a:solidFill>
                  <a:srgbClr val="FFFFFF"/>
                </a:solidFill>
                <a:latin typeface="Sniglet"/>
                <a:ea typeface="Sniglet"/>
                <a:cs typeface="Sniglet"/>
                <a:sym typeface="Sniglet"/>
              </a:defRPr>
            </a:lvl8pPr>
            <a:lvl9pPr lvl="8" algn="ctr">
              <a:buNone/>
              <a:defRPr sz="1000">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6" r:id="rId5"/>
  </p:sldLayoutIdLst>
  <p:transition>
    <p:fade thruBlk="1"/>
  </p:transition>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8" Type="http://schemas.openxmlformats.org/officeDocument/2006/relationships/hyperlink" Target="http://gacsach.vn/sach/cai-tien-bai-toan-quy-hoach-dong-bang-ky-thuat-chia-de-tri-5.html" TargetMode="External"/><Relationship Id="rId3" Type="http://schemas.openxmlformats.org/officeDocument/2006/relationships/hyperlink" Target="http://www.slidescarnival.com/" TargetMode="External"/><Relationship Id="rId7" Type="http://schemas.openxmlformats.org/officeDocument/2006/relationships/hyperlink" Target="https://www.geeksforgeeks.org/dynamic-programming-vs-divide-and-conquer/"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hyperlink" Target="https://www.tutorialspoint.com/data_structures_algorithms/dynamic_programming.htm" TargetMode="External"/><Relationship Id="rId5" Type="http://schemas.openxmlformats.org/officeDocument/2006/relationships/hyperlink" Target="https://www.educative.io/courses/grokking-dynamic-programming-patterns-for-coding-interviews/m2G1pAq0OO0" TargetMode="External"/><Relationship Id="rId4" Type="http://schemas.openxmlformats.org/officeDocument/2006/relationships/hyperlink" Target="https://topdev.vn/blog/thuat-toan-quy-hoach-dong/" TargetMode="External"/><Relationship Id="rId9" Type="http://schemas.openxmlformats.org/officeDocument/2006/relationships/hyperlink" Target="https://github.com/noeffortnomoney/CS112.L23.KHCL-Team12/tree/main/Project/Referenc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DYNAMIC PROGRAMMING  </a:t>
            </a:r>
            <a:r>
              <a:rPr lang="en-US" dirty="0" err="1" smtClean="0"/>
              <a:t>dp</a:t>
            </a:r>
            <a:endParaRPr dirty="0"/>
          </a:p>
        </p:txBody>
      </p:sp>
      <p:grpSp>
        <p:nvGrpSpPr>
          <p:cNvPr id="48" name="Google Shape;48;p11"/>
          <p:cNvGrpSpPr/>
          <p:nvPr/>
        </p:nvGrpSpPr>
        <p:grpSpPr>
          <a:xfrm rot="2194107">
            <a:off x="424498" y="3098292"/>
            <a:ext cx="1014485" cy="642684"/>
            <a:chOff x="238125" y="1918825"/>
            <a:chExt cx="1042450" cy="660400"/>
          </a:xfrm>
        </p:grpSpPr>
        <p:sp>
          <p:nvSpPr>
            <p:cNvPr id="49"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11"/>
          <p:cNvGrpSpPr/>
          <p:nvPr/>
        </p:nvGrpSpPr>
        <p:grpSpPr>
          <a:xfrm rot="-9269861">
            <a:off x="6235961" y="1268849"/>
            <a:ext cx="750220" cy="664172"/>
            <a:chOff x="1113100" y="2199475"/>
            <a:chExt cx="801900" cy="709925"/>
          </a:xfrm>
        </p:grpSpPr>
        <p:sp>
          <p:nvSpPr>
            <p:cNvPr id="52" name="Google Shape;52;p1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11"/>
          <p:cNvSpPr/>
          <p:nvPr/>
        </p:nvSpPr>
        <p:spPr>
          <a:xfrm>
            <a:off x="2497627" y="24970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p:nvPr/>
        </p:nvSpPr>
        <p:spPr>
          <a:xfrm>
            <a:off x="7092613" y="2600053"/>
            <a:ext cx="1586594" cy="91299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2562700" y="3958044"/>
            <a:ext cx="4241548" cy="830997"/>
          </a:xfrm>
          <a:prstGeom prst="rect">
            <a:avLst/>
          </a:prstGeom>
          <a:noFill/>
        </p:spPr>
        <p:txBody>
          <a:bodyPr wrap="square" rtlCol="0">
            <a:spAutoFit/>
          </a:bodyPr>
          <a:lstStyle/>
          <a:p>
            <a:pPr algn="ctr"/>
            <a:r>
              <a:rPr lang="en-US" sz="1600" dirty="0" smtClean="0">
                <a:solidFill>
                  <a:schemeClr val="bg1"/>
                </a:solidFill>
                <a:latin typeface="Times New Roman" pitchFamily="18" charset="0"/>
                <a:cs typeface="Times New Roman" pitchFamily="18" charset="0"/>
              </a:rPr>
              <a:t>DESIGN AND ANALYSIS OF ALGORITHMS</a:t>
            </a:r>
          </a:p>
          <a:p>
            <a:pPr algn="ctr"/>
            <a:r>
              <a:rPr lang="en-US" sz="1600" dirty="0" smtClean="0">
                <a:solidFill>
                  <a:schemeClr val="bg1"/>
                </a:solidFill>
                <a:latin typeface="Times New Roman" pitchFamily="18" charset="0"/>
                <a:cs typeface="Times New Roman" pitchFamily="18" charset="0"/>
              </a:rPr>
              <a:t>LECTURER: </a:t>
            </a:r>
            <a:r>
              <a:rPr lang="en-US" sz="1600" dirty="0" err="1" smtClean="0">
                <a:solidFill>
                  <a:schemeClr val="bg1"/>
                </a:solidFill>
                <a:latin typeface="Times New Roman" pitchFamily="18" charset="0"/>
                <a:cs typeface="Times New Roman" pitchFamily="18" charset="0"/>
              </a:rPr>
              <a:t>Nguyễn</a:t>
            </a:r>
            <a:r>
              <a:rPr lang="en-US" sz="1600" dirty="0" smtClean="0">
                <a:solidFill>
                  <a:schemeClr val="bg1"/>
                </a:solidFill>
                <a:latin typeface="Times New Roman" pitchFamily="18" charset="0"/>
                <a:cs typeface="Times New Roman" pitchFamily="18" charset="0"/>
              </a:rPr>
              <a:t> </a:t>
            </a:r>
            <a:r>
              <a:rPr lang="en-US" sz="1600" dirty="0" err="1" smtClean="0">
                <a:solidFill>
                  <a:schemeClr val="bg1"/>
                </a:solidFill>
                <a:latin typeface="Times New Roman" pitchFamily="18" charset="0"/>
                <a:cs typeface="Times New Roman" pitchFamily="18" charset="0"/>
              </a:rPr>
              <a:t>Thanh</a:t>
            </a:r>
            <a:r>
              <a:rPr lang="en-US" sz="1600" dirty="0" smtClean="0">
                <a:solidFill>
                  <a:schemeClr val="bg1"/>
                </a:solidFill>
                <a:latin typeface="Times New Roman" pitchFamily="18" charset="0"/>
                <a:cs typeface="Times New Roman" pitchFamily="18" charset="0"/>
              </a:rPr>
              <a:t> </a:t>
            </a:r>
            <a:r>
              <a:rPr lang="en-US" sz="1600" dirty="0" err="1" smtClean="0">
                <a:solidFill>
                  <a:schemeClr val="bg1"/>
                </a:solidFill>
                <a:latin typeface="Times New Roman" pitchFamily="18" charset="0"/>
                <a:cs typeface="Times New Roman" pitchFamily="18" charset="0"/>
              </a:rPr>
              <a:t>Sơn</a:t>
            </a:r>
            <a:endParaRPr lang="en-US" sz="1600" dirty="0" smtClean="0">
              <a:solidFill>
                <a:schemeClr val="bg1"/>
              </a:solidFill>
              <a:latin typeface="Times New Roman" pitchFamily="18" charset="0"/>
              <a:cs typeface="Times New Roman" pitchFamily="18" charset="0"/>
            </a:endParaRPr>
          </a:p>
          <a:p>
            <a:pPr algn="ctr"/>
            <a:r>
              <a:rPr lang="en-US" sz="1600" dirty="0" smtClean="0">
                <a:solidFill>
                  <a:schemeClr val="bg1"/>
                </a:solidFill>
                <a:latin typeface="Times New Roman" pitchFamily="18" charset="0"/>
                <a:cs typeface="Times New Roman" pitchFamily="18" charset="0"/>
              </a:rPr>
              <a:t>CS112.L23.KHCL.N12</a:t>
            </a:r>
            <a:endParaRPr lang="en-US" sz="1600" dirty="0">
              <a:solidFill>
                <a:schemeClr val="bg1"/>
              </a:solidFill>
              <a:latin typeface="Times New Roman" pitchFamily="18" charset="0"/>
              <a:cs typeface="Times New Roman" pitchFamily="18" charset="0"/>
            </a:endParaRPr>
          </a:p>
        </p:txBody>
      </p:sp>
      <p:sp>
        <p:nvSpPr>
          <p:cNvPr id="13" name="Google Shape;388;p38"/>
          <p:cNvSpPr/>
          <p:nvPr/>
        </p:nvSpPr>
        <p:spPr>
          <a:xfrm>
            <a:off x="4032786" y="555526"/>
            <a:ext cx="1078413" cy="853766"/>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4" name="Google Shape;83;p14"/>
          <p:cNvSpPr/>
          <p:nvPr/>
        </p:nvSpPr>
        <p:spPr>
          <a:xfrm>
            <a:off x="1957435"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3757635"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3;p14"/>
          <p:cNvSpPr/>
          <p:nvPr/>
        </p:nvSpPr>
        <p:spPr>
          <a:xfrm>
            <a:off x="5701851"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3;p14"/>
          <p:cNvSpPr/>
          <p:nvPr/>
        </p:nvSpPr>
        <p:spPr>
          <a:xfrm>
            <a:off x="7533548"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330;p37"/>
          <p:cNvGrpSpPr/>
          <p:nvPr/>
        </p:nvGrpSpPr>
        <p:grpSpPr>
          <a:xfrm>
            <a:off x="2683871" y="1404978"/>
            <a:ext cx="1073763" cy="292500"/>
            <a:chOff x="271125" y="812725"/>
            <a:chExt cx="766525" cy="221725"/>
          </a:xfrm>
        </p:grpSpPr>
        <p:sp>
          <p:nvSpPr>
            <p:cNvPr id="9"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330;p37"/>
          <p:cNvGrpSpPr/>
          <p:nvPr/>
        </p:nvGrpSpPr>
        <p:grpSpPr>
          <a:xfrm>
            <a:off x="4549723" y="1361445"/>
            <a:ext cx="1152128" cy="292500"/>
            <a:chOff x="271125" y="812725"/>
            <a:chExt cx="766525" cy="221725"/>
          </a:xfrm>
        </p:grpSpPr>
        <p:sp>
          <p:nvSpPr>
            <p:cNvPr id="1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330;p37"/>
          <p:cNvGrpSpPr/>
          <p:nvPr/>
        </p:nvGrpSpPr>
        <p:grpSpPr>
          <a:xfrm>
            <a:off x="6493939" y="1317912"/>
            <a:ext cx="1039609" cy="292500"/>
            <a:chOff x="271125" y="812725"/>
            <a:chExt cx="766525" cy="221725"/>
          </a:xfrm>
        </p:grpSpPr>
        <p:sp>
          <p:nvSpPr>
            <p:cNvPr id="15"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TextBox 16"/>
          <p:cNvSpPr txBox="1"/>
          <p:nvPr/>
        </p:nvSpPr>
        <p:spPr>
          <a:xfrm>
            <a:off x="2209461" y="1370396"/>
            <a:ext cx="288032" cy="307777"/>
          </a:xfrm>
          <a:prstGeom prst="rect">
            <a:avLst/>
          </a:prstGeom>
          <a:noFill/>
        </p:spPr>
        <p:txBody>
          <a:bodyPr wrap="square" rtlCol="0">
            <a:spAutoFit/>
          </a:bodyPr>
          <a:lstStyle/>
          <a:p>
            <a:r>
              <a:rPr lang="en-US" dirty="0" smtClean="0">
                <a:solidFill>
                  <a:schemeClr val="bg1"/>
                </a:solidFill>
              </a:rPr>
              <a:t>S</a:t>
            </a:r>
            <a:endParaRPr lang="en-US" dirty="0">
              <a:solidFill>
                <a:schemeClr val="bg1"/>
              </a:solidFill>
            </a:endParaRPr>
          </a:p>
        </p:txBody>
      </p:sp>
      <p:sp>
        <p:nvSpPr>
          <p:cNvPr id="18" name="TextBox 17"/>
          <p:cNvSpPr txBox="1"/>
          <p:nvPr/>
        </p:nvSpPr>
        <p:spPr>
          <a:xfrm>
            <a:off x="4028992" y="1353806"/>
            <a:ext cx="288032" cy="307777"/>
          </a:xfrm>
          <a:prstGeom prst="rect">
            <a:avLst/>
          </a:prstGeom>
          <a:noFill/>
        </p:spPr>
        <p:txBody>
          <a:bodyPr wrap="square" rtlCol="0">
            <a:spAutoFit/>
          </a:bodyPr>
          <a:lstStyle/>
          <a:p>
            <a:r>
              <a:rPr lang="en-US" dirty="0">
                <a:solidFill>
                  <a:schemeClr val="bg1"/>
                </a:solidFill>
              </a:rPr>
              <a:t>A</a:t>
            </a:r>
          </a:p>
        </p:txBody>
      </p:sp>
      <p:sp>
        <p:nvSpPr>
          <p:cNvPr id="19" name="TextBox 18"/>
          <p:cNvSpPr txBox="1"/>
          <p:nvPr/>
        </p:nvSpPr>
        <p:spPr>
          <a:xfrm>
            <a:off x="5953879" y="1361445"/>
            <a:ext cx="288032" cy="307777"/>
          </a:xfrm>
          <a:prstGeom prst="rect">
            <a:avLst/>
          </a:prstGeom>
          <a:noFill/>
        </p:spPr>
        <p:txBody>
          <a:bodyPr wrap="square" rtlCol="0">
            <a:spAutoFit/>
          </a:bodyPr>
          <a:lstStyle/>
          <a:p>
            <a:r>
              <a:rPr lang="en-US" dirty="0">
                <a:solidFill>
                  <a:schemeClr val="bg1"/>
                </a:solidFill>
              </a:rPr>
              <a:t>B</a:t>
            </a:r>
          </a:p>
        </p:txBody>
      </p:sp>
      <p:sp>
        <p:nvSpPr>
          <p:cNvPr id="20" name="TextBox 19"/>
          <p:cNvSpPr txBox="1"/>
          <p:nvPr/>
        </p:nvSpPr>
        <p:spPr>
          <a:xfrm>
            <a:off x="7785576" y="1361445"/>
            <a:ext cx="288032" cy="307777"/>
          </a:xfrm>
          <a:prstGeom prst="rect">
            <a:avLst/>
          </a:prstGeom>
          <a:noFill/>
        </p:spPr>
        <p:txBody>
          <a:bodyPr wrap="square" rtlCol="0">
            <a:spAutoFit/>
          </a:bodyPr>
          <a:lstStyle/>
          <a:p>
            <a:r>
              <a:rPr lang="en-US" dirty="0">
                <a:solidFill>
                  <a:schemeClr val="bg1"/>
                </a:solidFill>
              </a:rPr>
              <a:t>T</a:t>
            </a:r>
          </a:p>
        </p:txBody>
      </p:sp>
      <p:sp>
        <p:nvSpPr>
          <p:cNvPr id="57" name="TextBox 56"/>
          <p:cNvSpPr txBox="1"/>
          <p:nvPr/>
        </p:nvSpPr>
        <p:spPr>
          <a:xfrm>
            <a:off x="2982314" y="1251170"/>
            <a:ext cx="453768" cy="307777"/>
          </a:xfrm>
          <a:prstGeom prst="rect">
            <a:avLst/>
          </a:prstGeom>
          <a:noFill/>
        </p:spPr>
        <p:txBody>
          <a:bodyPr wrap="square" rtlCol="0">
            <a:spAutoFit/>
          </a:bodyPr>
          <a:lstStyle/>
          <a:p>
            <a:r>
              <a:rPr lang="en-US" dirty="0">
                <a:solidFill>
                  <a:schemeClr val="bg1"/>
                </a:solidFill>
              </a:rPr>
              <a:t>1</a:t>
            </a:r>
          </a:p>
        </p:txBody>
      </p:sp>
      <p:sp>
        <p:nvSpPr>
          <p:cNvPr id="61" name="TextBox 60"/>
          <p:cNvSpPr txBox="1"/>
          <p:nvPr/>
        </p:nvSpPr>
        <p:spPr>
          <a:xfrm>
            <a:off x="6774038" y="1548078"/>
            <a:ext cx="383454" cy="307777"/>
          </a:xfrm>
          <a:prstGeom prst="rect">
            <a:avLst/>
          </a:prstGeom>
          <a:noFill/>
        </p:spPr>
        <p:txBody>
          <a:bodyPr wrap="square" rtlCol="0">
            <a:spAutoFit/>
          </a:bodyPr>
          <a:lstStyle/>
          <a:p>
            <a:r>
              <a:rPr lang="en-US" dirty="0">
                <a:solidFill>
                  <a:schemeClr val="bg1"/>
                </a:solidFill>
              </a:rPr>
              <a:t>5</a:t>
            </a:r>
          </a:p>
        </p:txBody>
      </p:sp>
      <p:sp>
        <p:nvSpPr>
          <p:cNvPr id="64" name="TextBox 63"/>
          <p:cNvSpPr txBox="1"/>
          <p:nvPr/>
        </p:nvSpPr>
        <p:spPr>
          <a:xfrm>
            <a:off x="4896450" y="1241789"/>
            <a:ext cx="352332" cy="307777"/>
          </a:xfrm>
          <a:prstGeom prst="rect">
            <a:avLst/>
          </a:prstGeom>
          <a:noFill/>
        </p:spPr>
        <p:txBody>
          <a:bodyPr wrap="square" rtlCol="0">
            <a:spAutoFit/>
          </a:bodyPr>
          <a:lstStyle/>
          <a:p>
            <a:r>
              <a:rPr lang="en-US" dirty="0">
                <a:solidFill>
                  <a:schemeClr val="bg1"/>
                </a:solidFill>
              </a:rPr>
              <a:t>4</a:t>
            </a:r>
          </a:p>
        </p:txBody>
      </p:sp>
      <p:grpSp>
        <p:nvGrpSpPr>
          <p:cNvPr id="66" name="Google Shape;327;p37"/>
          <p:cNvGrpSpPr/>
          <p:nvPr/>
        </p:nvGrpSpPr>
        <p:grpSpPr>
          <a:xfrm rot="8662406" flipH="1">
            <a:off x="2680296" y="627983"/>
            <a:ext cx="1057805" cy="936479"/>
            <a:chOff x="1113100" y="2199475"/>
            <a:chExt cx="801900" cy="709925"/>
          </a:xfrm>
        </p:grpSpPr>
        <p:sp>
          <p:nvSpPr>
            <p:cNvPr id="67"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327;p37"/>
          <p:cNvGrpSpPr/>
          <p:nvPr/>
        </p:nvGrpSpPr>
        <p:grpSpPr>
          <a:xfrm rot="8662406" flipH="1">
            <a:off x="4598193" y="685842"/>
            <a:ext cx="1057805" cy="936479"/>
            <a:chOff x="1113100" y="2199475"/>
            <a:chExt cx="801900" cy="709925"/>
          </a:xfrm>
        </p:grpSpPr>
        <p:sp>
          <p:nvSpPr>
            <p:cNvPr id="70"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327;p37"/>
          <p:cNvGrpSpPr/>
          <p:nvPr/>
        </p:nvGrpSpPr>
        <p:grpSpPr>
          <a:xfrm rot="8662406" flipH="1">
            <a:off x="6483271" y="678476"/>
            <a:ext cx="1057805" cy="936479"/>
            <a:chOff x="1113100" y="2199475"/>
            <a:chExt cx="801900" cy="709925"/>
          </a:xfrm>
        </p:grpSpPr>
        <p:sp>
          <p:nvSpPr>
            <p:cNvPr id="73"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327;p37"/>
          <p:cNvGrpSpPr/>
          <p:nvPr/>
        </p:nvGrpSpPr>
        <p:grpSpPr>
          <a:xfrm rot="2090725">
            <a:off x="2642295" y="1403301"/>
            <a:ext cx="1057805" cy="936479"/>
            <a:chOff x="1113100" y="2199475"/>
            <a:chExt cx="801900" cy="709925"/>
          </a:xfrm>
        </p:grpSpPr>
        <p:sp>
          <p:nvSpPr>
            <p:cNvPr id="76"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327;p37"/>
          <p:cNvGrpSpPr/>
          <p:nvPr/>
        </p:nvGrpSpPr>
        <p:grpSpPr>
          <a:xfrm rot="2090725">
            <a:off x="4543714" y="1353520"/>
            <a:ext cx="1057805" cy="936479"/>
            <a:chOff x="1113100" y="2199475"/>
            <a:chExt cx="801900" cy="709925"/>
          </a:xfrm>
        </p:grpSpPr>
        <p:sp>
          <p:nvSpPr>
            <p:cNvPr id="79"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2993174" y="2200461"/>
            <a:ext cx="432048"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81" name="TextBox 80"/>
          <p:cNvSpPr txBox="1"/>
          <p:nvPr/>
        </p:nvSpPr>
        <p:spPr>
          <a:xfrm>
            <a:off x="4896450" y="2200461"/>
            <a:ext cx="352332" cy="307777"/>
          </a:xfrm>
          <a:prstGeom prst="rect">
            <a:avLst/>
          </a:prstGeom>
          <a:noFill/>
        </p:spPr>
        <p:txBody>
          <a:bodyPr wrap="square" rtlCol="0">
            <a:spAutoFit/>
          </a:bodyPr>
          <a:lstStyle/>
          <a:p>
            <a:r>
              <a:rPr lang="en-US" dirty="0" smtClean="0">
                <a:solidFill>
                  <a:schemeClr val="bg1"/>
                </a:solidFill>
              </a:rPr>
              <a:t>6</a:t>
            </a:r>
            <a:endParaRPr lang="en-US" dirty="0">
              <a:solidFill>
                <a:schemeClr val="bg1"/>
              </a:solidFill>
            </a:endParaRPr>
          </a:p>
        </p:txBody>
      </p:sp>
      <p:sp>
        <p:nvSpPr>
          <p:cNvPr id="83" name="TextBox 82"/>
          <p:cNvSpPr txBox="1"/>
          <p:nvPr/>
        </p:nvSpPr>
        <p:spPr>
          <a:xfrm>
            <a:off x="3002070" y="458288"/>
            <a:ext cx="226884" cy="307777"/>
          </a:xfrm>
          <a:prstGeom prst="rect">
            <a:avLst/>
          </a:prstGeom>
          <a:noFill/>
        </p:spPr>
        <p:txBody>
          <a:bodyPr wrap="square" rtlCol="0">
            <a:spAutoFit/>
          </a:bodyPr>
          <a:lstStyle/>
          <a:p>
            <a:r>
              <a:rPr lang="en-US" dirty="0">
                <a:solidFill>
                  <a:schemeClr val="bg1"/>
                </a:solidFill>
              </a:rPr>
              <a:t>3</a:t>
            </a:r>
          </a:p>
        </p:txBody>
      </p:sp>
      <p:sp>
        <p:nvSpPr>
          <p:cNvPr id="84" name="TextBox 83"/>
          <p:cNvSpPr txBox="1"/>
          <p:nvPr/>
        </p:nvSpPr>
        <p:spPr>
          <a:xfrm>
            <a:off x="4896450" y="458289"/>
            <a:ext cx="287059"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85" name="TextBox 84"/>
          <p:cNvSpPr txBox="1"/>
          <p:nvPr/>
        </p:nvSpPr>
        <p:spPr>
          <a:xfrm>
            <a:off x="6774038" y="458289"/>
            <a:ext cx="191727" cy="307777"/>
          </a:xfrm>
          <a:prstGeom prst="rect">
            <a:avLst/>
          </a:prstGeom>
          <a:noFill/>
        </p:spPr>
        <p:txBody>
          <a:bodyPr wrap="square" rtlCol="0">
            <a:spAutoFit/>
          </a:bodyPr>
          <a:lstStyle/>
          <a:p>
            <a:r>
              <a:rPr lang="en-US" dirty="0" smtClean="0">
                <a:solidFill>
                  <a:schemeClr val="bg1"/>
                </a:solidFill>
              </a:rPr>
              <a:t>7</a:t>
            </a:r>
            <a:endParaRPr lang="en-US" dirty="0">
              <a:solidFill>
                <a:schemeClr val="bg1"/>
              </a:solidFill>
            </a:endParaRPr>
          </a:p>
        </p:txBody>
      </p:sp>
      <p:sp>
        <p:nvSpPr>
          <p:cNvPr id="86" name="TextBox 85"/>
          <p:cNvSpPr txBox="1"/>
          <p:nvPr/>
        </p:nvSpPr>
        <p:spPr>
          <a:xfrm>
            <a:off x="827584" y="442594"/>
            <a:ext cx="864096" cy="584775"/>
          </a:xfrm>
          <a:prstGeom prst="rect">
            <a:avLst/>
          </a:prstGeom>
          <a:noFill/>
        </p:spPr>
        <p:txBody>
          <a:bodyPr wrap="square" rtlCol="0">
            <a:spAutoFit/>
          </a:bodyPr>
          <a:lstStyle/>
          <a:p>
            <a:r>
              <a:rPr lang="en-US" sz="3200" dirty="0" smtClean="0">
                <a:solidFill>
                  <a:schemeClr val="bg1"/>
                </a:solidFill>
                <a:latin typeface="Sniglet" charset="0"/>
              </a:rPr>
              <a:t>EX:</a:t>
            </a:r>
            <a:endParaRPr lang="en-US" sz="3200" dirty="0">
              <a:solidFill>
                <a:schemeClr val="bg1"/>
              </a:solidFill>
              <a:latin typeface="Sniglet" charset="0"/>
            </a:endParaRPr>
          </a:p>
        </p:txBody>
      </p:sp>
      <p:sp>
        <p:nvSpPr>
          <p:cNvPr id="87" name="TextBox 86"/>
          <p:cNvSpPr txBox="1"/>
          <p:nvPr/>
        </p:nvSpPr>
        <p:spPr>
          <a:xfrm>
            <a:off x="1619672" y="2962874"/>
            <a:ext cx="1816410" cy="461665"/>
          </a:xfrm>
          <a:prstGeom prst="rect">
            <a:avLst/>
          </a:prstGeom>
          <a:noFill/>
        </p:spPr>
        <p:txBody>
          <a:bodyPr wrap="square" rtlCol="0">
            <a:spAutoFit/>
          </a:bodyPr>
          <a:lstStyle/>
          <a:p>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baseline="-25000" dirty="0" smtClean="0">
                <a:solidFill>
                  <a:schemeClr val="bg1"/>
                </a:solidFill>
                <a:latin typeface="Sniglet" charset="0"/>
              </a:rPr>
              <a:t> </a:t>
            </a:r>
            <a:r>
              <a:rPr lang="en-US" sz="2400" dirty="0" smtClean="0">
                <a:solidFill>
                  <a:schemeClr val="bg1"/>
                </a:solidFill>
                <a:latin typeface="Sniglet" charset="0"/>
              </a:rPr>
              <a:t>(S, T) = </a:t>
            </a:r>
            <a:endParaRPr lang="en-US" sz="2400" dirty="0">
              <a:solidFill>
                <a:schemeClr val="bg1"/>
              </a:solidFill>
              <a:latin typeface="Sniglet" charset="0"/>
            </a:endParaRPr>
          </a:p>
        </p:txBody>
      </p:sp>
      <p:sp>
        <p:nvSpPr>
          <p:cNvPr id="88" name="TextBox 87"/>
          <p:cNvSpPr txBox="1"/>
          <p:nvPr/>
        </p:nvSpPr>
        <p:spPr>
          <a:xfrm>
            <a:off x="3476914" y="2962873"/>
            <a:ext cx="5241962" cy="461665"/>
          </a:xfrm>
          <a:prstGeom prst="rect">
            <a:avLst/>
          </a:prstGeom>
          <a:noFill/>
        </p:spPr>
        <p:txBody>
          <a:bodyPr wrap="square" rtlCol="0">
            <a:spAutoFit/>
          </a:bodyPr>
          <a:lstStyle/>
          <a:p>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dirty="0" smtClean="0">
                <a:solidFill>
                  <a:schemeClr val="bg1"/>
                </a:solidFill>
                <a:latin typeface="Sniglet" charset="0"/>
              </a:rPr>
              <a:t>(S, A) + </a:t>
            </a:r>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dirty="0" smtClean="0">
                <a:solidFill>
                  <a:schemeClr val="bg1"/>
                </a:solidFill>
                <a:latin typeface="Sniglet" charset="0"/>
              </a:rPr>
              <a:t>(A, B) + </a:t>
            </a:r>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dirty="0" smtClean="0">
                <a:solidFill>
                  <a:schemeClr val="bg1"/>
                </a:solidFill>
                <a:latin typeface="Sniglet" charset="0"/>
              </a:rPr>
              <a:t>(B, T) </a:t>
            </a:r>
            <a:endParaRPr lang="en-US" sz="2400" dirty="0">
              <a:solidFill>
                <a:schemeClr val="bg1"/>
              </a:solidFill>
              <a:latin typeface="Sniglet" charset="0"/>
            </a:endParaRPr>
          </a:p>
        </p:txBody>
      </p:sp>
      <p:sp>
        <p:nvSpPr>
          <p:cNvPr id="89" name="TextBox 88"/>
          <p:cNvSpPr txBox="1"/>
          <p:nvPr/>
        </p:nvSpPr>
        <p:spPr>
          <a:xfrm>
            <a:off x="2914552" y="3424696"/>
            <a:ext cx="4800280" cy="830997"/>
          </a:xfrm>
          <a:prstGeom prst="rect">
            <a:avLst/>
          </a:prstGeom>
          <a:noFill/>
        </p:spPr>
        <p:txBody>
          <a:bodyPr wrap="square" rtlCol="0">
            <a:spAutoFit/>
          </a:bodyPr>
          <a:lstStyle/>
          <a:p>
            <a:r>
              <a:rPr lang="en-US" sz="2400" dirty="0" smtClean="0">
                <a:solidFill>
                  <a:schemeClr val="bg1"/>
                </a:solidFill>
                <a:latin typeface="Sniglet" charset="0"/>
              </a:rPr>
              <a:t>=       1 + 2 + 5</a:t>
            </a:r>
          </a:p>
          <a:p>
            <a:r>
              <a:rPr lang="en-US" sz="2400" dirty="0" smtClean="0">
                <a:solidFill>
                  <a:schemeClr val="bg1"/>
                </a:solidFill>
                <a:latin typeface="Sniglet" charset="0"/>
              </a:rPr>
              <a:t>=       8				</a:t>
            </a:r>
            <a:endParaRPr lang="en-US" sz="2400" dirty="0">
              <a:solidFill>
                <a:schemeClr val="bg1"/>
              </a:solidFill>
              <a:latin typeface="Sniglet" charset="0"/>
            </a:endParaRPr>
          </a:p>
        </p:txBody>
      </p:sp>
      <p:sp>
        <p:nvSpPr>
          <p:cNvPr id="90" name="TextBox 89"/>
          <p:cNvSpPr txBox="1"/>
          <p:nvPr/>
        </p:nvSpPr>
        <p:spPr>
          <a:xfrm>
            <a:off x="5620952" y="3840195"/>
            <a:ext cx="3134734" cy="584775"/>
          </a:xfrm>
          <a:prstGeom prst="rect">
            <a:avLst/>
          </a:prstGeom>
          <a:noFill/>
        </p:spPr>
        <p:txBody>
          <a:bodyPr wrap="square" rtlCol="0">
            <a:spAutoFit/>
          </a:bodyPr>
          <a:lstStyle/>
          <a:p>
            <a:r>
              <a:rPr lang="en-US" sz="3200" dirty="0" err="1" smtClean="0">
                <a:solidFill>
                  <a:schemeClr val="bg1"/>
                </a:solidFill>
                <a:latin typeface="Sniglet" charset="0"/>
              </a:rPr>
              <a:t>Dijkstra</a:t>
            </a:r>
            <a:endParaRPr lang="en-US" sz="3200" dirty="0">
              <a:solidFill>
                <a:schemeClr val="bg1"/>
              </a:solidFill>
            </a:endParaRPr>
          </a:p>
        </p:txBody>
      </p:sp>
    </p:spTree>
    <p:extLst>
      <p:ext uri="{BB962C8B-B14F-4D97-AF65-F5344CB8AC3E}">
        <p14:creationId xmlns:p14="http://schemas.microsoft.com/office/powerpoint/2010/main" val="190692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additive="base">
                                        <p:cTn id="7" dur="500" fill="hold"/>
                                        <p:tgtEl>
                                          <p:spTgt spid="88"/>
                                        </p:tgtEl>
                                        <p:attrNameLst>
                                          <p:attrName>ppt_x</p:attrName>
                                        </p:attrNameLst>
                                      </p:cBhvr>
                                      <p:tavLst>
                                        <p:tav tm="0">
                                          <p:val>
                                            <p:strVal val="#ppt_x"/>
                                          </p:val>
                                        </p:tav>
                                        <p:tav tm="100000">
                                          <p:val>
                                            <p:strVal val="#ppt_x"/>
                                          </p:val>
                                        </p:tav>
                                      </p:tavLst>
                                    </p:anim>
                                    <p:anim calcmode="lin" valueType="num">
                                      <p:cBhvr additive="base">
                                        <p:cTn id="8"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9"/>
                                        </p:tgtEl>
                                        <p:attrNameLst>
                                          <p:attrName>style.visibility</p:attrName>
                                        </p:attrNameLst>
                                      </p:cBhvr>
                                      <p:to>
                                        <p:strVal val="visible"/>
                                      </p:to>
                                    </p:set>
                                    <p:anim calcmode="lin" valueType="num">
                                      <p:cBhvr additive="base">
                                        <p:cTn id="13" dur="500" fill="hold"/>
                                        <p:tgtEl>
                                          <p:spTgt spid="89"/>
                                        </p:tgtEl>
                                        <p:attrNameLst>
                                          <p:attrName>ppt_x</p:attrName>
                                        </p:attrNameLst>
                                      </p:cBhvr>
                                      <p:tavLst>
                                        <p:tav tm="0">
                                          <p:val>
                                            <p:strVal val="#ppt_x"/>
                                          </p:val>
                                        </p:tav>
                                        <p:tav tm="100000">
                                          <p:val>
                                            <p:strVal val="#ppt_x"/>
                                          </p:val>
                                        </p:tav>
                                      </p:tavLst>
                                    </p:anim>
                                    <p:anim calcmode="lin" valueType="num">
                                      <p:cBhvr additive="base">
                                        <p:cTn id="14"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90"/>
                                        </p:tgtEl>
                                        <p:attrNameLst>
                                          <p:attrName>style.visibility</p:attrName>
                                        </p:attrNameLst>
                                      </p:cBhvr>
                                      <p:to>
                                        <p:strVal val="visible"/>
                                      </p:to>
                                    </p:set>
                                    <p:anim calcmode="lin" valueType="num">
                                      <p:cBhvr>
                                        <p:cTn id="19" dur="500" fill="hold"/>
                                        <p:tgtEl>
                                          <p:spTgt spid="90"/>
                                        </p:tgtEl>
                                        <p:attrNameLst>
                                          <p:attrName>ppt_w</p:attrName>
                                        </p:attrNameLst>
                                      </p:cBhvr>
                                      <p:tavLst>
                                        <p:tav tm="0">
                                          <p:val>
                                            <p:fltVal val="0"/>
                                          </p:val>
                                        </p:tav>
                                        <p:tav tm="100000">
                                          <p:val>
                                            <p:strVal val="#ppt_w"/>
                                          </p:val>
                                        </p:tav>
                                      </p:tavLst>
                                    </p:anim>
                                    <p:anim calcmode="lin" valueType="num">
                                      <p:cBhvr>
                                        <p:cTn id="20" dur="500" fill="hold"/>
                                        <p:tgtEl>
                                          <p:spTgt spid="90"/>
                                        </p:tgtEl>
                                        <p:attrNameLst>
                                          <p:attrName>ppt_h</p:attrName>
                                        </p:attrNameLst>
                                      </p:cBhvr>
                                      <p:tavLst>
                                        <p:tav tm="0">
                                          <p:val>
                                            <p:fltVal val="0"/>
                                          </p:val>
                                        </p:tav>
                                        <p:tav tm="100000">
                                          <p:val>
                                            <p:strVal val="#ppt_h"/>
                                          </p:val>
                                        </p:tav>
                                      </p:tavLst>
                                    </p:anim>
                                    <p:animEffect transition="in" filter="fade">
                                      <p:cBhvr>
                                        <p:cTn id="2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9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755576" y="1851670"/>
            <a:ext cx="7772400" cy="2232248"/>
          </a:xfrm>
          <a:prstGeom prst="rect">
            <a:avLst/>
          </a:prstGeom>
        </p:spPr>
        <p:txBody>
          <a:bodyPr spcFirstLastPara="1" wrap="square" lIns="91425" tIns="91425" rIns="91425" bIns="91425" anchor="t" anchorCtr="0">
            <a:noAutofit/>
          </a:bodyPr>
          <a:lstStyle/>
          <a:p>
            <a:pPr marL="0" lvl="0" indent="0"/>
            <a:r>
              <a:rPr lang="en-US" sz="2800" dirty="0" smtClean="0"/>
              <a:t>DP </a:t>
            </a:r>
            <a:r>
              <a:rPr lang="en-US" sz="2800" dirty="0"/>
              <a:t>offers two methods to solve a </a:t>
            </a:r>
            <a:r>
              <a:rPr lang="en-US" sz="2800" dirty="0" smtClean="0"/>
              <a:t>problem:</a:t>
            </a:r>
          </a:p>
          <a:p>
            <a:pPr marL="0" lvl="0" indent="0"/>
            <a:endParaRPr lang="en-US" sz="2800" dirty="0" smtClean="0"/>
          </a:p>
          <a:p>
            <a:pPr marL="514350" indent="-514350">
              <a:buFont typeface="Wingdings" pitchFamily="2" charset="2"/>
              <a:buChar char="v"/>
            </a:pPr>
            <a:r>
              <a:rPr lang="en-US" sz="2800" dirty="0"/>
              <a:t>Top-down with </a:t>
            </a:r>
            <a:r>
              <a:rPr lang="en-US" sz="2800" dirty="0" err="1" smtClean="0"/>
              <a:t>Memoization</a:t>
            </a:r>
            <a:endParaRPr lang="en-US" sz="2800" dirty="0"/>
          </a:p>
          <a:p>
            <a:pPr marL="514350" indent="-514350">
              <a:buFont typeface="Wingdings" pitchFamily="2" charset="2"/>
              <a:buChar char="v"/>
            </a:pPr>
            <a:r>
              <a:rPr lang="en-US" sz="2800" dirty="0"/>
              <a:t>Bottom-up with </a:t>
            </a:r>
            <a:r>
              <a:rPr lang="en-US" sz="2800" dirty="0" smtClean="0"/>
              <a:t>Tabulation</a:t>
            </a:r>
            <a:endParaRPr lang="en-US" sz="2800"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9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
                                            <p:txEl>
                                              <p:pRg st="2" end="2"/>
                                            </p:txEl>
                                          </p:spTgt>
                                        </p:tgtEl>
                                        <p:attrNameLst>
                                          <p:attrName>style.visibility</p:attrName>
                                        </p:attrNameLst>
                                      </p:cBhvr>
                                      <p:to>
                                        <p:strVal val="visible"/>
                                      </p:to>
                                    </p:set>
                                    <p:anim calcmode="lin" valueType="num">
                                      <p:cBhvr additive="base">
                                        <p:cTn id="7" dur="500" fill="hold"/>
                                        <p:tgtEl>
                                          <p:spTgt spid="8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2">
                                            <p:txEl>
                                              <p:pRg st="3" end="3"/>
                                            </p:txEl>
                                          </p:spTgt>
                                        </p:tgtEl>
                                        <p:attrNameLst>
                                          <p:attrName>style.visibility</p:attrName>
                                        </p:attrNameLst>
                                      </p:cBhvr>
                                      <p:to>
                                        <p:strVal val="visible"/>
                                      </p:to>
                                    </p:set>
                                    <p:anim calcmode="lin" valueType="num">
                                      <p:cBhvr additive="base">
                                        <p:cTn id="13" dur="500" fill="hold"/>
                                        <p:tgtEl>
                                          <p:spTgt spid="8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marL="514350" indent="-514350" algn="l">
              <a:buFont typeface="Wingdings" pitchFamily="2" charset="2"/>
              <a:buChar char="v"/>
            </a:pPr>
            <a:r>
              <a:rPr lang="en-US" sz="2800" b="1" dirty="0" smtClean="0"/>
              <a:t>Top-down </a:t>
            </a:r>
            <a:r>
              <a:rPr lang="en-US" sz="2800" b="1" dirty="0"/>
              <a:t>with </a:t>
            </a:r>
            <a:r>
              <a:rPr lang="en-US" sz="2800" b="1" dirty="0" err="1" smtClean="0"/>
              <a:t>Memoization</a:t>
            </a:r>
            <a:endParaRPr lang="en-US" sz="28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1730634" y="209478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14" name="Google Shape;83;p14"/>
          <p:cNvSpPr/>
          <p:nvPr/>
        </p:nvSpPr>
        <p:spPr>
          <a:xfrm>
            <a:off x="2594730" y="277615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15" name="Google Shape;83;p14"/>
          <p:cNvSpPr/>
          <p:nvPr/>
        </p:nvSpPr>
        <p:spPr>
          <a:xfrm>
            <a:off x="774149" y="278179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16" name="Google Shape;83;p14"/>
          <p:cNvSpPr/>
          <p:nvPr/>
        </p:nvSpPr>
        <p:spPr>
          <a:xfrm>
            <a:off x="1334590" y="355059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7" name="Google Shape;83;p14"/>
          <p:cNvSpPr/>
          <p:nvPr/>
        </p:nvSpPr>
        <p:spPr>
          <a:xfrm>
            <a:off x="218466" y="355059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18" name="Google Shape;83;p14"/>
          <p:cNvSpPr/>
          <p:nvPr/>
        </p:nvSpPr>
        <p:spPr>
          <a:xfrm>
            <a:off x="2062475" y="356345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9" name="Google Shape;83;p14"/>
          <p:cNvSpPr/>
          <p:nvPr/>
        </p:nvSpPr>
        <p:spPr>
          <a:xfrm>
            <a:off x="3170794" y="356345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0" name="Google Shape;83;p14"/>
          <p:cNvSpPr/>
          <p:nvPr/>
        </p:nvSpPr>
        <p:spPr>
          <a:xfrm>
            <a:off x="2594730" y="427067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21" name="Google Shape;83;p14"/>
          <p:cNvSpPr/>
          <p:nvPr/>
        </p:nvSpPr>
        <p:spPr>
          <a:xfrm>
            <a:off x="3674850" y="427067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 name="Straight Connector 2"/>
          <p:cNvCxnSpPr/>
          <p:nvPr/>
        </p:nvCxnSpPr>
        <p:spPr>
          <a:xfrm flipH="1">
            <a:off x="1139896" y="2362328"/>
            <a:ext cx="576064" cy="5153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06498" y="3201861"/>
            <a:ext cx="367532" cy="3615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126680" y="2362332"/>
            <a:ext cx="540058" cy="5153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038109" y="3183450"/>
            <a:ext cx="389819"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2396709" y="3183450"/>
            <a:ext cx="288032"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2899635" y="3150997"/>
            <a:ext cx="360040" cy="492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2899635" y="3964020"/>
            <a:ext cx="341976" cy="3066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513692" y="3916757"/>
            <a:ext cx="288032" cy="3539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Google Shape;321;p37"/>
          <p:cNvGrpSpPr/>
          <p:nvPr/>
        </p:nvGrpSpPr>
        <p:grpSpPr>
          <a:xfrm rot="5690322">
            <a:off x="3523951" y="3271894"/>
            <a:ext cx="2649390"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5436096" y="1902190"/>
            <a:ext cx="3312368" cy="3046988"/>
          </a:xfrm>
          <a:prstGeom prst="rect">
            <a:avLst/>
          </a:prstGeom>
          <a:noFill/>
        </p:spPr>
        <p:txBody>
          <a:bodyPr wrap="square" rtlCol="0">
            <a:spAutoFit/>
          </a:bodyPr>
          <a:lstStyle/>
          <a:p>
            <a:pPr algn="just"/>
            <a:r>
              <a:rPr lang="en-US" dirty="0" smtClean="0">
                <a:solidFill>
                  <a:schemeClr val="bg1"/>
                </a:solidFill>
                <a:latin typeface="Sniglet" charset="0"/>
              </a:rPr>
              <a:t>	</a:t>
            </a:r>
            <a:r>
              <a:rPr lang="en-US" sz="1600" dirty="0" smtClean="0">
                <a:solidFill>
                  <a:schemeClr val="bg1"/>
                </a:solidFill>
                <a:latin typeface="Sniglet" charset="0"/>
              </a:rPr>
              <a:t>In </a:t>
            </a:r>
            <a:r>
              <a:rPr lang="en-US" sz="1600" dirty="0">
                <a:solidFill>
                  <a:schemeClr val="bg1"/>
                </a:solidFill>
                <a:latin typeface="Sniglet" charset="0"/>
              </a:rPr>
              <a:t>this approach, we try to solve the bigger problem by recursively finding the solution to smaller sub-problems. Whenever we solve a sub-problem, we cache its result so that we don’t end up solving it repeatedly if it’s called multiple times. Instead, we can just return the saved result. This technique of storing the results of already solved </a:t>
            </a:r>
            <a:r>
              <a:rPr lang="en-US" sz="1600" dirty="0" err="1">
                <a:solidFill>
                  <a:schemeClr val="bg1"/>
                </a:solidFill>
                <a:latin typeface="Sniglet" charset="0"/>
              </a:rPr>
              <a:t>subproblems</a:t>
            </a:r>
            <a:r>
              <a:rPr lang="en-US" sz="1600" dirty="0">
                <a:solidFill>
                  <a:schemeClr val="bg1"/>
                </a:solidFill>
                <a:latin typeface="Sniglet" charset="0"/>
              </a:rPr>
              <a:t> is called </a:t>
            </a:r>
            <a:r>
              <a:rPr lang="en-US" sz="1600" b="1" dirty="0" err="1">
                <a:solidFill>
                  <a:srgbClr val="FF0000"/>
                </a:solidFill>
                <a:latin typeface="Sniglet" charset="0"/>
              </a:rPr>
              <a:t>Memoization</a:t>
            </a:r>
            <a:r>
              <a:rPr lang="en-US" sz="1600" dirty="0">
                <a:solidFill>
                  <a:srgbClr val="FF0000"/>
                </a:solidFill>
                <a:latin typeface="Sniglet" charset="0"/>
              </a:rPr>
              <a:t>.</a:t>
            </a:r>
          </a:p>
        </p:txBody>
      </p:sp>
    </p:spTree>
    <p:extLst>
      <p:ext uri="{BB962C8B-B14F-4D97-AF65-F5344CB8AC3E}">
        <p14:creationId xmlns:p14="http://schemas.microsoft.com/office/powerpoint/2010/main" val="270382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000"/>
                                        <p:tgtEl>
                                          <p:spTgt spid="3"/>
                                        </p:tgtEl>
                                      </p:cBhvr>
                                    </p:animEffect>
                                    <p:anim calcmode="lin" valueType="num">
                                      <p:cBhvr>
                                        <p:cTn id="53" dur="1000" fill="hold"/>
                                        <p:tgtEl>
                                          <p:spTgt spid="3"/>
                                        </p:tgtEl>
                                        <p:attrNameLst>
                                          <p:attrName>ppt_x</p:attrName>
                                        </p:attrNameLst>
                                      </p:cBhvr>
                                      <p:tavLst>
                                        <p:tav tm="0">
                                          <p:val>
                                            <p:strVal val="#ppt_x"/>
                                          </p:val>
                                        </p:tav>
                                        <p:tav tm="100000">
                                          <p:val>
                                            <p:strVal val="#ppt_x"/>
                                          </p:val>
                                        </p:tav>
                                      </p:tavLst>
                                    </p:anim>
                                    <p:anim calcmode="lin" valueType="num">
                                      <p:cBhvr>
                                        <p:cTn id="54" dur="1000" fill="hold"/>
                                        <p:tgtEl>
                                          <p:spTgt spid="3"/>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1000"/>
                                        <p:tgtEl>
                                          <p:spTgt spid="25"/>
                                        </p:tgtEl>
                                      </p:cBhvr>
                                    </p:animEffect>
                                    <p:anim calcmode="lin" valueType="num">
                                      <p:cBhvr>
                                        <p:cTn id="58" dur="1000" fill="hold"/>
                                        <p:tgtEl>
                                          <p:spTgt spid="25"/>
                                        </p:tgtEl>
                                        <p:attrNameLst>
                                          <p:attrName>ppt_x</p:attrName>
                                        </p:attrNameLst>
                                      </p:cBhvr>
                                      <p:tavLst>
                                        <p:tav tm="0">
                                          <p:val>
                                            <p:strVal val="#ppt_x"/>
                                          </p:val>
                                        </p:tav>
                                        <p:tav tm="100000">
                                          <p:val>
                                            <p:strVal val="#ppt_x"/>
                                          </p:val>
                                        </p:tav>
                                      </p:tavLst>
                                    </p:anim>
                                    <p:anim calcmode="lin" valueType="num">
                                      <p:cBhvr>
                                        <p:cTn id="59" dur="1000" fill="hold"/>
                                        <p:tgtEl>
                                          <p:spTgt spid="25"/>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1000"/>
                                        <p:tgtEl>
                                          <p:spTgt spid="30"/>
                                        </p:tgtEl>
                                      </p:cBhvr>
                                    </p:animEffect>
                                    <p:anim calcmode="lin" valueType="num">
                                      <p:cBhvr>
                                        <p:cTn id="63" dur="1000" fill="hold"/>
                                        <p:tgtEl>
                                          <p:spTgt spid="30"/>
                                        </p:tgtEl>
                                        <p:attrNameLst>
                                          <p:attrName>ppt_x</p:attrName>
                                        </p:attrNameLst>
                                      </p:cBhvr>
                                      <p:tavLst>
                                        <p:tav tm="0">
                                          <p:val>
                                            <p:strVal val="#ppt_x"/>
                                          </p:val>
                                        </p:tav>
                                        <p:tav tm="100000">
                                          <p:val>
                                            <p:strVal val="#ppt_x"/>
                                          </p:val>
                                        </p:tav>
                                      </p:tavLst>
                                    </p:anim>
                                    <p:anim calcmode="lin" valueType="num">
                                      <p:cBhvr>
                                        <p:cTn id="64" dur="1000" fill="hold"/>
                                        <p:tgtEl>
                                          <p:spTgt spid="30"/>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1000"/>
                                        <p:tgtEl>
                                          <p:spTgt spid="38"/>
                                        </p:tgtEl>
                                      </p:cBhvr>
                                    </p:animEffect>
                                    <p:anim calcmode="lin" valueType="num">
                                      <p:cBhvr>
                                        <p:cTn id="68" dur="1000" fill="hold"/>
                                        <p:tgtEl>
                                          <p:spTgt spid="38"/>
                                        </p:tgtEl>
                                        <p:attrNameLst>
                                          <p:attrName>ppt_x</p:attrName>
                                        </p:attrNameLst>
                                      </p:cBhvr>
                                      <p:tavLst>
                                        <p:tav tm="0">
                                          <p:val>
                                            <p:strVal val="#ppt_x"/>
                                          </p:val>
                                        </p:tav>
                                        <p:tav tm="100000">
                                          <p:val>
                                            <p:strVal val="#ppt_x"/>
                                          </p:val>
                                        </p:tav>
                                      </p:tavLst>
                                    </p:anim>
                                    <p:anim calcmode="lin" valueType="num">
                                      <p:cBhvr>
                                        <p:cTn id="69" dur="1000" fill="hold"/>
                                        <p:tgtEl>
                                          <p:spTgt spid="38"/>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1000"/>
                                        <p:tgtEl>
                                          <p:spTgt spid="42"/>
                                        </p:tgtEl>
                                      </p:cBhvr>
                                    </p:animEffect>
                                    <p:anim calcmode="lin" valueType="num">
                                      <p:cBhvr>
                                        <p:cTn id="73" dur="1000" fill="hold"/>
                                        <p:tgtEl>
                                          <p:spTgt spid="42"/>
                                        </p:tgtEl>
                                        <p:attrNameLst>
                                          <p:attrName>ppt_x</p:attrName>
                                        </p:attrNameLst>
                                      </p:cBhvr>
                                      <p:tavLst>
                                        <p:tav tm="0">
                                          <p:val>
                                            <p:strVal val="#ppt_x"/>
                                          </p:val>
                                        </p:tav>
                                        <p:tav tm="100000">
                                          <p:val>
                                            <p:strVal val="#ppt_x"/>
                                          </p:val>
                                        </p:tav>
                                      </p:tavLst>
                                    </p:anim>
                                    <p:anim calcmode="lin" valueType="num">
                                      <p:cBhvr>
                                        <p:cTn id="74" dur="1000" fill="hold"/>
                                        <p:tgtEl>
                                          <p:spTgt spid="42"/>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1000"/>
                                        <p:tgtEl>
                                          <p:spTgt spid="45"/>
                                        </p:tgtEl>
                                      </p:cBhvr>
                                    </p:animEffect>
                                    <p:anim calcmode="lin" valueType="num">
                                      <p:cBhvr>
                                        <p:cTn id="78" dur="1000" fill="hold"/>
                                        <p:tgtEl>
                                          <p:spTgt spid="45"/>
                                        </p:tgtEl>
                                        <p:attrNameLst>
                                          <p:attrName>ppt_x</p:attrName>
                                        </p:attrNameLst>
                                      </p:cBhvr>
                                      <p:tavLst>
                                        <p:tav tm="0">
                                          <p:val>
                                            <p:strVal val="#ppt_x"/>
                                          </p:val>
                                        </p:tav>
                                        <p:tav tm="100000">
                                          <p:val>
                                            <p:strVal val="#ppt_x"/>
                                          </p:val>
                                        </p:tav>
                                      </p:tavLst>
                                    </p:anim>
                                    <p:anim calcmode="lin" valueType="num">
                                      <p:cBhvr>
                                        <p:cTn id="79" dur="1000" fill="hold"/>
                                        <p:tgtEl>
                                          <p:spTgt spid="4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1000"/>
                                        <p:tgtEl>
                                          <p:spTgt spid="49"/>
                                        </p:tgtEl>
                                      </p:cBhvr>
                                    </p:animEffect>
                                    <p:anim calcmode="lin" valueType="num">
                                      <p:cBhvr>
                                        <p:cTn id="83" dur="1000" fill="hold"/>
                                        <p:tgtEl>
                                          <p:spTgt spid="49"/>
                                        </p:tgtEl>
                                        <p:attrNameLst>
                                          <p:attrName>ppt_x</p:attrName>
                                        </p:attrNameLst>
                                      </p:cBhvr>
                                      <p:tavLst>
                                        <p:tav tm="0">
                                          <p:val>
                                            <p:strVal val="#ppt_x"/>
                                          </p:val>
                                        </p:tav>
                                        <p:tav tm="100000">
                                          <p:val>
                                            <p:strVal val="#ppt_x"/>
                                          </p:val>
                                        </p:tav>
                                      </p:tavLst>
                                    </p:anim>
                                    <p:anim calcmode="lin" valueType="num">
                                      <p:cBhvr>
                                        <p:cTn id="84" dur="1000" fill="hold"/>
                                        <p:tgtEl>
                                          <p:spTgt spid="49"/>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1000"/>
                                        <p:tgtEl>
                                          <p:spTgt spid="51"/>
                                        </p:tgtEl>
                                      </p:cBhvr>
                                    </p:animEffect>
                                    <p:anim calcmode="lin" valueType="num">
                                      <p:cBhvr>
                                        <p:cTn id="88" dur="1000" fill="hold"/>
                                        <p:tgtEl>
                                          <p:spTgt spid="51"/>
                                        </p:tgtEl>
                                        <p:attrNameLst>
                                          <p:attrName>ppt_x</p:attrName>
                                        </p:attrNameLst>
                                      </p:cBhvr>
                                      <p:tavLst>
                                        <p:tav tm="0">
                                          <p:val>
                                            <p:strVal val="#ppt_x"/>
                                          </p:val>
                                        </p:tav>
                                        <p:tav tm="100000">
                                          <p:val>
                                            <p:strVal val="#ppt_x"/>
                                          </p:val>
                                        </p:tav>
                                      </p:tavLst>
                                    </p:anim>
                                    <p:anim calcmode="lin" valueType="num">
                                      <p:cBhvr>
                                        <p:cTn id="89" dur="1000" fill="hold"/>
                                        <p:tgtEl>
                                          <p:spTgt spid="51"/>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1000"/>
                                        <p:tgtEl>
                                          <p:spTgt spid="56"/>
                                        </p:tgtEl>
                                      </p:cBhvr>
                                    </p:animEffect>
                                    <p:anim calcmode="lin" valueType="num">
                                      <p:cBhvr>
                                        <p:cTn id="93" dur="1000" fill="hold"/>
                                        <p:tgtEl>
                                          <p:spTgt spid="56"/>
                                        </p:tgtEl>
                                        <p:attrNameLst>
                                          <p:attrName>ppt_x</p:attrName>
                                        </p:attrNameLst>
                                      </p:cBhvr>
                                      <p:tavLst>
                                        <p:tav tm="0">
                                          <p:val>
                                            <p:strVal val="#ppt_x"/>
                                          </p:val>
                                        </p:tav>
                                        <p:tav tm="100000">
                                          <p:val>
                                            <p:strVal val="#ppt_x"/>
                                          </p:val>
                                        </p:tav>
                                      </p:tavLst>
                                    </p:anim>
                                    <p:anim calcmode="lin" valueType="num">
                                      <p:cBhvr>
                                        <p:cTn id="9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2"/>
                                        </p:tgtEl>
                                        <p:attrNameLst>
                                          <p:attrName>style.visibility</p:attrName>
                                        </p:attrNameLst>
                                      </p:cBhvr>
                                      <p:to>
                                        <p:strVal val="visible"/>
                                      </p:to>
                                    </p:set>
                                    <p:animEffect transition="in" filter="fade">
                                      <p:cBhvr>
                                        <p:cTn id="99" dur="1000"/>
                                        <p:tgtEl>
                                          <p:spTgt spid="2"/>
                                        </p:tgtEl>
                                      </p:cBhvr>
                                    </p:animEffect>
                                    <p:anim calcmode="lin" valueType="num">
                                      <p:cBhvr>
                                        <p:cTn id="100" dur="1000" fill="hold"/>
                                        <p:tgtEl>
                                          <p:spTgt spid="2"/>
                                        </p:tgtEl>
                                        <p:attrNameLst>
                                          <p:attrName>ppt_x</p:attrName>
                                        </p:attrNameLst>
                                      </p:cBhvr>
                                      <p:tavLst>
                                        <p:tav tm="0">
                                          <p:val>
                                            <p:strVal val="#ppt_x"/>
                                          </p:val>
                                        </p:tav>
                                        <p:tav tm="100000">
                                          <p:val>
                                            <p:strVal val="#ppt_x"/>
                                          </p:val>
                                        </p:tav>
                                      </p:tavLst>
                                    </p:anim>
                                    <p:anim calcmode="lin" valueType="num">
                                      <p:cBhvr>
                                        <p:cTn id="10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17" grpId="0" animBg="1"/>
      <p:bldP spid="18" grpId="0" animBg="1"/>
      <p:bldP spid="19" grpId="0" animBg="1"/>
      <p:bldP spid="20" grpId="0" animBg="1"/>
      <p:bldP spid="21"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marL="514350" indent="-514350" algn="l">
              <a:buFont typeface="Wingdings" pitchFamily="2" charset="2"/>
              <a:buChar char="v"/>
            </a:pPr>
            <a:r>
              <a:rPr lang="en-US" sz="2800" b="1" dirty="0" smtClean="0"/>
              <a:t>Top-down </a:t>
            </a:r>
            <a:r>
              <a:rPr lang="en-US" sz="2800" b="1" dirty="0"/>
              <a:t>with </a:t>
            </a:r>
            <a:r>
              <a:rPr lang="en-US" sz="2800" b="1" dirty="0" err="1" smtClean="0"/>
              <a:t>Memoization</a:t>
            </a:r>
            <a:endParaRPr lang="en-US" sz="28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1730634" y="209478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14" name="Google Shape;83;p14"/>
          <p:cNvSpPr/>
          <p:nvPr/>
        </p:nvSpPr>
        <p:spPr>
          <a:xfrm>
            <a:off x="2594730" y="277615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15" name="Google Shape;83;p14"/>
          <p:cNvSpPr/>
          <p:nvPr/>
        </p:nvSpPr>
        <p:spPr>
          <a:xfrm>
            <a:off x="774149" y="278179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16" name="Google Shape;83;p14"/>
          <p:cNvSpPr/>
          <p:nvPr/>
        </p:nvSpPr>
        <p:spPr>
          <a:xfrm>
            <a:off x="1334590" y="355059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7" name="Google Shape;83;p14"/>
          <p:cNvSpPr/>
          <p:nvPr/>
        </p:nvSpPr>
        <p:spPr>
          <a:xfrm>
            <a:off x="218466" y="355059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18" name="Google Shape;83;p14"/>
          <p:cNvSpPr/>
          <p:nvPr/>
        </p:nvSpPr>
        <p:spPr>
          <a:xfrm>
            <a:off x="2062475" y="356345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9" name="Google Shape;83;p14"/>
          <p:cNvSpPr/>
          <p:nvPr/>
        </p:nvSpPr>
        <p:spPr>
          <a:xfrm>
            <a:off x="3170794" y="356345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0" name="Google Shape;83;p14"/>
          <p:cNvSpPr/>
          <p:nvPr/>
        </p:nvSpPr>
        <p:spPr>
          <a:xfrm>
            <a:off x="2594730" y="427067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21" name="Google Shape;83;p14"/>
          <p:cNvSpPr/>
          <p:nvPr/>
        </p:nvSpPr>
        <p:spPr>
          <a:xfrm>
            <a:off x="3674850" y="427067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 name="Straight Connector 2"/>
          <p:cNvCxnSpPr/>
          <p:nvPr/>
        </p:nvCxnSpPr>
        <p:spPr>
          <a:xfrm flipH="1">
            <a:off x="1139896" y="2362328"/>
            <a:ext cx="576064" cy="5153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06498" y="3201861"/>
            <a:ext cx="367532" cy="3615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126680" y="2362332"/>
            <a:ext cx="540058" cy="5153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038109" y="3183450"/>
            <a:ext cx="389819"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2396709" y="3183450"/>
            <a:ext cx="288032"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2899635" y="3150997"/>
            <a:ext cx="360040" cy="492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2899635" y="3964020"/>
            <a:ext cx="341976" cy="3066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513692" y="3916757"/>
            <a:ext cx="288032" cy="3539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Google Shape;321;p37"/>
          <p:cNvGrpSpPr/>
          <p:nvPr/>
        </p:nvGrpSpPr>
        <p:grpSpPr>
          <a:xfrm rot="5690322">
            <a:off x="3523951" y="3271894"/>
            <a:ext cx="2649390"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Rounded Rectangle 25"/>
          <p:cNvSpPr/>
          <p:nvPr/>
        </p:nvSpPr>
        <p:spPr>
          <a:xfrm>
            <a:off x="5508104" y="2144222"/>
            <a:ext cx="3312368" cy="2552156"/>
          </a:xfrm>
          <a:prstGeom prst="roundRect">
            <a:avLst/>
          </a:prstGeom>
          <a:solidFill>
            <a:schemeClr val="tx1">
              <a:lumMod val="85000"/>
              <a:lumOff val="15000"/>
            </a:schemeClr>
          </a:solidFill>
          <a:ln w="63500" cmpd="sng">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t>def Fib(n):</a:t>
            </a:r>
          </a:p>
          <a:p>
            <a:pPr lvl="1"/>
            <a:r>
              <a:rPr lang="pt-BR" dirty="0" smtClean="0"/>
              <a:t>       if (n &lt; 2):</a:t>
            </a:r>
          </a:p>
          <a:p>
            <a:pPr lvl="1"/>
            <a:r>
              <a:rPr lang="pt-BR" dirty="0" smtClean="0"/>
              <a:t>              result = n</a:t>
            </a:r>
          </a:p>
          <a:p>
            <a:pPr lvl="1"/>
            <a:r>
              <a:rPr lang="pt-BR" dirty="0" smtClean="0"/>
              <a:t>       else:</a:t>
            </a:r>
          </a:p>
          <a:p>
            <a:pPr lvl="1"/>
            <a:r>
              <a:rPr lang="pt-BR" dirty="0" smtClean="0"/>
              <a:t>              result = Fib(n-2) + Fib(n-1)</a:t>
            </a:r>
          </a:p>
          <a:p>
            <a:pPr lvl="1"/>
            <a:r>
              <a:rPr lang="pt-BR" dirty="0" smtClean="0"/>
              <a:t>       F[n] = result</a:t>
            </a:r>
          </a:p>
          <a:p>
            <a:pPr lvl="1"/>
            <a:r>
              <a:rPr lang="pt-BR" dirty="0" smtClean="0"/>
              <a:t>       return F[n]</a:t>
            </a:r>
            <a:endParaRPr lang="en-US" dirty="0"/>
          </a:p>
        </p:txBody>
      </p:sp>
      <p:sp>
        <p:nvSpPr>
          <p:cNvPr id="2" name="Oval 1"/>
          <p:cNvSpPr/>
          <p:nvPr/>
        </p:nvSpPr>
        <p:spPr>
          <a:xfrm>
            <a:off x="7596336" y="2362332"/>
            <a:ext cx="864096" cy="821118"/>
          </a:xfrm>
          <a:prstGeom prst="ellipse">
            <a:avLst/>
          </a:prstGeom>
          <a:solidFill>
            <a:schemeClr val="tx1">
              <a:lumMod val="85000"/>
              <a:lumOff val="15000"/>
            </a:schemeClr>
          </a:solidFill>
          <a:ln w="38100">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niglet" charset="0"/>
              </a:rPr>
              <a:t>O(2</a:t>
            </a:r>
            <a:r>
              <a:rPr lang="en-US" baseline="30000" dirty="0">
                <a:latin typeface="Sniglet" charset="0"/>
              </a:rPr>
              <a:t>n</a:t>
            </a:r>
            <a:r>
              <a:rPr lang="en-US" dirty="0" smtClean="0">
                <a:latin typeface="Sniglet" charset="0"/>
              </a:rPr>
              <a:t>)</a:t>
            </a:r>
            <a:endParaRPr lang="en-US" dirty="0">
              <a:latin typeface="Sniglet" charset="0"/>
            </a:endParaRPr>
          </a:p>
        </p:txBody>
      </p:sp>
    </p:spTree>
    <p:extLst>
      <p:ext uri="{BB962C8B-B14F-4D97-AF65-F5344CB8AC3E}">
        <p14:creationId xmlns:p14="http://schemas.microsoft.com/office/powerpoint/2010/main" val="2262965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indent="-457200" algn="l">
              <a:buFont typeface="Wingdings" pitchFamily="2" charset="2"/>
              <a:buChar char="v"/>
            </a:pPr>
            <a:r>
              <a:rPr lang="en-US" sz="2800" b="1" dirty="0"/>
              <a:t>Bottom-up with Tabulation</a:t>
            </a:r>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6325959" y="208381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14" name="Google Shape;83;p14"/>
          <p:cNvSpPr/>
          <p:nvPr/>
        </p:nvSpPr>
        <p:spPr>
          <a:xfrm>
            <a:off x="7190055" y="276518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15" name="Google Shape;83;p14"/>
          <p:cNvSpPr/>
          <p:nvPr/>
        </p:nvSpPr>
        <p:spPr>
          <a:xfrm>
            <a:off x="5369474" y="277082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16" name="Google Shape;83;p14"/>
          <p:cNvSpPr/>
          <p:nvPr/>
        </p:nvSpPr>
        <p:spPr>
          <a:xfrm>
            <a:off x="5929915" y="353962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7" name="Google Shape;83;p14"/>
          <p:cNvSpPr/>
          <p:nvPr/>
        </p:nvSpPr>
        <p:spPr>
          <a:xfrm>
            <a:off x="4813791" y="353962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18" name="Google Shape;83;p14"/>
          <p:cNvSpPr/>
          <p:nvPr/>
        </p:nvSpPr>
        <p:spPr>
          <a:xfrm>
            <a:off x="6657800" y="3552487"/>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9" name="Google Shape;83;p14"/>
          <p:cNvSpPr/>
          <p:nvPr/>
        </p:nvSpPr>
        <p:spPr>
          <a:xfrm>
            <a:off x="7766119" y="3552487"/>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0" name="Google Shape;83;p14"/>
          <p:cNvSpPr/>
          <p:nvPr/>
        </p:nvSpPr>
        <p:spPr>
          <a:xfrm>
            <a:off x="7190055" y="425970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21" name="Google Shape;83;p14"/>
          <p:cNvSpPr/>
          <p:nvPr/>
        </p:nvSpPr>
        <p:spPr>
          <a:xfrm>
            <a:off x="8270175" y="425970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 name="Straight Connector 2"/>
          <p:cNvCxnSpPr/>
          <p:nvPr/>
        </p:nvCxnSpPr>
        <p:spPr>
          <a:xfrm flipH="1">
            <a:off x="5735221" y="2351356"/>
            <a:ext cx="576064" cy="5153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101823" y="3190889"/>
            <a:ext cx="367532" cy="3615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722005" y="2351360"/>
            <a:ext cx="540058" cy="5153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5633434" y="3172478"/>
            <a:ext cx="389819"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6992034" y="3172478"/>
            <a:ext cx="288032"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7494960" y="3140025"/>
            <a:ext cx="360040" cy="492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494960" y="3953048"/>
            <a:ext cx="341976" cy="3066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8109017" y="3905785"/>
            <a:ext cx="288032" cy="3539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Google Shape;321;p37"/>
          <p:cNvGrpSpPr/>
          <p:nvPr/>
        </p:nvGrpSpPr>
        <p:grpSpPr>
          <a:xfrm rot="16607349">
            <a:off x="3190183" y="3161671"/>
            <a:ext cx="2649390"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395536" y="2031455"/>
            <a:ext cx="3672408" cy="2554545"/>
          </a:xfrm>
          <a:prstGeom prst="rect">
            <a:avLst/>
          </a:prstGeom>
          <a:noFill/>
        </p:spPr>
        <p:txBody>
          <a:bodyPr wrap="square" rtlCol="0">
            <a:spAutoFit/>
          </a:bodyPr>
          <a:lstStyle/>
          <a:p>
            <a:r>
              <a:rPr lang="en-US" sz="1500" dirty="0" smtClean="0">
                <a:solidFill>
                  <a:schemeClr val="bg1"/>
                </a:solidFill>
                <a:latin typeface="Sniglet" charset="0"/>
              </a:rPr>
              <a:t>	</a:t>
            </a:r>
            <a:r>
              <a:rPr lang="en-US" sz="1600" dirty="0" smtClean="0">
                <a:solidFill>
                  <a:srgbClr val="FF0000"/>
                </a:solidFill>
                <a:latin typeface="Sniglet" charset="0"/>
              </a:rPr>
              <a:t>Tabulation</a:t>
            </a:r>
            <a:r>
              <a:rPr lang="en-US" sz="1600" dirty="0" smtClean="0">
                <a:solidFill>
                  <a:schemeClr val="bg1"/>
                </a:solidFill>
                <a:latin typeface="Sniglet" charset="0"/>
              </a:rPr>
              <a:t> </a:t>
            </a:r>
            <a:r>
              <a:rPr lang="en-US" sz="1600" dirty="0">
                <a:solidFill>
                  <a:schemeClr val="bg1"/>
                </a:solidFill>
                <a:latin typeface="Sniglet" charset="0"/>
              </a:rPr>
              <a:t>is the opposite of the top-down approach and avoids recursion. In this approach, we solve the problem “bottom-up” (i.e. by solving all the related sub-problems first). This is typically done by filling up an n-dimensional table. Based on the results in the table, the solution to the top/original problem is then computed.</a:t>
            </a:r>
          </a:p>
        </p:txBody>
      </p:sp>
    </p:spTree>
    <p:extLst>
      <p:ext uri="{BB962C8B-B14F-4D97-AF65-F5344CB8AC3E}">
        <p14:creationId xmlns:p14="http://schemas.microsoft.com/office/powerpoint/2010/main" val="3335481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000"/>
                                        <p:tgtEl>
                                          <p:spTgt spid="3"/>
                                        </p:tgtEl>
                                      </p:cBhvr>
                                    </p:animEffect>
                                    <p:anim calcmode="lin" valueType="num">
                                      <p:cBhvr>
                                        <p:cTn id="53" dur="1000" fill="hold"/>
                                        <p:tgtEl>
                                          <p:spTgt spid="3"/>
                                        </p:tgtEl>
                                        <p:attrNameLst>
                                          <p:attrName>ppt_x</p:attrName>
                                        </p:attrNameLst>
                                      </p:cBhvr>
                                      <p:tavLst>
                                        <p:tav tm="0">
                                          <p:val>
                                            <p:strVal val="#ppt_x"/>
                                          </p:val>
                                        </p:tav>
                                        <p:tav tm="100000">
                                          <p:val>
                                            <p:strVal val="#ppt_x"/>
                                          </p:val>
                                        </p:tav>
                                      </p:tavLst>
                                    </p:anim>
                                    <p:anim calcmode="lin" valueType="num">
                                      <p:cBhvr>
                                        <p:cTn id="54" dur="1000" fill="hold"/>
                                        <p:tgtEl>
                                          <p:spTgt spid="3"/>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1000"/>
                                        <p:tgtEl>
                                          <p:spTgt spid="25"/>
                                        </p:tgtEl>
                                      </p:cBhvr>
                                    </p:animEffect>
                                    <p:anim calcmode="lin" valueType="num">
                                      <p:cBhvr>
                                        <p:cTn id="58" dur="1000" fill="hold"/>
                                        <p:tgtEl>
                                          <p:spTgt spid="25"/>
                                        </p:tgtEl>
                                        <p:attrNameLst>
                                          <p:attrName>ppt_x</p:attrName>
                                        </p:attrNameLst>
                                      </p:cBhvr>
                                      <p:tavLst>
                                        <p:tav tm="0">
                                          <p:val>
                                            <p:strVal val="#ppt_x"/>
                                          </p:val>
                                        </p:tav>
                                        <p:tav tm="100000">
                                          <p:val>
                                            <p:strVal val="#ppt_x"/>
                                          </p:val>
                                        </p:tav>
                                      </p:tavLst>
                                    </p:anim>
                                    <p:anim calcmode="lin" valueType="num">
                                      <p:cBhvr>
                                        <p:cTn id="59" dur="1000" fill="hold"/>
                                        <p:tgtEl>
                                          <p:spTgt spid="25"/>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1000"/>
                                        <p:tgtEl>
                                          <p:spTgt spid="30"/>
                                        </p:tgtEl>
                                      </p:cBhvr>
                                    </p:animEffect>
                                    <p:anim calcmode="lin" valueType="num">
                                      <p:cBhvr>
                                        <p:cTn id="63" dur="1000" fill="hold"/>
                                        <p:tgtEl>
                                          <p:spTgt spid="30"/>
                                        </p:tgtEl>
                                        <p:attrNameLst>
                                          <p:attrName>ppt_x</p:attrName>
                                        </p:attrNameLst>
                                      </p:cBhvr>
                                      <p:tavLst>
                                        <p:tav tm="0">
                                          <p:val>
                                            <p:strVal val="#ppt_x"/>
                                          </p:val>
                                        </p:tav>
                                        <p:tav tm="100000">
                                          <p:val>
                                            <p:strVal val="#ppt_x"/>
                                          </p:val>
                                        </p:tav>
                                      </p:tavLst>
                                    </p:anim>
                                    <p:anim calcmode="lin" valueType="num">
                                      <p:cBhvr>
                                        <p:cTn id="64" dur="1000" fill="hold"/>
                                        <p:tgtEl>
                                          <p:spTgt spid="30"/>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1000"/>
                                        <p:tgtEl>
                                          <p:spTgt spid="38"/>
                                        </p:tgtEl>
                                      </p:cBhvr>
                                    </p:animEffect>
                                    <p:anim calcmode="lin" valueType="num">
                                      <p:cBhvr>
                                        <p:cTn id="68" dur="1000" fill="hold"/>
                                        <p:tgtEl>
                                          <p:spTgt spid="38"/>
                                        </p:tgtEl>
                                        <p:attrNameLst>
                                          <p:attrName>ppt_x</p:attrName>
                                        </p:attrNameLst>
                                      </p:cBhvr>
                                      <p:tavLst>
                                        <p:tav tm="0">
                                          <p:val>
                                            <p:strVal val="#ppt_x"/>
                                          </p:val>
                                        </p:tav>
                                        <p:tav tm="100000">
                                          <p:val>
                                            <p:strVal val="#ppt_x"/>
                                          </p:val>
                                        </p:tav>
                                      </p:tavLst>
                                    </p:anim>
                                    <p:anim calcmode="lin" valueType="num">
                                      <p:cBhvr>
                                        <p:cTn id="69" dur="1000" fill="hold"/>
                                        <p:tgtEl>
                                          <p:spTgt spid="38"/>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1000"/>
                                        <p:tgtEl>
                                          <p:spTgt spid="42"/>
                                        </p:tgtEl>
                                      </p:cBhvr>
                                    </p:animEffect>
                                    <p:anim calcmode="lin" valueType="num">
                                      <p:cBhvr>
                                        <p:cTn id="73" dur="1000" fill="hold"/>
                                        <p:tgtEl>
                                          <p:spTgt spid="42"/>
                                        </p:tgtEl>
                                        <p:attrNameLst>
                                          <p:attrName>ppt_x</p:attrName>
                                        </p:attrNameLst>
                                      </p:cBhvr>
                                      <p:tavLst>
                                        <p:tav tm="0">
                                          <p:val>
                                            <p:strVal val="#ppt_x"/>
                                          </p:val>
                                        </p:tav>
                                        <p:tav tm="100000">
                                          <p:val>
                                            <p:strVal val="#ppt_x"/>
                                          </p:val>
                                        </p:tav>
                                      </p:tavLst>
                                    </p:anim>
                                    <p:anim calcmode="lin" valueType="num">
                                      <p:cBhvr>
                                        <p:cTn id="74" dur="1000" fill="hold"/>
                                        <p:tgtEl>
                                          <p:spTgt spid="42"/>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1000"/>
                                        <p:tgtEl>
                                          <p:spTgt spid="45"/>
                                        </p:tgtEl>
                                      </p:cBhvr>
                                    </p:animEffect>
                                    <p:anim calcmode="lin" valueType="num">
                                      <p:cBhvr>
                                        <p:cTn id="78" dur="1000" fill="hold"/>
                                        <p:tgtEl>
                                          <p:spTgt spid="45"/>
                                        </p:tgtEl>
                                        <p:attrNameLst>
                                          <p:attrName>ppt_x</p:attrName>
                                        </p:attrNameLst>
                                      </p:cBhvr>
                                      <p:tavLst>
                                        <p:tav tm="0">
                                          <p:val>
                                            <p:strVal val="#ppt_x"/>
                                          </p:val>
                                        </p:tav>
                                        <p:tav tm="100000">
                                          <p:val>
                                            <p:strVal val="#ppt_x"/>
                                          </p:val>
                                        </p:tav>
                                      </p:tavLst>
                                    </p:anim>
                                    <p:anim calcmode="lin" valueType="num">
                                      <p:cBhvr>
                                        <p:cTn id="79" dur="1000" fill="hold"/>
                                        <p:tgtEl>
                                          <p:spTgt spid="4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1000"/>
                                        <p:tgtEl>
                                          <p:spTgt spid="49"/>
                                        </p:tgtEl>
                                      </p:cBhvr>
                                    </p:animEffect>
                                    <p:anim calcmode="lin" valueType="num">
                                      <p:cBhvr>
                                        <p:cTn id="83" dur="1000" fill="hold"/>
                                        <p:tgtEl>
                                          <p:spTgt spid="49"/>
                                        </p:tgtEl>
                                        <p:attrNameLst>
                                          <p:attrName>ppt_x</p:attrName>
                                        </p:attrNameLst>
                                      </p:cBhvr>
                                      <p:tavLst>
                                        <p:tav tm="0">
                                          <p:val>
                                            <p:strVal val="#ppt_x"/>
                                          </p:val>
                                        </p:tav>
                                        <p:tav tm="100000">
                                          <p:val>
                                            <p:strVal val="#ppt_x"/>
                                          </p:val>
                                        </p:tav>
                                      </p:tavLst>
                                    </p:anim>
                                    <p:anim calcmode="lin" valueType="num">
                                      <p:cBhvr>
                                        <p:cTn id="84" dur="1000" fill="hold"/>
                                        <p:tgtEl>
                                          <p:spTgt spid="49"/>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1000"/>
                                        <p:tgtEl>
                                          <p:spTgt spid="51"/>
                                        </p:tgtEl>
                                      </p:cBhvr>
                                    </p:animEffect>
                                    <p:anim calcmode="lin" valueType="num">
                                      <p:cBhvr>
                                        <p:cTn id="88" dur="1000" fill="hold"/>
                                        <p:tgtEl>
                                          <p:spTgt spid="51"/>
                                        </p:tgtEl>
                                        <p:attrNameLst>
                                          <p:attrName>ppt_x</p:attrName>
                                        </p:attrNameLst>
                                      </p:cBhvr>
                                      <p:tavLst>
                                        <p:tav tm="0">
                                          <p:val>
                                            <p:strVal val="#ppt_x"/>
                                          </p:val>
                                        </p:tav>
                                        <p:tav tm="100000">
                                          <p:val>
                                            <p:strVal val="#ppt_x"/>
                                          </p:val>
                                        </p:tav>
                                      </p:tavLst>
                                    </p:anim>
                                    <p:anim calcmode="lin" valueType="num">
                                      <p:cBhvr>
                                        <p:cTn id="89" dur="1000" fill="hold"/>
                                        <p:tgtEl>
                                          <p:spTgt spid="51"/>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1000"/>
                                        <p:tgtEl>
                                          <p:spTgt spid="56"/>
                                        </p:tgtEl>
                                      </p:cBhvr>
                                    </p:animEffect>
                                    <p:anim calcmode="lin" valueType="num">
                                      <p:cBhvr>
                                        <p:cTn id="93" dur="1000" fill="hold"/>
                                        <p:tgtEl>
                                          <p:spTgt spid="56"/>
                                        </p:tgtEl>
                                        <p:attrNameLst>
                                          <p:attrName>ppt_x</p:attrName>
                                        </p:attrNameLst>
                                      </p:cBhvr>
                                      <p:tavLst>
                                        <p:tav tm="0">
                                          <p:val>
                                            <p:strVal val="#ppt_x"/>
                                          </p:val>
                                        </p:tav>
                                        <p:tav tm="100000">
                                          <p:val>
                                            <p:strVal val="#ppt_x"/>
                                          </p:val>
                                        </p:tav>
                                      </p:tavLst>
                                    </p:anim>
                                    <p:anim calcmode="lin" valueType="num">
                                      <p:cBhvr>
                                        <p:cTn id="9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2"/>
                                        </p:tgtEl>
                                        <p:attrNameLst>
                                          <p:attrName>style.visibility</p:attrName>
                                        </p:attrNameLst>
                                      </p:cBhvr>
                                      <p:to>
                                        <p:strVal val="visible"/>
                                      </p:to>
                                    </p:set>
                                    <p:animEffect transition="in" filter="fade">
                                      <p:cBhvr>
                                        <p:cTn id="99" dur="1000"/>
                                        <p:tgtEl>
                                          <p:spTgt spid="2"/>
                                        </p:tgtEl>
                                      </p:cBhvr>
                                    </p:animEffect>
                                    <p:anim calcmode="lin" valueType="num">
                                      <p:cBhvr>
                                        <p:cTn id="100" dur="1000" fill="hold"/>
                                        <p:tgtEl>
                                          <p:spTgt spid="2"/>
                                        </p:tgtEl>
                                        <p:attrNameLst>
                                          <p:attrName>ppt_x</p:attrName>
                                        </p:attrNameLst>
                                      </p:cBhvr>
                                      <p:tavLst>
                                        <p:tav tm="0">
                                          <p:val>
                                            <p:strVal val="#ppt_x"/>
                                          </p:val>
                                        </p:tav>
                                        <p:tav tm="100000">
                                          <p:val>
                                            <p:strVal val="#ppt_x"/>
                                          </p:val>
                                        </p:tav>
                                      </p:tavLst>
                                    </p:anim>
                                    <p:anim calcmode="lin" valueType="num">
                                      <p:cBhvr>
                                        <p:cTn id="10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17" grpId="0" animBg="1"/>
      <p:bldP spid="18" grpId="0" animBg="1"/>
      <p:bldP spid="19" grpId="0" animBg="1"/>
      <p:bldP spid="20" grpId="0" animBg="1"/>
      <p:bldP spid="21"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indent="-457200" algn="l">
              <a:buFont typeface="Wingdings" pitchFamily="2" charset="2"/>
              <a:buChar char="v"/>
            </a:pPr>
            <a:r>
              <a:rPr lang="en-US" sz="2800" b="1" dirty="0"/>
              <a:t>Bottom-up with Tabulation</a:t>
            </a:r>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6325959" y="208381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14" name="Google Shape;83;p14"/>
          <p:cNvSpPr/>
          <p:nvPr/>
        </p:nvSpPr>
        <p:spPr>
          <a:xfrm>
            <a:off x="7190055" y="276518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15" name="Google Shape;83;p14"/>
          <p:cNvSpPr/>
          <p:nvPr/>
        </p:nvSpPr>
        <p:spPr>
          <a:xfrm>
            <a:off x="5369474" y="277082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16" name="Google Shape;83;p14"/>
          <p:cNvSpPr/>
          <p:nvPr/>
        </p:nvSpPr>
        <p:spPr>
          <a:xfrm>
            <a:off x="5929915" y="353962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7" name="Google Shape;83;p14"/>
          <p:cNvSpPr/>
          <p:nvPr/>
        </p:nvSpPr>
        <p:spPr>
          <a:xfrm>
            <a:off x="4813791" y="353962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18" name="Google Shape;83;p14"/>
          <p:cNvSpPr/>
          <p:nvPr/>
        </p:nvSpPr>
        <p:spPr>
          <a:xfrm>
            <a:off x="6657800" y="3552487"/>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9" name="Google Shape;83;p14"/>
          <p:cNvSpPr/>
          <p:nvPr/>
        </p:nvSpPr>
        <p:spPr>
          <a:xfrm>
            <a:off x="7766119" y="3552487"/>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0" name="Google Shape;83;p14"/>
          <p:cNvSpPr/>
          <p:nvPr/>
        </p:nvSpPr>
        <p:spPr>
          <a:xfrm>
            <a:off x="7190055" y="425970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21" name="Google Shape;83;p14"/>
          <p:cNvSpPr/>
          <p:nvPr/>
        </p:nvSpPr>
        <p:spPr>
          <a:xfrm>
            <a:off x="8270175" y="425970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 name="Straight Connector 2"/>
          <p:cNvCxnSpPr/>
          <p:nvPr/>
        </p:nvCxnSpPr>
        <p:spPr>
          <a:xfrm flipH="1">
            <a:off x="5735221" y="2351356"/>
            <a:ext cx="576064" cy="5153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101823" y="3190889"/>
            <a:ext cx="367532" cy="3615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722005" y="2351360"/>
            <a:ext cx="540058" cy="5153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5633434" y="3172478"/>
            <a:ext cx="389819"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6992034" y="3172478"/>
            <a:ext cx="288032"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7494960" y="3140025"/>
            <a:ext cx="360040" cy="492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494960" y="3953048"/>
            <a:ext cx="341976" cy="3066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8109017" y="3905785"/>
            <a:ext cx="288032" cy="3539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Google Shape;321;p37"/>
          <p:cNvGrpSpPr/>
          <p:nvPr/>
        </p:nvGrpSpPr>
        <p:grpSpPr>
          <a:xfrm rot="16607349">
            <a:off x="3190183" y="3161671"/>
            <a:ext cx="2649390"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Rounded Rectangle 25"/>
          <p:cNvSpPr/>
          <p:nvPr/>
        </p:nvSpPr>
        <p:spPr>
          <a:xfrm>
            <a:off x="605006" y="2031452"/>
            <a:ext cx="3384376" cy="2680469"/>
          </a:xfrm>
          <a:prstGeom prst="roundRect">
            <a:avLst/>
          </a:prstGeom>
          <a:solidFill>
            <a:schemeClr val="tx1">
              <a:lumMod val="85000"/>
              <a:lumOff val="15000"/>
            </a:schemeClr>
          </a:solidFill>
          <a:ln w="63500" cmpd="sng">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d</a:t>
            </a:r>
            <a:r>
              <a:rPr lang="en-US" dirty="0" err="1" smtClean="0"/>
              <a:t>ef</a:t>
            </a:r>
            <a:r>
              <a:rPr lang="en-US" dirty="0" smtClean="0"/>
              <a:t> Fib(n):</a:t>
            </a:r>
          </a:p>
          <a:p>
            <a:r>
              <a:rPr lang="en-US" dirty="0" smtClean="0"/>
              <a:t>      F[0</a:t>
            </a:r>
            <a:r>
              <a:rPr lang="en-US" dirty="0"/>
              <a:t>] = </a:t>
            </a:r>
            <a:r>
              <a:rPr lang="en-US" dirty="0" smtClean="0"/>
              <a:t>0 </a:t>
            </a:r>
          </a:p>
          <a:p>
            <a:r>
              <a:rPr lang="en-US" dirty="0" smtClean="0"/>
              <a:t>      F[1</a:t>
            </a:r>
            <a:r>
              <a:rPr lang="en-US" dirty="0"/>
              <a:t>] = </a:t>
            </a:r>
            <a:r>
              <a:rPr lang="en-US" dirty="0" smtClean="0"/>
              <a:t>1</a:t>
            </a:r>
          </a:p>
          <a:p>
            <a:r>
              <a:rPr lang="en-US" dirty="0" smtClean="0"/>
              <a:t>      for </a:t>
            </a:r>
            <a:r>
              <a:rPr lang="en-US" dirty="0"/>
              <a:t>i </a:t>
            </a:r>
            <a:r>
              <a:rPr lang="en-US" dirty="0" smtClean="0"/>
              <a:t>in </a:t>
            </a:r>
            <a:r>
              <a:rPr lang="en-US" dirty="0"/>
              <a:t>2...n </a:t>
            </a:r>
            <a:endParaRPr lang="en-US" dirty="0" smtClean="0"/>
          </a:p>
          <a:p>
            <a:r>
              <a:rPr lang="en-US" dirty="0" smtClean="0"/>
              <a:t>             F[i</a:t>
            </a:r>
            <a:r>
              <a:rPr lang="en-US" dirty="0"/>
              <a:t>] = F[i-2] + F[i-1</a:t>
            </a:r>
            <a:r>
              <a:rPr lang="en-US" dirty="0" smtClean="0"/>
              <a:t>] </a:t>
            </a:r>
          </a:p>
          <a:p>
            <a:r>
              <a:rPr lang="en-US" dirty="0" smtClean="0"/>
              <a:t>      return </a:t>
            </a:r>
            <a:r>
              <a:rPr lang="en-US" dirty="0"/>
              <a:t>F[n</a:t>
            </a:r>
            <a:r>
              <a:rPr lang="en-US" dirty="0" smtClean="0"/>
              <a:t>]</a:t>
            </a:r>
            <a:endParaRPr lang="en-US" dirty="0"/>
          </a:p>
        </p:txBody>
      </p:sp>
      <p:sp>
        <p:nvSpPr>
          <p:cNvPr id="27" name="Oval 26"/>
          <p:cNvSpPr/>
          <p:nvPr/>
        </p:nvSpPr>
        <p:spPr>
          <a:xfrm>
            <a:off x="2627784" y="2276843"/>
            <a:ext cx="864096" cy="821118"/>
          </a:xfrm>
          <a:prstGeom prst="ellipse">
            <a:avLst/>
          </a:prstGeom>
          <a:solidFill>
            <a:schemeClr val="tx1">
              <a:lumMod val="85000"/>
              <a:lumOff val="15000"/>
            </a:schemeClr>
          </a:solidFill>
          <a:ln w="38100">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niglet" charset="0"/>
              </a:rPr>
              <a:t>O(n)</a:t>
            </a:r>
            <a:endParaRPr lang="en-US" dirty="0">
              <a:latin typeface="Sniglet" charset="0"/>
            </a:endParaRPr>
          </a:p>
        </p:txBody>
      </p:sp>
    </p:spTree>
    <p:extLst>
      <p:ext uri="{BB962C8B-B14F-4D97-AF65-F5344CB8AC3E}">
        <p14:creationId xmlns:p14="http://schemas.microsoft.com/office/powerpoint/2010/main" val="1291932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additive="base">
                                        <p:cTn id="14" dur="500" fill="hold"/>
                                        <p:tgtEl>
                                          <p:spTgt spid="27"/>
                                        </p:tgtEl>
                                        <p:attrNameLst>
                                          <p:attrName>ppt_x</p:attrName>
                                        </p:attrNameLst>
                                      </p:cBhvr>
                                      <p:tavLst>
                                        <p:tav tm="0">
                                          <p:val>
                                            <p:strVal val="#ppt_x"/>
                                          </p:val>
                                        </p:tav>
                                        <p:tav tm="100000">
                                          <p:val>
                                            <p:strVal val="#ppt_x"/>
                                          </p:val>
                                        </p:tav>
                                      </p:tavLst>
                                    </p:anim>
                                    <p:anim calcmode="lin" valueType="num">
                                      <p:cBhvr additive="base">
                                        <p:cTn id="15"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a:spLocks noGrp="1"/>
          </p:cNvSpPr>
          <p:nvPr>
            <p:ph type="title"/>
          </p:nvPr>
        </p:nvSpPr>
        <p:spPr>
          <a:xfrm>
            <a:off x="0" y="195486"/>
            <a:ext cx="9156000" cy="857400"/>
          </a:xfrm>
          <a:prstGeom prst="rect">
            <a:avLst/>
          </a:prstGeom>
        </p:spPr>
        <p:txBody>
          <a:bodyPr spcFirstLastPara="1" wrap="square" lIns="91425" tIns="91425" rIns="91425" bIns="91425" anchor="t" anchorCtr="0">
            <a:noAutofit/>
          </a:bodyPr>
          <a:lstStyle/>
          <a:p>
            <a:r>
              <a:rPr lang="en-US" dirty="0"/>
              <a:t>Comparison</a:t>
            </a:r>
          </a:p>
        </p:txBody>
      </p:sp>
      <p:graphicFrame>
        <p:nvGraphicFramePr>
          <p:cNvPr id="175" name="Google Shape;175;p23"/>
          <p:cNvGraphicFramePr/>
          <p:nvPr>
            <p:extLst>
              <p:ext uri="{D42A27DB-BD31-4B8C-83A1-F6EECF244321}">
                <p14:modId xmlns:p14="http://schemas.microsoft.com/office/powerpoint/2010/main" val="1229742876"/>
              </p:ext>
            </p:extLst>
          </p:nvPr>
        </p:nvGraphicFramePr>
        <p:xfrm>
          <a:off x="767577" y="935165"/>
          <a:ext cx="7776863" cy="3682043"/>
        </p:xfrm>
        <a:graphic>
          <a:graphicData uri="http://schemas.openxmlformats.org/drawingml/2006/table">
            <a:tbl>
              <a:tblPr>
                <a:noFill/>
                <a:tableStyleId>{5421292A-85F1-4171-92E3-9B7572BA4675}</a:tableStyleId>
              </a:tblPr>
              <a:tblGrid>
                <a:gridCol w="3816423"/>
                <a:gridCol w="3960440"/>
              </a:tblGrid>
              <a:tr h="679943">
                <a:tc>
                  <a:txBody>
                    <a:bodyPr/>
                    <a:lstStyle/>
                    <a:p>
                      <a:pPr marL="0" lvl="0" indent="0" algn="ctr" rtl="0">
                        <a:spcBef>
                          <a:spcPts val="0"/>
                        </a:spcBef>
                        <a:spcAft>
                          <a:spcPts val="0"/>
                        </a:spcAft>
                        <a:buNone/>
                      </a:pPr>
                      <a:r>
                        <a:rPr lang="en-US" sz="1800" b="1" dirty="0" smtClean="0">
                          <a:solidFill>
                            <a:srgbClr val="FFFFFF"/>
                          </a:solidFill>
                          <a:latin typeface="Sniglet" charset="0"/>
                          <a:ea typeface="Sniglet"/>
                          <a:cs typeface="Sniglet"/>
                          <a:sym typeface="Sniglet"/>
                        </a:rPr>
                        <a:t>Top-down </a:t>
                      </a:r>
                      <a:r>
                        <a:rPr lang="en-US" sz="1800" b="1" dirty="0" smtClean="0">
                          <a:solidFill>
                            <a:schemeClr val="bg1"/>
                          </a:solidFill>
                          <a:latin typeface="Sniglet" charset="0"/>
                        </a:rPr>
                        <a:t>with </a:t>
                      </a:r>
                      <a:r>
                        <a:rPr lang="en-US" sz="1800" b="1" dirty="0" err="1" smtClean="0">
                          <a:solidFill>
                            <a:schemeClr val="bg1"/>
                          </a:solidFill>
                          <a:latin typeface="Sniglet" charset="0"/>
                        </a:rPr>
                        <a:t>Memoization</a:t>
                      </a:r>
                      <a:endParaRPr sz="1800" b="1"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indent="0" algn="ctr">
                        <a:buFont typeface="Wingdings" pitchFamily="2" charset="2"/>
                        <a:buNone/>
                      </a:pPr>
                      <a:r>
                        <a:rPr lang="en-US" sz="1800" b="1" dirty="0" smtClean="0">
                          <a:solidFill>
                            <a:schemeClr val="bg1"/>
                          </a:solidFill>
                          <a:latin typeface="Sniglet" charset="0"/>
                        </a:rPr>
                        <a:t>Bottom-up with Tabulation</a:t>
                      </a:r>
                      <a:endParaRPr lang="en-US" sz="1800" b="1" dirty="0">
                        <a:solidFill>
                          <a:schemeClr val="bg1"/>
                        </a:solidFill>
                        <a:latin typeface="Sniglet" charset="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Easy to set up</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Gets complicated if there are multiple conditions</a:t>
                      </a:r>
                      <a:endParaRPr sz="1800" dirty="0">
                        <a:solidFill>
                          <a:srgbClr val="FFFFFF"/>
                        </a:solidFill>
                        <a:latin typeface="Sniglet"/>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Must be solved from the top down</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Must be solved from the bottom up</a:t>
                      </a:r>
                      <a:endParaRPr sz="1800" dirty="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Slower due to recursion</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Faster, due to direct access to the results stored in the table</a:t>
                      </a:r>
                      <a:endParaRPr sz="1800" dirty="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Just solve the necessary problems</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l" rtl="0">
                        <a:spcBef>
                          <a:spcPts val="0"/>
                        </a:spcBef>
                        <a:spcAft>
                          <a:spcPts val="0"/>
                        </a:spcAft>
                        <a:buNone/>
                      </a:pPr>
                      <a:r>
                        <a:rPr lang="en-US" sz="1800" dirty="0" smtClean="0">
                          <a:solidFill>
                            <a:schemeClr val="bg1"/>
                          </a:solidFill>
                          <a:latin typeface="Sniglet" charset="0"/>
                          <a:ea typeface="Sniglet"/>
                          <a:cs typeface="Sniglet"/>
                          <a:sym typeface="Sniglet"/>
                        </a:rPr>
                        <a:t>Must solve all </a:t>
                      </a:r>
                      <a:r>
                        <a:rPr lang="en-US" sz="1800" dirty="0" err="1" smtClean="0">
                          <a:solidFill>
                            <a:schemeClr val="bg1"/>
                          </a:solidFill>
                          <a:latin typeface="Sniglet" charset="0"/>
                          <a:ea typeface="Sniglet"/>
                          <a:cs typeface="Sniglet"/>
                          <a:sym typeface="Sniglet"/>
                        </a:rPr>
                        <a:t>subproblems</a:t>
                      </a:r>
                      <a:endParaRPr sz="1800" dirty="0">
                        <a:solidFill>
                          <a:schemeClr val="bg1"/>
                        </a:solidFill>
                        <a:latin typeface="Sniglet" charset="0"/>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FFFFF">
                        <a:alpha val="1115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barn(inVertical)">
                                      <p:cBhvr>
                                        <p:cTn id="7"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4</a:t>
            </a:r>
            <a:r>
              <a:rPr lang="en" sz="4000" dirty="0" smtClean="0"/>
              <a:t>.   </a:t>
            </a:r>
            <a:r>
              <a:rPr lang="en-US" sz="4000" dirty="0" smtClean="0"/>
              <a:t>Compare </a:t>
            </a:r>
            <a:r>
              <a:rPr lang="en-US" sz="4000" dirty="0"/>
              <a:t>with other algorithms</a:t>
            </a:r>
            <a:endParaRPr lang="en-US" sz="40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7" name="Google Shape;175;p23"/>
          <p:cNvGraphicFramePr/>
          <p:nvPr>
            <p:extLst>
              <p:ext uri="{D42A27DB-BD31-4B8C-83A1-F6EECF244321}">
                <p14:modId xmlns:p14="http://schemas.microsoft.com/office/powerpoint/2010/main" val="3327748338"/>
              </p:ext>
            </p:extLst>
          </p:nvPr>
        </p:nvGraphicFramePr>
        <p:xfrm>
          <a:off x="683568" y="2211710"/>
          <a:ext cx="7776863" cy="1430468"/>
        </p:xfrm>
        <a:graphic>
          <a:graphicData uri="http://schemas.openxmlformats.org/drawingml/2006/table">
            <a:tbl>
              <a:tblPr>
                <a:noFill/>
                <a:tableStyleId>{5421292A-85F1-4171-92E3-9B7572BA4675}</a:tableStyleId>
              </a:tblPr>
              <a:tblGrid>
                <a:gridCol w="3816423"/>
                <a:gridCol w="3960440"/>
              </a:tblGrid>
              <a:tr h="679943">
                <a:tc>
                  <a:txBody>
                    <a:bodyPr/>
                    <a:lstStyle/>
                    <a:p>
                      <a:pPr marL="0" lvl="0" indent="0" algn="ctr" rtl="0">
                        <a:spcBef>
                          <a:spcPts val="0"/>
                        </a:spcBef>
                        <a:spcAft>
                          <a:spcPts val="0"/>
                        </a:spcAft>
                        <a:buNone/>
                      </a:pPr>
                      <a:r>
                        <a:rPr lang="en-US" sz="1800" b="1" dirty="0" smtClean="0">
                          <a:solidFill>
                            <a:srgbClr val="FFFFFF"/>
                          </a:solidFill>
                          <a:latin typeface="Sniglet" charset="0"/>
                          <a:ea typeface="Sniglet"/>
                          <a:cs typeface="Sniglet"/>
                          <a:sym typeface="Sniglet"/>
                        </a:rPr>
                        <a:t>Dynamic programming</a:t>
                      </a:r>
                      <a:endParaRPr sz="1800" b="1"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indent="0" algn="ctr">
                        <a:buFont typeface="Wingdings" pitchFamily="2" charset="2"/>
                        <a:buNone/>
                      </a:pPr>
                      <a:r>
                        <a:rPr lang="en-US" sz="1800" b="1" dirty="0" smtClean="0">
                          <a:solidFill>
                            <a:schemeClr val="bg1"/>
                          </a:solidFill>
                          <a:latin typeface="Sniglet" charset="0"/>
                        </a:rPr>
                        <a:t>Greedy</a:t>
                      </a:r>
                      <a:r>
                        <a:rPr lang="en-US" sz="1800" b="1" baseline="0" dirty="0" smtClean="0">
                          <a:solidFill>
                            <a:schemeClr val="bg1"/>
                          </a:solidFill>
                          <a:latin typeface="Sniglet" charset="0"/>
                        </a:rPr>
                        <a:t> approach</a:t>
                      </a:r>
                      <a:endParaRPr lang="en-US" sz="1800" b="1" dirty="0">
                        <a:solidFill>
                          <a:schemeClr val="bg1"/>
                        </a:solidFill>
                        <a:latin typeface="Sniglet" charset="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b="0" i="0" dirty="0" smtClean="0">
                          <a:solidFill>
                            <a:schemeClr val="bg1"/>
                          </a:solidFill>
                          <a:effectLst/>
                          <a:latin typeface="Sniglet" charset="0"/>
                        </a:rPr>
                        <a:t>DP are motivated for an overall optimization of the problem</a:t>
                      </a:r>
                      <a:endParaRPr sz="1800"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b="0" i="0" dirty="0" smtClean="0">
                          <a:solidFill>
                            <a:schemeClr val="bg1"/>
                          </a:solidFill>
                          <a:effectLst/>
                          <a:latin typeface="Sniglet" charset="0"/>
                        </a:rPr>
                        <a:t>Local optimization is addressed</a:t>
                      </a:r>
                      <a:endParaRPr sz="1800" dirty="0">
                        <a:solidFill>
                          <a:schemeClr val="bg1"/>
                        </a:solidFill>
                        <a:latin typeface="Sniglet" charset="0"/>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200315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4</a:t>
            </a:r>
            <a:r>
              <a:rPr lang="en" sz="4000" dirty="0" smtClean="0"/>
              <a:t>.   </a:t>
            </a:r>
            <a:r>
              <a:rPr lang="en-US" sz="4000" dirty="0" smtClean="0"/>
              <a:t>Compare </a:t>
            </a:r>
            <a:r>
              <a:rPr lang="en-US" sz="4000" dirty="0"/>
              <a:t>with other algorithms</a:t>
            </a:r>
            <a:endParaRPr lang="en-US" sz="40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8" name="Google Shape;175;p23"/>
          <p:cNvGraphicFramePr/>
          <p:nvPr>
            <p:extLst>
              <p:ext uri="{D42A27DB-BD31-4B8C-83A1-F6EECF244321}">
                <p14:modId xmlns:p14="http://schemas.microsoft.com/office/powerpoint/2010/main" val="3657958255"/>
              </p:ext>
            </p:extLst>
          </p:nvPr>
        </p:nvGraphicFramePr>
        <p:xfrm>
          <a:off x="683568" y="1851670"/>
          <a:ext cx="7776863" cy="2463013"/>
        </p:xfrm>
        <a:graphic>
          <a:graphicData uri="http://schemas.openxmlformats.org/drawingml/2006/table">
            <a:tbl>
              <a:tblPr>
                <a:noFill/>
                <a:tableStyleId>{5421292A-85F1-4171-92E3-9B7572BA4675}</a:tableStyleId>
              </a:tblPr>
              <a:tblGrid>
                <a:gridCol w="3816423"/>
                <a:gridCol w="3960440"/>
              </a:tblGrid>
              <a:tr h="679943">
                <a:tc>
                  <a:txBody>
                    <a:bodyPr/>
                    <a:lstStyle/>
                    <a:p>
                      <a:pPr marL="0" lvl="0" indent="0" algn="ctr" rtl="0">
                        <a:spcBef>
                          <a:spcPts val="0"/>
                        </a:spcBef>
                        <a:spcAft>
                          <a:spcPts val="0"/>
                        </a:spcAft>
                        <a:buNone/>
                      </a:pPr>
                      <a:r>
                        <a:rPr lang="en-US" sz="1800" b="1" dirty="0" smtClean="0">
                          <a:solidFill>
                            <a:srgbClr val="FFFFFF"/>
                          </a:solidFill>
                          <a:latin typeface="Sniglet" charset="0"/>
                          <a:ea typeface="Sniglet"/>
                          <a:cs typeface="Sniglet"/>
                          <a:sym typeface="Sniglet"/>
                        </a:rPr>
                        <a:t>Dynamic Programming</a:t>
                      </a:r>
                      <a:endParaRPr lang="en-US" sz="1800" b="1"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indent="0" algn="ctr">
                        <a:buFont typeface="Wingdings" pitchFamily="2" charset="2"/>
                        <a:buNone/>
                      </a:pPr>
                      <a:r>
                        <a:rPr lang="en-US" sz="1800" b="1" dirty="0" smtClean="0">
                          <a:solidFill>
                            <a:schemeClr val="bg1"/>
                          </a:solidFill>
                          <a:latin typeface="Sniglet" charset="0"/>
                        </a:rPr>
                        <a:t>Divide</a:t>
                      </a:r>
                      <a:r>
                        <a:rPr lang="en-US" sz="1800" b="1" baseline="0" dirty="0" smtClean="0">
                          <a:solidFill>
                            <a:schemeClr val="bg1"/>
                          </a:solidFill>
                          <a:latin typeface="Sniglet" charset="0"/>
                        </a:rPr>
                        <a:t> and Conquer</a:t>
                      </a:r>
                      <a:endParaRPr lang="en-US" sz="1800" b="1" dirty="0">
                        <a:solidFill>
                          <a:schemeClr val="bg1"/>
                        </a:solidFill>
                        <a:latin typeface="Sniglet" charset="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b="0" i="0" dirty="0" smtClean="0">
                          <a:solidFill>
                            <a:schemeClr val="bg1"/>
                          </a:solidFill>
                          <a:effectLst/>
                          <a:latin typeface="Sniglet" charset="0"/>
                        </a:rPr>
                        <a:t>DP use the output of a smaller sub-problem and then try to optimize a bigger sub-problem</a:t>
                      </a:r>
                      <a:r>
                        <a:rPr lang="en-US" sz="1800" b="0" i="0" baseline="0" dirty="0" smtClean="0">
                          <a:solidFill>
                            <a:schemeClr val="bg1"/>
                          </a:solidFill>
                          <a:effectLst/>
                          <a:latin typeface="Sniglet" charset="0"/>
                        </a:rPr>
                        <a:t> and</a:t>
                      </a:r>
                      <a:r>
                        <a:rPr lang="en-US" sz="1800" b="0" i="0" dirty="0" smtClean="0">
                          <a:solidFill>
                            <a:schemeClr val="bg1"/>
                          </a:solidFill>
                          <a:effectLst/>
                          <a:latin typeface="Sniglet" charset="0"/>
                        </a:rPr>
                        <a:t> use </a:t>
                      </a:r>
                      <a:r>
                        <a:rPr lang="en-US" sz="1800" b="0" i="0" dirty="0" err="1" smtClean="0">
                          <a:solidFill>
                            <a:schemeClr val="bg1"/>
                          </a:solidFill>
                          <a:effectLst/>
                          <a:latin typeface="Sniglet" charset="0"/>
                        </a:rPr>
                        <a:t>Memoization</a:t>
                      </a:r>
                      <a:r>
                        <a:rPr lang="en-US" sz="1800" b="0" i="0" dirty="0" smtClean="0">
                          <a:solidFill>
                            <a:schemeClr val="bg1"/>
                          </a:solidFill>
                          <a:effectLst/>
                          <a:latin typeface="Sniglet" charset="0"/>
                        </a:rPr>
                        <a:t> to remember the output of already solved sub-problems.</a:t>
                      </a:r>
                      <a:endParaRPr sz="1800"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b="0" i="0" dirty="0" smtClean="0">
                          <a:solidFill>
                            <a:schemeClr val="bg1"/>
                          </a:solidFill>
                          <a:effectLst/>
                          <a:latin typeface="Sniglet" charset="0"/>
                        </a:rPr>
                        <a:t>Solutions are combined to achieve an overall solution</a:t>
                      </a:r>
                      <a:endParaRPr sz="1800" dirty="0">
                        <a:solidFill>
                          <a:schemeClr val="bg1"/>
                        </a:solidFill>
                        <a:latin typeface="Sniglet" charset="0"/>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2217825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3" name="Rounded Rectangle 2"/>
          <p:cNvSpPr/>
          <p:nvPr/>
        </p:nvSpPr>
        <p:spPr>
          <a:xfrm>
            <a:off x="162760" y="1073913"/>
            <a:ext cx="5400600" cy="3600400"/>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95536" y="1289840"/>
            <a:ext cx="1728192" cy="400110"/>
          </a:xfrm>
          <a:prstGeom prst="rect">
            <a:avLst/>
          </a:prstGeom>
          <a:noFill/>
        </p:spPr>
        <p:txBody>
          <a:bodyPr wrap="square" rtlCol="0">
            <a:spAutoFit/>
          </a:bodyPr>
          <a:lstStyle/>
          <a:p>
            <a:r>
              <a:rPr lang="en-US" sz="2000" dirty="0" smtClean="0">
                <a:solidFill>
                  <a:schemeClr val="bg1"/>
                </a:solidFill>
                <a:latin typeface="Sniglet" charset="0"/>
              </a:rPr>
              <a:t>Paradigm</a:t>
            </a:r>
            <a:endParaRPr lang="en-US" sz="2000" dirty="0">
              <a:solidFill>
                <a:schemeClr val="bg1"/>
              </a:solidFill>
              <a:latin typeface="Sniglet" charset="0"/>
            </a:endParaRPr>
          </a:p>
        </p:txBody>
      </p:sp>
      <p:sp>
        <p:nvSpPr>
          <p:cNvPr id="6" name="Oval 5"/>
          <p:cNvSpPr/>
          <p:nvPr/>
        </p:nvSpPr>
        <p:spPr>
          <a:xfrm>
            <a:off x="467544" y="2153936"/>
            <a:ext cx="1656184" cy="1584176"/>
          </a:xfrm>
          <a:prstGeom prst="ellipse">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Sniglet" charset="0"/>
              </a:rPr>
              <a:t>Devide</a:t>
            </a:r>
            <a:r>
              <a:rPr lang="en-US" dirty="0" smtClean="0">
                <a:latin typeface="Sniglet" charset="0"/>
              </a:rPr>
              <a:t> and Conquer</a:t>
            </a:r>
            <a:endParaRPr lang="en-US" dirty="0">
              <a:latin typeface="Sniglet" charset="0"/>
            </a:endParaRPr>
          </a:p>
        </p:txBody>
      </p:sp>
      <p:sp>
        <p:nvSpPr>
          <p:cNvPr id="7" name="Rounded Rectangle 6"/>
          <p:cNvSpPr/>
          <p:nvPr/>
        </p:nvSpPr>
        <p:spPr>
          <a:xfrm>
            <a:off x="3289160" y="1649880"/>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niglet" charset="0"/>
              </a:rPr>
              <a:t>Overlapping </a:t>
            </a:r>
            <a:r>
              <a:rPr lang="en-US" dirty="0" err="1">
                <a:latin typeface="Sniglet" charset="0"/>
              </a:rPr>
              <a:t>Subproblems</a:t>
            </a:r>
            <a:endParaRPr lang="en-US" dirty="0">
              <a:latin typeface="Sniglet" charset="0"/>
            </a:endParaRPr>
          </a:p>
          <a:p>
            <a:pPr algn="ctr"/>
            <a:endParaRPr lang="en-US" dirty="0">
              <a:latin typeface="Sniglet" charset="0"/>
            </a:endParaRPr>
          </a:p>
        </p:txBody>
      </p:sp>
      <p:sp>
        <p:nvSpPr>
          <p:cNvPr id="9" name="Rounded Rectangle 8"/>
          <p:cNvSpPr/>
          <p:nvPr/>
        </p:nvSpPr>
        <p:spPr>
          <a:xfrm>
            <a:off x="3301008" y="3090040"/>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niglet" charset="0"/>
              </a:rPr>
              <a:t>Optimal </a:t>
            </a:r>
            <a:r>
              <a:rPr lang="en-US" dirty="0" smtClean="0">
                <a:latin typeface="Sniglet" charset="0"/>
              </a:rPr>
              <a:t>Substructure</a:t>
            </a:r>
            <a:endParaRPr lang="en-US" dirty="0">
              <a:latin typeface="Sniglet" charset="0"/>
            </a:endParaRPr>
          </a:p>
          <a:p>
            <a:pPr algn="ctr"/>
            <a:endParaRPr lang="en-US" dirty="0">
              <a:latin typeface="Sniglet" charset="0"/>
            </a:endParaRPr>
          </a:p>
        </p:txBody>
      </p:sp>
      <p:sp>
        <p:nvSpPr>
          <p:cNvPr id="8" name="TextBox 7"/>
          <p:cNvSpPr txBox="1"/>
          <p:nvPr/>
        </p:nvSpPr>
        <p:spPr>
          <a:xfrm>
            <a:off x="3851920" y="2730097"/>
            <a:ext cx="792088" cy="307777"/>
          </a:xfrm>
          <a:prstGeom prst="rect">
            <a:avLst/>
          </a:prstGeom>
          <a:noFill/>
        </p:spPr>
        <p:txBody>
          <a:bodyPr wrap="square" rtlCol="0">
            <a:spAutoFit/>
          </a:bodyPr>
          <a:lstStyle/>
          <a:p>
            <a:pPr algn="ctr"/>
            <a:r>
              <a:rPr lang="en-US" b="1" dirty="0" smtClean="0">
                <a:solidFill>
                  <a:schemeClr val="bg1"/>
                </a:solidFill>
                <a:latin typeface="Sniglet" charset="0"/>
              </a:rPr>
              <a:t>AND</a:t>
            </a:r>
            <a:endParaRPr lang="en-US" b="1" dirty="0">
              <a:solidFill>
                <a:schemeClr val="bg1"/>
              </a:solidFill>
              <a:latin typeface="Sniglet" charset="0"/>
            </a:endParaRPr>
          </a:p>
        </p:txBody>
      </p:sp>
      <p:cxnSp>
        <p:nvCxnSpPr>
          <p:cNvPr id="12" name="Curved Connector 11"/>
          <p:cNvCxnSpPr>
            <a:stCxn id="7" idx="1"/>
          </p:cNvCxnSpPr>
          <p:nvPr/>
        </p:nvCxnSpPr>
        <p:spPr>
          <a:xfrm rot="10800000" flipV="1">
            <a:off x="2136098" y="2153935"/>
            <a:ext cx="1153063" cy="792089"/>
          </a:xfrm>
          <a:prstGeom prst="curvedConnector3">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6" idx="6"/>
            <a:endCxn id="9" idx="1"/>
          </p:cNvCxnSpPr>
          <p:nvPr/>
        </p:nvCxnSpPr>
        <p:spPr>
          <a:xfrm>
            <a:off x="2123728" y="2946024"/>
            <a:ext cx="1177280" cy="648072"/>
          </a:xfrm>
          <a:prstGeom prst="curvedConnector3">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Plus 23"/>
          <p:cNvSpPr/>
          <p:nvPr/>
        </p:nvSpPr>
        <p:spPr>
          <a:xfrm>
            <a:off x="5589628" y="2370105"/>
            <a:ext cx="936104" cy="1008015"/>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6569941" y="1073913"/>
            <a:ext cx="2411760" cy="3600400"/>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660232" y="1289840"/>
            <a:ext cx="1925960" cy="400110"/>
          </a:xfrm>
          <a:prstGeom prst="rect">
            <a:avLst/>
          </a:prstGeom>
          <a:noFill/>
        </p:spPr>
        <p:txBody>
          <a:bodyPr wrap="square" rtlCol="0">
            <a:spAutoFit/>
          </a:bodyPr>
          <a:lstStyle/>
          <a:p>
            <a:r>
              <a:rPr lang="en-US" sz="2000" dirty="0" smtClean="0">
                <a:solidFill>
                  <a:schemeClr val="bg1"/>
                </a:solidFill>
                <a:latin typeface="Sniglet" charset="0"/>
              </a:rPr>
              <a:t>Methodology</a:t>
            </a:r>
            <a:endParaRPr lang="en-US" sz="2000" dirty="0">
              <a:solidFill>
                <a:schemeClr val="bg1"/>
              </a:solidFill>
              <a:latin typeface="Sniglet" charset="0"/>
            </a:endParaRPr>
          </a:p>
        </p:txBody>
      </p:sp>
      <p:sp>
        <p:nvSpPr>
          <p:cNvPr id="29" name="Rounded Rectangle 28"/>
          <p:cNvSpPr/>
          <p:nvPr/>
        </p:nvSpPr>
        <p:spPr>
          <a:xfrm>
            <a:off x="6845397" y="1854235"/>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smtClean="0">
                <a:latin typeface="Sniglet" charset="0"/>
              </a:rPr>
              <a:t>Memoization</a:t>
            </a:r>
            <a:endParaRPr lang="en-US" dirty="0" smtClean="0">
              <a:latin typeface="Sniglet" charset="0"/>
            </a:endParaRPr>
          </a:p>
          <a:p>
            <a:pPr algn="ctr"/>
            <a:r>
              <a:rPr lang="en-US" dirty="0" smtClean="0">
                <a:latin typeface="Sniglet" charset="0"/>
              </a:rPr>
              <a:t>Top-down approach</a:t>
            </a:r>
            <a:endParaRPr lang="en-US" dirty="0">
              <a:latin typeface="Sniglet" charset="0"/>
            </a:endParaRPr>
          </a:p>
          <a:p>
            <a:pPr algn="ctr"/>
            <a:endParaRPr lang="en-US" dirty="0">
              <a:latin typeface="Sniglet" charset="0"/>
            </a:endParaRPr>
          </a:p>
        </p:txBody>
      </p:sp>
      <p:sp>
        <p:nvSpPr>
          <p:cNvPr id="30" name="Rounded Rectangle 29"/>
          <p:cNvSpPr/>
          <p:nvPr/>
        </p:nvSpPr>
        <p:spPr>
          <a:xfrm>
            <a:off x="6892253" y="3234056"/>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latin typeface="Sniglet" charset="0"/>
              </a:rPr>
              <a:t>Tabulation</a:t>
            </a:r>
          </a:p>
          <a:p>
            <a:pPr algn="ctr"/>
            <a:r>
              <a:rPr lang="en-US" dirty="0" smtClean="0">
                <a:latin typeface="Sniglet" charset="0"/>
              </a:rPr>
              <a:t>Bottom-up approach</a:t>
            </a:r>
            <a:endParaRPr lang="en-US" dirty="0">
              <a:latin typeface="Sniglet" charset="0"/>
            </a:endParaRPr>
          </a:p>
          <a:p>
            <a:pPr algn="ctr"/>
            <a:endParaRPr lang="en-US" dirty="0">
              <a:latin typeface="Sniglet" charset="0"/>
            </a:endParaRPr>
          </a:p>
        </p:txBody>
      </p:sp>
      <p:sp>
        <p:nvSpPr>
          <p:cNvPr id="31" name="TextBox 30"/>
          <p:cNvSpPr txBox="1"/>
          <p:nvPr/>
        </p:nvSpPr>
        <p:spPr>
          <a:xfrm>
            <a:off x="7385457" y="2894476"/>
            <a:ext cx="792088" cy="307777"/>
          </a:xfrm>
          <a:prstGeom prst="rect">
            <a:avLst/>
          </a:prstGeom>
          <a:noFill/>
        </p:spPr>
        <p:txBody>
          <a:bodyPr wrap="square" rtlCol="0">
            <a:spAutoFit/>
          </a:bodyPr>
          <a:lstStyle/>
          <a:p>
            <a:pPr algn="ctr"/>
            <a:r>
              <a:rPr lang="en-US" b="1" dirty="0" smtClean="0">
                <a:solidFill>
                  <a:schemeClr val="bg1"/>
                </a:solidFill>
                <a:latin typeface="Sniglet" charset="0"/>
              </a:rPr>
              <a:t>OR</a:t>
            </a:r>
            <a:endParaRPr lang="en-US" b="1" dirty="0">
              <a:solidFill>
                <a:schemeClr val="bg1"/>
              </a:solidFill>
              <a:latin typeface="Sniglet" charset="0"/>
            </a:endParaRPr>
          </a:p>
        </p:txBody>
      </p:sp>
      <p:sp>
        <p:nvSpPr>
          <p:cNvPr id="28" name="TextBox 27"/>
          <p:cNvSpPr txBox="1"/>
          <p:nvPr/>
        </p:nvSpPr>
        <p:spPr>
          <a:xfrm>
            <a:off x="162760" y="445231"/>
            <a:ext cx="4276391" cy="400110"/>
          </a:xfrm>
          <a:prstGeom prst="rect">
            <a:avLst/>
          </a:prstGeom>
          <a:noFill/>
        </p:spPr>
        <p:txBody>
          <a:bodyPr wrap="square" rtlCol="0" anchor="ctr">
            <a:spAutoFit/>
          </a:bodyPr>
          <a:lstStyle/>
          <a:p>
            <a:r>
              <a:rPr lang="en-US" sz="2000" dirty="0" smtClean="0">
                <a:solidFill>
                  <a:schemeClr val="bg1"/>
                </a:solidFill>
                <a:latin typeface="Sniglet" charset="0"/>
              </a:rPr>
              <a:t>Dynamic Programming</a:t>
            </a:r>
            <a:endParaRPr lang="en-US" sz="2000" dirty="0">
              <a:solidFill>
                <a:schemeClr val="bg1"/>
              </a:solidFill>
              <a:latin typeface="Sniglet" charset="0"/>
            </a:endParaRPr>
          </a:p>
        </p:txBody>
      </p:sp>
    </p:spTree>
    <p:extLst>
      <p:ext uri="{BB962C8B-B14F-4D97-AF65-F5344CB8AC3E}">
        <p14:creationId xmlns:p14="http://schemas.microsoft.com/office/powerpoint/2010/main" val="37288716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236562"/>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The shortest path</a:t>
            </a:r>
            <a:endParaRPr sz="4000" dirty="0"/>
          </a:p>
        </p:txBody>
      </p:sp>
      <p:sp>
        <p:nvSpPr>
          <p:cNvPr id="8" name="Google Shape;83;p14"/>
          <p:cNvSpPr/>
          <p:nvPr/>
        </p:nvSpPr>
        <p:spPr>
          <a:xfrm>
            <a:off x="14899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p14"/>
          <p:cNvSpPr/>
          <p:nvPr/>
        </p:nvSpPr>
        <p:spPr>
          <a:xfrm>
            <a:off x="32901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p14"/>
          <p:cNvSpPr/>
          <p:nvPr/>
        </p:nvSpPr>
        <p:spPr>
          <a:xfrm>
            <a:off x="5234358"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p14"/>
          <p:cNvSpPr/>
          <p:nvPr/>
        </p:nvSpPr>
        <p:spPr>
          <a:xfrm>
            <a:off x="7066055"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330;p37"/>
          <p:cNvGrpSpPr/>
          <p:nvPr/>
        </p:nvGrpSpPr>
        <p:grpSpPr>
          <a:xfrm>
            <a:off x="2216378" y="2725399"/>
            <a:ext cx="1073763" cy="292500"/>
            <a:chOff x="271125" y="812725"/>
            <a:chExt cx="766525" cy="221725"/>
          </a:xfrm>
        </p:grpSpPr>
        <p:sp>
          <p:nvSpPr>
            <p:cNvPr id="13"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30;p37"/>
          <p:cNvGrpSpPr/>
          <p:nvPr/>
        </p:nvGrpSpPr>
        <p:grpSpPr>
          <a:xfrm>
            <a:off x="4082230" y="2681866"/>
            <a:ext cx="1152128" cy="292500"/>
            <a:chOff x="271125" y="812725"/>
            <a:chExt cx="766525" cy="221725"/>
          </a:xfrm>
        </p:grpSpPr>
        <p:sp>
          <p:nvSpPr>
            <p:cNvPr id="19"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330;p37"/>
          <p:cNvGrpSpPr/>
          <p:nvPr/>
        </p:nvGrpSpPr>
        <p:grpSpPr>
          <a:xfrm>
            <a:off x="6026446" y="2638333"/>
            <a:ext cx="1039609" cy="292500"/>
            <a:chOff x="271125" y="812725"/>
            <a:chExt cx="766525" cy="221725"/>
          </a:xfrm>
        </p:grpSpPr>
        <p:sp>
          <p:nvSpPr>
            <p:cNvPr id="2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741968" y="2690817"/>
            <a:ext cx="288032" cy="307777"/>
          </a:xfrm>
          <a:prstGeom prst="rect">
            <a:avLst/>
          </a:prstGeom>
          <a:noFill/>
        </p:spPr>
        <p:txBody>
          <a:bodyPr wrap="square" rtlCol="0">
            <a:spAutoFit/>
          </a:bodyPr>
          <a:lstStyle/>
          <a:p>
            <a:r>
              <a:rPr lang="en-US" dirty="0" smtClean="0">
                <a:solidFill>
                  <a:schemeClr val="bg1"/>
                </a:solidFill>
              </a:rPr>
              <a:t>S</a:t>
            </a:r>
            <a:endParaRPr lang="en-US" dirty="0">
              <a:solidFill>
                <a:schemeClr val="bg1"/>
              </a:solidFill>
            </a:endParaRPr>
          </a:p>
        </p:txBody>
      </p:sp>
      <p:sp>
        <p:nvSpPr>
          <p:cNvPr id="46" name="TextBox 45"/>
          <p:cNvSpPr txBox="1"/>
          <p:nvPr/>
        </p:nvSpPr>
        <p:spPr>
          <a:xfrm>
            <a:off x="3561499" y="2674227"/>
            <a:ext cx="288032" cy="307777"/>
          </a:xfrm>
          <a:prstGeom prst="rect">
            <a:avLst/>
          </a:prstGeom>
          <a:noFill/>
        </p:spPr>
        <p:txBody>
          <a:bodyPr wrap="square" rtlCol="0">
            <a:spAutoFit/>
          </a:bodyPr>
          <a:lstStyle/>
          <a:p>
            <a:r>
              <a:rPr lang="en-US" dirty="0" smtClean="0">
                <a:solidFill>
                  <a:schemeClr val="bg1"/>
                </a:solidFill>
              </a:rPr>
              <a:t>B</a:t>
            </a:r>
            <a:endParaRPr lang="en-US" dirty="0">
              <a:solidFill>
                <a:schemeClr val="bg1"/>
              </a:solidFill>
            </a:endParaRPr>
          </a:p>
        </p:txBody>
      </p:sp>
      <p:sp>
        <p:nvSpPr>
          <p:cNvPr id="47" name="TextBox 46"/>
          <p:cNvSpPr txBox="1"/>
          <p:nvPr/>
        </p:nvSpPr>
        <p:spPr>
          <a:xfrm>
            <a:off x="5486386" y="2681866"/>
            <a:ext cx="288032" cy="307777"/>
          </a:xfrm>
          <a:prstGeom prst="rect">
            <a:avLst/>
          </a:prstGeom>
          <a:noFill/>
        </p:spPr>
        <p:txBody>
          <a:bodyPr wrap="square" rtlCol="0">
            <a:spAutoFit/>
          </a:bodyPr>
          <a:lstStyle/>
          <a:p>
            <a:r>
              <a:rPr lang="en-US" dirty="0" smtClean="0">
                <a:solidFill>
                  <a:schemeClr val="bg1"/>
                </a:solidFill>
              </a:rPr>
              <a:t>E</a:t>
            </a:r>
            <a:endParaRPr lang="en-US" dirty="0">
              <a:solidFill>
                <a:schemeClr val="bg1"/>
              </a:solidFill>
            </a:endParaRPr>
          </a:p>
        </p:txBody>
      </p:sp>
      <p:sp>
        <p:nvSpPr>
          <p:cNvPr id="48" name="TextBox 47"/>
          <p:cNvSpPr txBox="1"/>
          <p:nvPr/>
        </p:nvSpPr>
        <p:spPr>
          <a:xfrm>
            <a:off x="7318083" y="2681866"/>
            <a:ext cx="288032" cy="307777"/>
          </a:xfrm>
          <a:prstGeom prst="rect">
            <a:avLst/>
          </a:prstGeom>
          <a:noFill/>
        </p:spPr>
        <p:txBody>
          <a:bodyPr wrap="square" rtlCol="0">
            <a:spAutoFit/>
          </a:bodyPr>
          <a:lstStyle/>
          <a:p>
            <a:r>
              <a:rPr lang="en-US" dirty="0">
                <a:solidFill>
                  <a:schemeClr val="bg1"/>
                </a:solidFill>
              </a:rPr>
              <a:t>T</a:t>
            </a:r>
          </a:p>
        </p:txBody>
      </p:sp>
      <p:sp>
        <p:nvSpPr>
          <p:cNvPr id="45" name="TextBox 44"/>
          <p:cNvSpPr txBox="1"/>
          <p:nvPr/>
        </p:nvSpPr>
        <p:spPr>
          <a:xfrm>
            <a:off x="1215920" y="4532668"/>
            <a:ext cx="6984776" cy="400110"/>
          </a:xfrm>
          <a:prstGeom prst="rect">
            <a:avLst/>
          </a:prstGeom>
          <a:noFill/>
        </p:spPr>
        <p:txBody>
          <a:bodyPr wrap="square" rtlCol="0">
            <a:spAutoFit/>
          </a:bodyPr>
          <a:lstStyle/>
          <a:p>
            <a:pPr algn="ctr"/>
            <a:r>
              <a:rPr lang="en-US" sz="2000" dirty="0" smtClean="0">
                <a:solidFill>
                  <a:schemeClr val="bg1"/>
                </a:solidFill>
                <a:latin typeface="Sniglet" charset="0"/>
              </a:rPr>
              <a:t>Apply the Greedy approach, the shortest path from S to T is?</a:t>
            </a:r>
            <a:endParaRPr lang="en-US" sz="2000" dirty="0">
              <a:solidFill>
                <a:schemeClr val="bg1"/>
              </a:solidFill>
              <a:latin typeface="Sniglet" charset="0"/>
            </a:endParaRPr>
          </a:p>
        </p:txBody>
      </p:sp>
      <p:sp>
        <p:nvSpPr>
          <p:cNvPr id="55" name="Google Shape;83;p14"/>
          <p:cNvSpPr/>
          <p:nvPr/>
        </p:nvSpPr>
        <p:spPr>
          <a:xfrm>
            <a:off x="3290142"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3;p14"/>
          <p:cNvSpPr/>
          <p:nvPr/>
        </p:nvSpPr>
        <p:spPr>
          <a:xfrm>
            <a:off x="5234358"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3;p14"/>
          <p:cNvSpPr/>
          <p:nvPr/>
        </p:nvSpPr>
        <p:spPr>
          <a:xfrm>
            <a:off x="3290141"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3;p14"/>
          <p:cNvSpPr/>
          <p:nvPr/>
        </p:nvSpPr>
        <p:spPr>
          <a:xfrm>
            <a:off x="5234358"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TextBox 50"/>
          <p:cNvSpPr txBox="1"/>
          <p:nvPr/>
        </p:nvSpPr>
        <p:spPr>
          <a:xfrm>
            <a:off x="3500380" y="1490521"/>
            <a:ext cx="3255274" cy="307777"/>
          </a:xfrm>
          <a:prstGeom prst="rect">
            <a:avLst/>
          </a:prstGeom>
          <a:noFill/>
        </p:spPr>
        <p:txBody>
          <a:bodyPr wrap="square" rtlCol="0">
            <a:spAutoFit/>
          </a:bodyPr>
          <a:lstStyle/>
          <a:p>
            <a:r>
              <a:rPr lang="en-US" dirty="0" smtClean="0">
                <a:solidFill>
                  <a:schemeClr val="bg1"/>
                </a:solidFill>
              </a:rPr>
              <a:t> A                                     D</a:t>
            </a:r>
            <a:endParaRPr lang="en-US" dirty="0">
              <a:solidFill>
                <a:schemeClr val="bg1"/>
              </a:solidFill>
            </a:endParaRPr>
          </a:p>
        </p:txBody>
      </p:sp>
      <p:sp>
        <p:nvSpPr>
          <p:cNvPr id="52" name="TextBox 51"/>
          <p:cNvSpPr txBox="1"/>
          <p:nvPr/>
        </p:nvSpPr>
        <p:spPr>
          <a:xfrm>
            <a:off x="3534114" y="3757476"/>
            <a:ext cx="2526066" cy="307777"/>
          </a:xfrm>
          <a:prstGeom prst="rect">
            <a:avLst/>
          </a:prstGeom>
          <a:noFill/>
        </p:spPr>
        <p:txBody>
          <a:bodyPr wrap="square" rtlCol="0">
            <a:spAutoFit/>
          </a:bodyPr>
          <a:lstStyle/>
          <a:p>
            <a:r>
              <a:rPr lang="en-US" dirty="0" smtClean="0">
                <a:solidFill>
                  <a:schemeClr val="bg1"/>
                </a:solidFill>
              </a:rPr>
              <a:t>C                                      F</a:t>
            </a:r>
            <a:endParaRPr lang="en-US" dirty="0">
              <a:solidFill>
                <a:schemeClr val="bg1"/>
              </a:solidFill>
            </a:endParaRPr>
          </a:p>
        </p:txBody>
      </p:sp>
      <p:grpSp>
        <p:nvGrpSpPr>
          <p:cNvPr id="61" name="Google Shape;330;p37"/>
          <p:cNvGrpSpPr/>
          <p:nvPr/>
        </p:nvGrpSpPr>
        <p:grpSpPr>
          <a:xfrm rot="1672544">
            <a:off x="2060113" y="3367845"/>
            <a:ext cx="1233196" cy="292500"/>
            <a:chOff x="271125" y="812725"/>
            <a:chExt cx="766525" cy="221725"/>
          </a:xfrm>
        </p:grpSpPr>
        <p:sp>
          <p:nvSpPr>
            <p:cNvPr id="6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330;p37"/>
          <p:cNvGrpSpPr/>
          <p:nvPr/>
        </p:nvGrpSpPr>
        <p:grpSpPr>
          <a:xfrm rot="20038639">
            <a:off x="2016024" y="1861803"/>
            <a:ext cx="1209208" cy="292500"/>
            <a:chOff x="271125" y="812725"/>
            <a:chExt cx="766525" cy="221725"/>
          </a:xfrm>
        </p:grpSpPr>
        <p:sp>
          <p:nvSpPr>
            <p:cNvPr id="65"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330;p37"/>
          <p:cNvGrpSpPr/>
          <p:nvPr/>
        </p:nvGrpSpPr>
        <p:grpSpPr>
          <a:xfrm>
            <a:off x="4143130" y="1465123"/>
            <a:ext cx="1073763" cy="292500"/>
            <a:chOff x="271125" y="812725"/>
            <a:chExt cx="766525" cy="221725"/>
          </a:xfrm>
        </p:grpSpPr>
        <p:sp>
          <p:nvSpPr>
            <p:cNvPr id="68"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330;p37"/>
          <p:cNvGrpSpPr/>
          <p:nvPr/>
        </p:nvGrpSpPr>
        <p:grpSpPr>
          <a:xfrm rot="1600424">
            <a:off x="4016713" y="2088096"/>
            <a:ext cx="1402186" cy="292500"/>
            <a:chOff x="271125" y="812725"/>
            <a:chExt cx="766525" cy="221725"/>
          </a:xfrm>
        </p:grpSpPr>
        <p:sp>
          <p:nvSpPr>
            <p:cNvPr id="71"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330;p37"/>
          <p:cNvGrpSpPr/>
          <p:nvPr/>
        </p:nvGrpSpPr>
        <p:grpSpPr>
          <a:xfrm>
            <a:off x="4103301" y="3772753"/>
            <a:ext cx="1073763" cy="292500"/>
            <a:chOff x="271125" y="812725"/>
            <a:chExt cx="766525" cy="221725"/>
          </a:xfrm>
        </p:grpSpPr>
        <p:sp>
          <p:nvSpPr>
            <p:cNvPr id="74"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330;p37"/>
          <p:cNvGrpSpPr/>
          <p:nvPr/>
        </p:nvGrpSpPr>
        <p:grpSpPr>
          <a:xfrm rot="19983688">
            <a:off x="6080673" y="3456599"/>
            <a:ext cx="1238337" cy="292500"/>
            <a:chOff x="271125" y="812725"/>
            <a:chExt cx="766525" cy="221725"/>
          </a:xfrm>
        </p:grpSpPr>
        <p:sp>
          <p:nvSpPr>
            <p:cNvPr id="7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330;p37"/>
          <p:cNvGrpSpPr/>
          <p:nvPr/>
        </p:nvGrpSpPr>
        <p:grpSpPr>
          <a:xfrm rot="2178289">
            <a:off x="6046970" y="1856894"/>
            <a:ext cx="1215692" cy="292500"/>
            <a:chOff x="271125" y="812725"/>
            <a:chExt cx="766525" cy="221725"/>
          </a:xfrm>
        </p:grpSpPr>
        <p:sp>
          <p:nvSpPr>
            <p:cNvPr id="8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330;p37"/>
          <p:cNvGrpSpPr/>
          <p:nvPr/>
        </p:nvGrpSpPr>
        <p:grpSpPr>
          <a:xfrm rot="1778562">
            <a:off x="3955079" y="3158589"/>
            <a:ext cx="1350754" cy="292500"/>
            <a:chOff x="271125" y="812725"/>
            <a:chExt cx="766525" cy="221725"/>
          </a:xfrm>
        </p:grpSpPr>
        <p:sp>
          <p:nvSpPr>
            <p:cNvPr id="8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330;p37"/>
          <p:cNvGrpSpPr/>
          <p:nvPr/>
        </p:nvGrpSpPr>
        <p:grpSpPr>
          <a:xfrm rot="20156135">
            <a:off x="4018569" y="2062761"/>
            <a:ext cx="1360936" cy="292500"/>
            <a:chOff x="271125" y="812725"/>
            <a:chExt cx="766525" cy="221725"/>
          </a:xfrm>
        </p:grpSpPr>
        <p:sp>
          <p:nvSpPr>
            <p:cNvPr id="9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TextBox 52"/>
          <p:cNvSpPr txBox="1"/>
          <p:nvPr/>
        </p:nvSpPr>
        <p:spPr>
          <a:xfrm>
            <a:off x="2391866" y="1753550"/>
            <a:ext cx="453768" cy="307777"/>
          </a:xfrm>
          <a:prstGeom prst="rect">
            <a:avLst/>
          </a:prstGeom>
          <a:noFill/>
        </p:spPr>
        <p:txBody>
          <a:bodyPr wrap="square" rtlCol="0">
            <a:spAutoFit/>
          </a:bodyPr>
          <a:lstStyle/>
          <a:p>
            <a:r>
              <a:rPr lang="en-US" dirty="0" smtClean="0">
                <a:solidFill>
                  <a:schemeClr val="bg1"/>
                </a:solidFill>
              </a:rPr>
              <a:t>1</a:t>
            </a:r>
            <a:endParaRPr lang="en-US" dirty="0">
              <a:solidFill>
                <a:schemeClr val="bg1"/>
              </a:solidFill>
            </a:endParaRPr>
          </a:p>
        </p:txBody>
      </p:sp>
      <p:sp>
        <p:nvSpPr>
          <p:cNvPr id="54" name="TextBox 53"/>
          <p:cNvSpPr txBox="1"/>
          <p:nvPr/>
        </p:nvSpPr>
        <p:spPr>
          <a:xfrm>
            <a:off x="4451719" y="1336634"/>
            <a:ext cx="513179" cy="307777"/>
          </a:xfrm>
          <a:prstGeom prst="rect">
            <a:avLst/>
          </a:prstGeom>
          <a:noFill/>
        </p:spPr>
        <p:txBody>
          <a:bodyPr wrap="square" rtlCol="0">
            <a:spAutoFit/>
          </a:bodyPr>
          <a:lstStyle/>
          <a:p>
            <a:r>
              <a:rPr lang="en-US" dirty="0" smtClean="0">
                <a:solidFill>
                  <a:schemeClr val="bg1"/>
                </a:solidFill>
              </a:rPr>
              <a:t>4</a:t>
            </a:r>
            <a:endParaRPr lang="en-US" dirty="0">
              <a:solidFill>
                <a:schemeClr val="bg1"/>
              </a:solidFill>
            </a:endParaRPr>
          </a:p>
        </p:txBody>
      </p:sp>
      <p:sp>
        <p:nvSpPr>
          <p:cNvPr id="59" name="TextBox 58"/>
          <p:cNvSpPr txBox="1"/>
          <p:nvPr/>
        </p:nvSpPr>
        <p:spPr>
          <a:xfrm>
            <a:off x="6543975" y="1697231"/>
            <a:ext cx="624455" cy="307777"/>
          </a:xfrm>
          <a:prstGeom prst="rect">
            <a:avLst/>
          </a:prstGeom>
          <a:noFill/>
        </p:spPr>
        <p:txBody>
          <a:bodyPr wrap="square" rtlCol="0">
            <a:spAutoFit/>
          </a:bodyPr>
          <a:lstStyle/>
          <a:p>
            <a:r>
              <a:rPr lang="en-US" dirty="0" smtClean="0">
                <a:solidFill>
                  <a:schemeClr val="bg1"/>
                </a:solidFill>
              </a:rPr>
              <a:t>18</a:t>
            </a:r>
            <a:endParaRPr lang="en-US" dirty="0">
              <a:solidFill>
                <a:schemeClr val="bg1"/>
              </a:solidFill>
            </a:endParaRPr>
          </a:p>
        </p:txBody>
      </p:sp>
      <p:sp>
        <p:nvSpPr>
          <p:cNvPr id="60" name="TextBox 59"/>
          <p:cNvSpPr txBox="1"/>
          <p:nvPr/>
        </p:nvSpPr>
        <p:spPr>
          <a:xfrm>
            <a:off x="2514821" y="2571591"/>
            <a:ext cx="453768"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2" name="TextBox 91"/>
          <p:cNvSpPr txBox="1"/>
          <p:nvPr/>
        </p:nvSpPr>
        <p:spPr>
          <a:xfrm>
            <a:off x="2282030" y="3488086"/>
            <a:ext cx="421675"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3" name="TextBox 92"/>
          <p:cNvSpPr txBox="1"/>
          <p:nvPr/>
        </p:nvSpPr>
        <p:spPr>
          <a:xfrm>
            <a:off x="4414462" y="4023452"/>
            <a:ext cx="352332" cy="30669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4" name="TextBox 93"/>
          <p:cNvSpPr txBox="1"/>
          <p:nvPr/>
        </p:nvSpPr>
        <p:spPr>
          <a:xfrm>
            <a:off x="6439457" y="3334197"/>
            <a:ext cx="383454"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5" name="TextBox 94"/>
          <p:cNvSpPr txBox="1"/>
          <p:nvPr/>
        </p:nvSpPr>
        <p:spPr>
          <a:xfrm>
            <a:off x="6220763" y="2490831"/>
            <a:ext cx="383454" cy="307777"/>
          </a:xfrm>
          <a:prstGeom prst="rect">
            <a:avLst/>
          </a:prstGeom>
          <a:noFill/>
        </p:spPr>
        <p:txBody>
          <a:bodyPr wrap="square" rtlCol="0">
            <a:spAutoFit/>
          </a:bodyPr>
          <a:lstStyle/>
          <a:p>
            <a:r>
              <a:rPr lang="en-US" dirty="0" smtClean="0">
                <a:solidFill>
                  <a:schemeClr val="bg1"/>
                </a:solidFill>
              </a:rPr>
              <a:t>13</a:t>
            </a:r>
            <a:endParaRPr lang="en-US" dirty="0">
              <a:solidFill>
                <a:schemeClr val="bg1"/>
              </a:solidFill>
            </a:endParaRPr>
          </a:p>
        </p:txBody>
      </p:sp>
      <p:sp>
        <p:nvSpPr>
          <p:cNvPr id="96" name="TextBox 95"/>
          <p:cNvSpPr txBox="1"/>
          <p:nvPr/>
        </p:nvSpPr>
        <p:spPr>
          <a:xfrm>
            <a:off x="4050825" y="1712401"/>
            <a:ext cx="434437" cy="307777"/>
          </a:xfrm>
          <a:prstGeom prst="rect">
            <a:avLst/>
          </a:prstGeom>
          <a:noFill/>
        </p:spPr>
        <p:txBody>
          <a:bodyPr wrap="square" rtlCol="0">
            <a:spAutoFit/>
          </a:bodyPr>
          <a:lstStyle/>
          <a:p>
            <a:r>
              <a:rPr lang="en-US" dirty="0" smtClean="0">
                <a:solidFill>
                  <a:schemeClr val="bg1"/>
                </a:solidFill>
              </a:rPr>
              <a:t>11</a:t>
            </a:r>
            <a:endParaRPr lang="en-US" dirty="0">
              <a:solidFill>
                <a:schemeClr val="bg1"/>
              </a:solidFill>
            </a:endParaRPr>
          </a:p>
        </p:txBody>
      </p:sp>
      <p:sp>
        <p:nvSpPr>
          <p:cNvPr id="97" name="TextBox 96"/>
          <p:cNvSpPr txBox="1"/>
          <p:nvPr/>
        </p:nvSpPr>
        <p:spPr>
          <a:xfrm>
            <a:off x="3949156" y="2215417"/>
            <a:ext cx="387947" cy="307777"/>
          </a:xfrm>
          <a:prstGeom prst="rect">
            <a:avLst/>
          </a:prstGeom>
          <a:noFill/>
        </p:spPr>
        <p:txBody>
          <a:bodyPr wrap="square" rtlCol="0">
            <a:spAutoFit/>
          </a:bodyPr>
          <a:lstStyle/>
          <a:p>
            <a:r>
              <a:rPr lang="en-US" dirty="0" smtClean="0">
                <a:solidFill>
                  <a:schemeClr val="bg1"/>
                </a:solidFill>
              </a:rPr>
              <a:t>9</a:t>
            </a:r>
            <a:endParaRPr lang="en-US" dirty="0">
              <a:solidFill>
                <a:schemeClr val="bg1"/>
              </a:solidFill>
            </a:endParaRPr>
          </a:p>
        </p:txBody>
      </p:sp>
      <p:sp>
        <p:nvSpPr>
          <p:cNvPr id="98" name="TextBox 97"/>
          <p:cNvSpPr txBox="1"/>
          <p:nvPr/>
        </p:nvSpPr>
        <p:spPr>
          <a:xfrm>
            <a:off x="4428957" y="2562210"/>
            <a:ext cx="352332"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9" name="TextBox 98"/>
          <p:cNvSpPr txBox="1"/>
          <p:nvPr/>
        </p:nvSpPr>
        <p:spPr>
          <a:xfrm>
            <a:off x="4244630" y="3275294"/>
            <a:ext cx="411616" cy="307777"/>
          </a:xfrm>
          <a:prstGeom prst="rect">
            <a:avLst/>
          </a:prstGeom>
          <a:noFill/>
        </p:spPr>
        <p:txBody>
          <a:bodyPr wrap="square" rtlCol="0">
            <a:spAutoFit/>
          </a:bodyPr>
          <a:lstStyle/>
          <a:p>
            <a:r>
              <a:rPr lang="en-US" dirty="0" smtClean="0">
                <a:solidFill>
                  <a:schemeClr val="bg1"/>
                </a:solidFill>
              </a:rPr>
              <a:t>16</a:t>
            </a:r>
            <a:endParaRPr lang="en-US" dirty="0">
              <a:solidFill>
                <a:schemeClr val="bg1"/>
              </a:solidFill>
            </a:endParaRPr>
          </a:p>
        </p:txBody>
      </p:sp>
    </p:spTree>
    <p:extLst>
      <p:ext uri="{BB962C8B-B14F-4D97-AF65-F5344CB8AC3E}">
        <p14:creationId xmlns:p14="http://schemas.microsoft.com/office/powerpoint/2010/main" val="27354747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1000"/>
                                        <p:tgtEl>
                                          <p:spTgt spid="46"/>
                                        </p:tgtEl>
                                      </p:cBhvr>
                                    </p:animEffect>
                                    <p:anim calcmode="lin" valueType="num">
                                      <p:cBhvr>
                                        <p:cTn id="48" dur="1000" fill="hold"/>
                                        <p:tgtEl>
                                          <p:spTgt spid="46"/>
                                        </p:tgtEl>
                                        <p:attrNameLst>
                                          <p:attrName>ppt_x</p:attrName>
                                        </p:attrNameLst>
                                      </p:cBhvr>
                                      <p:tavLst>
                                        <p:tav tm="0">
                                          <p:val>
                                            <p:strVal val="#ppt_x"/>
                                          </p:val>
                                        </p:tav>
                                        <p:tav tm="100000">
                                          <p:val>
                                            <p:strVal val="#ppt_x"/>
                                          </p:val>
                                        </p:tav>
                                      </p:tavLst>
                                    </p:anim>
                                    <p:anim calcmode="lin" valueType="num">
                                      <p:cBhvr>
                                        <p:cTn id="49" dur="1000" fill="hold"/>
                                        <p:tgtEl>
                                          <p:spTgt spid="4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1000"/>
                                        <p:tgtEl>
                                          <p:spTgt spid="47"/>
                                        </p:tgtEl>
                                      </p:cBhvr>
                                    </p:animEffect>
                                    <p:anim calcmode="lin" valueType="num">
                                      <p:cBhvr>
                                        <p:cTn id="53" dur="1000" fill="hold"/>
                                        <p:tgtEl>
                                          <p:spTgt spid="47"/>
                                        </p:tgtEl>
                                        <p:attrNameLst>
                                          <p:attrName>ppt_x</p:attrName>
                                        </p:attrNameLst>
                                      </p:cBhvr>
                                      <p:tavLst>
                                        <p:tav tm="0">
                                          <p:val>
                                            <p:strVal val="#ppt_x"/>
                                          </p:val>
                                        </p:tav>
                                        <p:tav tm="100000">
                                          <p:val>
                                            <p:strVal val="#ppt_x"/>
                                          </p:val>
                                        </p:tav>
                                      </p:tavLst>
                                    </p:anim>
                                    <p:anim calcmode="lin" valueType="num">
                                      <p:cBhvr>
                                        <p:cTn id="54" dur="1000" fill="hold"/>
                                        <p:tgtEl>
                                          <p:spTgt spid="4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1000"/>
                                        <p:tgtEl>
                                          <p:spTgt spid="48"/>
                                        </p:tgtEl>
                                      </p:cBhvr>
                                    </p:animEffect>
                                    <p:anim calcmode="lin" valueType="num">
                                      <p:cBhvr>
                                        <p:cTn id="58" dur="1000" fill="hold"/>
                                        <p:tgtEl>
                                          <p:spTgt spid="48"/>
                                        </p:tgtEl>
                                        <p:attrNameLst>
                                          <p:attrName>ppt_x</p:attrName>
                                        </p:attrNameLst>
                                      </p:cBhvr>
                                      <p:tavLst>
                                        <p:tav tm="0">
                                          <p:val>
                                            <p:strVal val="#ppt_x"/>
                                          </p:val>
                                        </p:tav>
                                        <p:tav tm="100000">
                                          <p:val>
                                            <p:strVal val="#ppt_x"/>
                                          </p:val>
                                        </p:tav>
                                      </p:tavLst>
                                    </p:anim>
                                    <p:anim calcmode="lin" valueType="num">
                                      <p:cBhvr>
                                        <p:cTn id="59" dur="1000" fill="hold"/>
                                        <p:tgtEl>
                                          <p:spTgt spid="4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fade">
                                      <p:cBhvr>
                                        <p:cTn id="62" dur="1000"/>
                                        <p:tgtEl>
                                          <p:spTgt spid="55"/>
                                        </p:tgtEl>
                                      </p:cBhvr>
                                    </p:animEffect>
                                    <p:anim calcmode="lin" valueType="num">
                                      <p:cBhvr>
                                        <p:cTn id="63" dur="1000" fill="hold"/>
                                        <p:tgtEl>
                                          <p:spTgt spid="55"/>
                                        </p:tgtEl>
                                        <p:attrNameLst>
                                          <p:attrName>ppt_x</p:attrName>
                                        </p:attrNameLst>
                                      </p:cBhvr>
                                      <p:tavLst>
                                        <p:tav tm="0">
                                          <p:val>
                                            <p:strVal val="#ppt_x"/>
                                          </p:val>
                                        </p:tav>
                                        <p:tav tm="100000">
                                          <p:val>
                                            <p:strVal val="#ppt_x"/>
                                          </p:val>
                                        </p:tav>
                                      </p:tavLst>
                                    </p:anim>
                                    <p:anim calcmode="lin" valueType="num">
                                      <p:cBhvr>
                                        <p:cTn id="64" dur="1000" fill="hold"/>
                                        <p:tgtEl>
                                          <p:spTgt spid="5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fade">
                                      <p:cBhvr>
                                        <p:cTn id="67" dur="1000"/>
                                        <p:tgtEl>
                                          <p:spTgt spid="56"/>
                                        </p:tgtEl>
                                      </p:cBhvr>
                                    </p:animEffect>
                                    <p:anim calcmode="lin" valueType="num">
                                      <p:cBhvr>
                                        <p:cTn id="68" dur="1000" fill="hold"/>
                                        <p:tgtEl>
                                          <p:spTgt spid="56"/>
                                        </p:tgtEl>
                                        <p:attrNameLst>
                                          <p:attrName>ppt_x</p:attrName>
                                        </p:attrNameLst>
                                      </p:cBhvr>
                                      <p:tavLst>
                                        <p:tav tm="0">
                                          <p:val>
                                            <p:strVal val="#ppt_x"/>
                                          </p:val>
                                        </p:tav>
                                        <p:tav tm="100000">
                                          <p:val>
                                            <p:strVal val="#ppt_x"/>
                                          </p:val>
                                        </p:tav>
                                      </p:tavLst>
                                    </p:anim>
                                    <p:anim calcmode="lin" valueType="num">
                                      <p:cBhvr>
                                        <p:cTn id="69" dur="1000" fill="hold"/>
                                        <p:tgtEl>
                                          <p:spTgt spid="5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fade">
                                      <p:cBhvr>
                                        <p:cTn id="72" dur="1000"/>
                                        <p:tgtEl>
                                          <p:spTgt spid="57"/>
                                        </p:tgtEl>
                                      </p:cBhvr>
                                    </p:animEffect>
                                    <p:anim calcmode="lin" valueType="num">
                                      <p:cBhvr>
                                        <p:cTn id="73" dur="1000" fill="hold"/>
                                        <p:tgtEl>
                                          <p:spTgt spid="57"/>
                                        </p:tgtEl>
                                        <p:attrNameLst>
                                          <p:attrName>ppt_x</p:attrName>
                                        </p:attrNameLst>
                                      </p:cBhvr>
                                      <p:tavLst>
                                        <p:tav tm="0">
                                          <p:val>
                                            <p:strVal val="#ppt_x"/>
                                          </p:val>
                                        </p:tav>
                                        <p:tav tm="100000">
                                          <p:val>
                                            <p:strVal val="#ppt_x"/>
                                          </p:val>
                                        </p:tav>
                                      </p:tavLst>
                                    </p:anim>
                                    <p:anim calcmode="lin" valueType="num">
                                      <p:cBhvr>
                                        <p:cTn id="74" dur="1000" fill="hold"/>
                                        <p:tgtEl>
                                          <p:spTgt spid="5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fade">
                                      <p:cBhvr>
                                        <p:cTn id="77" dur="1000"/>
                                        <p:tgtEl>
                                          <p:spTgt spid="58"/>
                                        </p:tgtEl>
                                      </p:cBhvr>
                                    </p:animEffect>
                                    <p:anim calcmode="lin" valueType="num">
                                      <p:cBhvr>
                                        <p:cTn id="78" dur="1000" fill="hold"/>
                                        <p:tgtEl>
                                          <p:spTgt spid="58"/>
                                        </p:tgtEl>
                                        <p:attrNameLst>
                                          <p:attrName>ppt_x</p:attrName>
                                        </p:attrNameLst>
                                      </p:cBhvr>
                                      <p:tavLst>
                                        <p:tav tm="0">
                                          <p:val>
                                            <p:strVal val="#ppt_x"/>
                                          </p:val>
                                        </p:tav>
                                        <p:tav tm="100000">
                                          <p:val>
                                            <p:strVal val="#ppt_x"/>
                                          </p:val>
                                        </p:tav>
                                      </p:tavLst>
                                    </p:anim>
                                    <p:anim calcmode="lin" valueType="num">
                                      <p:cBhvr>
                                        <p:cTn id="79" dur="1000" fill="hold"/>
                                        <p:tgtEl>
                                          <p:spTgt spid="5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fade">
                                      <p:cBhvr>
                                        <p:cTn id="82" dur="1000"/>
                                        <p:tgtEl>
                                          <p:spTgt spid="51"/>
                                        </p:tgtEl>
                                      </p:cBhvr>
                                    </p:animEffect>
                                    <p:anim calcmode="lin" valueType="num">
                                      <p:cBhvr>
                                        <p:cTn id="83" dur="1000" fill="hold"/>
                                        <p:tgtEl>
                                          <p:spTgt spid="51"/>
                                        </p:tgtEl>
                                        <p:attrNameLst>
                                          <p:attrName>ppt_x</p:attrName>
                                        </p:attrNameLst>
                                      </p:cBhvr>
                                      <p:tavLst>
                                        <p:tav tm="0">
                                          <p:val>
                                            <p:strVal val="#ppt_x"/>
                                          </p:val>
                                        </p:tav>
                                        <p:tav tm="100000">
                                          <p:val>
                                            <p:strVal val="#ppt_x"/>
                                          </p:val>
                                        </p:tav>
                                      </p:tavLst>
                                    </p:anim>
                                    <p:anim calcmode="lin" valueType="num">
                                      <p:cBhvr>
                                        <p:cTn id="84" dur="1000" fill="hold"/>
                                        <p:tgtEl>
                                          <p:spTgt spid="5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fade">
                                      <p:cBhvr>
                                        <p:cTn id="87" dur="1000"/>
                                        <p:tgtEl>
                                          <p:spTgt spid="52"/>
                                        </p:tgtEl>
                                      </p:cBhvr>
                                    </p:animEffect>
                                    <p:anim calcmode="lin" valueType="num">
                                      <p:cBhvr>
                                        <p:cTn id="88" dur="1000" fill="hold"/>
                                        <p:tgtEl>
                                          <p:spTgt spid="52"/>
                                        </p:tgtEl>
                                        <p:attrNameLst>
                                          <p:attrName>ppt_x</p:attrName>
                                        </p:attrNameLst>
                                      </p:cBhvr>
                                      <p:tavLst>
                                        <p:tav tm="0">
                                          <p:val>
                                            <p:strVal val="#ppt_x"/>
                                          </p:val>
                                        </p:tav>
                                        <p:tav tm="100000">
                                          <p:val>
                                            <p:strVal val="#ppt_x"/>
                                          </p:val>
                                        </p:tav>
                                      </p:tavLst>
                                    </p:anim>
                                    <p:anim calcmode="lin" valueType="num">
                                      <p:cBhvr>
                                        <p:cTn id="89" dur="1000" fill="hold"/>
                                        <p:tgtEl>
                                          <p:spTgt spid="52"/>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fade">
                                      <p:cBhvr>
                                        <p:cTn id="92" dur="1000"/>
                                        <p:tgtEl>
                                          <p:spTgt spid="61"/>
                                        </p:tgtEl>
                                      </p:cBhvr>
                                    </p:animEffect>
                                    <p:anim calcmode="lin" valueType="num">
                                      <p:cBhvr>
                                        <p:cTn id="93" dur="1000" fill="hold"/>
                                        <p:tgtEl>
                                          <p:spTgt spid="61"/>
                                        </p:tgtEl>
                                        <p:attrNameLst>
                                          <p:attrName>ppt_x</p:attrName>
                                        </p:attrNameLst>
                                      </p:cBhvr>
                                      <p:tavLst>
                                        <p:tav tm="0">
                                          <p:val>
                                            <p:strVal val="#ppt_x"/>
                                          </p:val>
                                        </p:tav>
                                        <p:tav tm="100000">
                                          <p:val>
                                            <p:strVal val="#ppt_x"/>
                                          </p:val>
                                        </p:tav>
                                      </p:tavLst>
                                    </p:anim>
                                    <p:anim calcmode="lin" valueType="num">
                                      <p:cBhvr>
                                        <p:cTn id="94" dur="1000" fill="hold"/>
                                        <p:tgtEl>
                                          <p:spTgt spid="61"/>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64"/>
                                        </p:tgtEl>
                                        <p:attrNameLst>
                                          <p:attrName>style.visibility</p:attrName>
                                        </p:attrNameLst>
                                      </p:cBhvr>
                                      <p:to>
                                        <p:strVal val="visible"/>
                                      </p:to>
                                    </p:set>
                                    <p:animEffect transition="in" filter="fade">
                                      <p:cBhvr>
                                        <p:cTn id="97" dur="1000"/>
                                        <p:tgtEl>
                                          <p:spTgt spid="64"/>
                                        </p:tgtEl>
                                      </p:cBhvr>
                                    </p:animEffect>
                                    <p:anim calcmode="lin" valueType="num">
                                      <p:cBhvr>
                                        <p:cTn id="98" dur="1000" fill="hold"/>
                                        <p:tgtEl>
                                          <p:spTgt spid="64"/>
                                        </p:tgtEl>
                                        <p:attrNameLst>
                                          <p:attrName>ppt_x</p:attrName>
                                        </p:attrNameLst>
                                      </p:cBhvr>
                                      <p:tavLst>
                                        <p:tav tm="0">
                                          <p:val>
                                            <p:strVal val="#ppt_x"/>
                                          </p:val>
                                        </p:tav>
                                        <p:tav tm="100000">
                                          <p:val>
                                            <p:strVal val="#ppt_x"/>
                                          </p:val>
                                        </p:tav>
                                      </p:tavLst>
                                    </p:anim>
                                    <p:anim calcmode="lin" valueType="num">
                                      <p:cBhvr>
                                        <p:cTn id="99" dur="1000" fill="hold"/>
                                        <p:tgtEl>
                                          <p:spTgt spid="64"/>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67"/>
                                        </p:tgtEl>
                                        <p:attrNameLst>
                                          <p:attrName>style.visibility</p:attrName>
                                        </p:attrNameLst>
                                      </p:cBhvr>
                                      <p:to>
                                        <p:strVal val="visible"/>
                                      </p:to>
                                    </p:set>
                                    <p:animEffect transition="in" filter="fade">
                                      <p:cBhvr>
                                        <p:cTn id="102" dur="1000"/>
                                        <p:tgtEl>
                                          <p:spTgt spid="67"/>
                                        </p:tgtEl>
                                      </p:cBhvr>
                                    </p:animEffect>
                                    <p:anim calcmode="lin" valueType="num">
                                      <p:cBhvr>
                                        <p:cTn id="103" dur="1000" fill="hold"/>
                                        <p:tgtEl>
                                          <p:spTgt spid="67"/>
                                        </p:tgtEl>
                                        <p:attrNameLst>
                                          <p:attrName>ppt_x</p:attrName>
                                        </p:attrNameLst>
                                      </p:cBhvr>
                                      <p:tavLst>
                                        <p:tav tm="0">
                                          <p:val>
                                            <p:strVal val="#ppt_x"/>
                                          </p:val>
                                        </p:tav>
                                        <p:tav tm="100000">
                                          <p:val>
                                            <p:strVal val="#ppt_x"/>
                                          </p:val>
                                        </p:tav>
                                      </p:tavLst>
                                    </p:anim>
                                    <p:anim calcmode="lin" valueType="num">
                                      <p:cBhvr>
                                        <p:cTn id="104" dur="1000" fill="hold"/>
                                        <p:tgtEl>
                                          <p:spTgt spid="67"/>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fade">
                                      <p:cBhvr>
                                        <p:cTn id="107" dur="1000"/>
                                        <p:tgtEl>
                                          <p:spTgt spid="70"/>
                                        </p:tgtEl>
                                      </p:cBhvr>
                                    </p:animEffect>
                                    <p:anim calcmode="lin" valueType="num">
                                      <p:cBhvr>
                                        <p:cTn id="108" dur="1000" fill="hold"/>
                                        <p:tgtEl>
                                          <p:spTgt spid="70"/>
                                        </p:tgtEl>
                                        <p:attrNameLst>
                                          <p:attrName>ppt_x</p:attrName>
                                        </p:attrNameLst>
                                      </p:cBhvr>
                                      <p:tavLst>
                                        <p:tav tm="0">
                                          <p:val>
                                            <p:strVal val="#ppt_x"/>
                                          </p:val>
                                        </p:tav>
                                        <p:tav tm="100000">
                                          <p:val>
                                            <p:strVal val="#ppt_x"/>
                                          </p:val>
                                        </p:tav>
                                      </p:tavLst>
                                    </p:anim>
                                    <p:anim calcmode="lin" valueType="num">
                                      <p:cBhvr>
                                        <p:cTn id="109" dur="1000" fill="hold"/>
                                        <p:tgtEl>
                                          <p:spTgt spid="70"/>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73"/>
                                        </p:tgtEl>
                                        <p:attrNameLst>
                                          <p:attrName>style.visibility</p:attrName>
                                        </p:attrNameLst>
                                      </p:cBhvr>
                                      <p:to>
                                        <p:strVal val="visible"/>
                                      </p:to>
                                    </p:set>
                                    <p:animEffect transition="in" filter="fade">
                                      <p:cBhvr>
                                        <p:cTn id="112" dur="1000"/>
                                        <p:tgtEl>
                                          <p:spTgt spid="73"/>
                                        </p:tgtEl>
                                      </p:cBhvr>
                                    </p:animEffect>
                                    <p:anim calcmode="lin" valueType="num">
                                      <p:cBhvr>
                                        <p:cTn id="113" dur="1000" fill="hold"/>
                                        <p:tgtEl>
                                          <p:spTgt spid="73"/>
                                        </p:tgtEl>
                                        <p:attrNameLst>
                                          <p:attrName>ppt_x</p:attrName>
                                        </p:attrNameLst>
                                      </p:cBhvr>
                                      <p:tavLst>
                                        <p:tav tm="0">
                                          <p:val>
                                            <p:strVal val="#ppt_x"/>
                                          </p:val>
                                        </p:tav>
                                        <p:tav tm="100000">
                                          <p:val>
                                            <p:strVal val="#ppt_x"/>
                                          </p:val>
                                        </p:tav>
                                      </p:tavLst>
                                    </p:anim>
                                    <p:anim calcmode="lin" valueType="num">
                                      <p:cBhvr>
                                        <p:cTn id="114" dur="1000" fill="hold"/>
                                        <p:tgtEl>
                                          <p:spTgt spid="73"/>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76"/>
                                        </p:tgtEl>
                                        <p:attrNameLst>
                                          <p:attrName>style.visibility</p:attrName>
                                        </p:attrNameLst>
                                      </p:cBhvr>
                                      <p:to>
                                        <p:strVal val="visible"/>
                                      </p:to>
                                    </p:set>
                                    <p:animEffect transition="in" filter="fade">
                                      <p:cBhvr>
                                        <p:cTn id="117" dur="1000"/>
                                        <p:tgtEl>
                                          <p:spTgt spid="76"/>
                                        </p:tgtEl>
                                      </p:cBhvr>
                                    </p:animEffect>
                                    <p:anim calcmode="lin" valueType="num">
                                      <p:cBhvr>
                                        <p:cTn id="118" dur="1000" fill="hold"/>
                                        <p:tgtEl>
                                          <p:spTgt spid="76"/>
                                        </p:tgtEl>
                                        <p:attrNameLst>
                                          <p:attrName>ppt_x</p:attrName>
                                        </p:attrNameLst>
                                      </p:cBhvr>
                                      <p:tavLst>
                                        <p:tav tm="0">
                                          <p:val>
                                            <p:strVal val="#ppt_x"/>
                                          </p:val>
                                        </p:tav>
                                        <p:tav tm="100000">
                                          <p:val>
                                            <p:strVal val="#ppt_x"/>
                                          </p:val>
                                        </p:tav>
                                      </p:tavLst>
                                    </p:anim>
                                    <p:anim calcmode="lin" valueType="num">
                                      <p:cBhvr>
                                        <p:cTn id="119" dur="1000" fill="hold"/>
                                        <p:tgtEl>
                                          <p:spTgt spid="76"/>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79"/>
                                        </p:tgtEl>
                                        <p:attrNameLst>
                                          <p:attrName>style.visibility</p:attrName>
                                        </p:attrNameLst>
                                      </p:cBhvr>
                                      <p:to>
                                        <p:strVal val="visible"/>
                                      </p:to>
                                    </p:set>
                                    <p:animEffect transition="in" filter="fade">
                                      <p:cBhvr>
                                        <p:cTn id="122" dur="1000"/>
                                        <p:tgtEl>
                                          <p:spTgt spid="79"/>
                                        </p:tgtEl>
                                      </p:cBhvr>
                                    </p:animEffect>
                                    <p:anim calcmode="lin" valueType="num">
                                      <p:cBhvr>
                                        <p:cTn id="123" dur="1000" fill="hold"/>
                                        <p:tgtEl>
                                          <p:spTgt spid="79"/>
                                        </p:tgtEl>
                                        <p:attrNameLst>
                                          <p:attrName>ppt_x</p:attrName>
                                        </p:attrNameLst>
                                      </p:cBhvr>
                                      <p:tavLst>
                                        <p:tav tm="0">
                                          <p:val>
                                            <p:strVal val="#ppt_x"/>
                                          </p:val>
                                        </p:tav>
                                        <p:tav tm="100000">
                                          <p:val>
                                            <p:strVal val="#ppt_x"/>
                                          </p:val>
                                        </p:tav>
                                      </p:tavLst>
                                    </p:anim>
                                    <p:anim calcmode="lin" valueType="num">
                                      <p:cBhvr>
                                        <p:cTn id="124" dur="1000" fill="hold"/>
                                        <p:tgtEl>
                                          <p:spTgt spid="79"/>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86"/>
                                        </p:tgtEl>
                                        <p:attrNameLst>
                                          <p:attrName>style.visibility</p:attrName>
                                        </p:attrNameLst>
                                      </p:cBhvr>
                                      <p:to>
                                        <p:strVal val="visible"/>
                                      </p:to>
                                    </p:set>
                                    <p:animEffect transition="in" filter="fade">
                                      <p:cBhvr>
                                        <p:cTn id="127" dur="1000"/>
                                        <p:tgtEl>
                                          <p:spTgt spid="86"/>
                                        </p:tgtEl>
                                      </p:cBhvr>
                                    </p:animEffect>
                                    <p:anim calcmode="lin" valueType="num">
                                      <p:cBhvr>
                                        <p:cTn id="128" dur="1000" fill="hold"/>
                                        <p:tgtEl>
                                          <p:spTgt spid="86"/>
                                        </p:tgtEl>
                                        <p:attrNameLst>
                                          <p:attrName>ppt_x</p:attrName>
                                        </p:attrNameLst>
                                      </p:cBhvr>
                                      <p:tavLst>
                                        <p:tav tm="0">
                                          <p:val>
                                            <p:strVal val="#ppt_x"/>
                                          </p:val>
                                        </p:tav>
                                        <p:tav tm="100000">
                                          <p:val>
                                            <p:strVal val="#ppt_x"/>
                                          </p:val>
                                        </p:tav>
                                      </p:tavLst>
                                    </p:anim>
                                    <p:anim calcmode="lin" valueType="num">
                                      <p:cBhvr>
                                        <p:cTn id="129" dur="1000" fill="hold"/>
                                        <p:tgtEl>
                                          <p:spTgt spid="86"/>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89"/>
                                        </p:tgtEl>
                                        <p:attrNameLst>
                                          <p:attrName>style.visibility</p:attrName>
                                        </p:attrNameLst>
                                      </p:cBhvr>
                                      <p:to>
                                        <p:strVal val="visible"/>
                                      </p:to>
                                    </p:set>
                                    <p:animEffect transition="in" filter="fade">
                                      <p:cBhvr>
                                        <p:cTn id="132" dur="1000"/>
                                        <p:tgtEl>
                                          <p:spTgt spid="89"/>
                                        </p:tgtEl>
                                      </p:cBhvr>
                                    </p:animEffect>
                                    <p:anim calcmode="lin" valueType="num">
                                      <p:cBhvr>
                                        <p:cTn id="133" dur="1000" fill="hold"/>
                                        <p:tgtEl>
                                          <p:spTgt spid="89"/>
                                        </p:tgtEl>
                                        <p:attrNameLst>
                                          <p:attrName>ppt_x</p:attrName>
                                        </p:attrNameLst>
                                      </p:cBhvr>
                                      <p:tavLst>
                                        <p:tav tm="0">
                                          <p:val>
                                            <p:strVal val="#ppt_x"/>
                                          </p:val>
                                        </p:tav>
                                        <p:tav tm="100000">
                                          <p:val>
                                            <p:strVal val="#ppt_x"/>
                                          </p:val>
                                        </p:tav>
                                      </p:tavLst>
                                    </p:anim>
                                    <p:anim calcmode="lin" valueType="num">
                                      <p:cBhvr>
                                        <p:cTn id="134" dur="1000" fill="hold"/>
                                        <p:tgtEl>
                                          <p:spTgt spid="89"/>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53"/>
                                        </p:tgtEl>
                                        <p:attrNameLst>
                                          <p:attrName>style.visibility</p:attrName>
                                        </p:attrNameLst>
                                      </p:cBhvr>
                                      <p:to>
                                        <p:strVal val="visible"/>
                                      </p:to>
                                    </p:set>
                                    <p:animEffect transition="in" filter="fade">
                                      <p:cBhvr>
                                        <p:cTn id="137" dur="1000"/>
                                        <p:tgtEl>
                                          <p:spTgt spid="53"/>
                                        </p:tgtEl>
                                      </p:cBhvr>
                                    </p:animEffect>
                                    <p:anim calcmode="lin" valueType="num">
                                      <p:cBhvr>
                                        <p:cTn id="138" dur="1000" fill="hold"/>
                                        <p:tgtEl>
                                          <p:spTgt spid="53"/>
                                        </p:tgtEl>
                                        <p:attrNameLst>
                                          <p:attrName>ppt_x</p:attrName>
                                        </p:attrNameLst>
                                      </p:cBhvr>
                                      <p:tavLst>
                                        <p:tav tm="0">
                                          <p:val>
                                            <p:strVal val="#ppt_x"/>
                                          </p:val>
                                        </p:tav>
                                        <p:tav tm="100000">
                                          <p:val>
                                            <p:strVal val="#ppt_x"/>
                                          </p:val>
                                        </p:tav>
                                      </p:tavLst>
                                    </p:anim>
                                    <p:anim calcmode="lin" valueType="num">
                                      <p:cBhvr>
                                        <p:cTn id="139" dur="1000" fill="hold"/>
                                        <p:tgtEl>
                                          <p:spTgt spid="53"/>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54"/>
                                        </p:tgtEl>
                                        <p:attrNameLst>
                                          <p:attrName>style.visibility</p:attrName>
                                        </p:attrNameLst>
                                      </p:cBhvr>
                                      <p:to>
                                        <p:strVal val="visible"/>
                                      </p:to>
                                    </p:set>
                                    <p:animEffect transition="in" filter="fade">
                                      <p:cBhvr>
                                        <p:cTn id="142" dur="1000"/>
                                        <p:tgtEl>
                                          <p:spTgt spid="54"/>
                                        </p:tgtEl>
                                      </p:cBhvr>
                                    </p:animEffect>
                                    <p:anim calcmode="lin" valueType="num">
                                      <p:cBhvr>
                                        <p:cTn id="143" dur="1000" fill="hold"/>
                                        <p:tgtEl>
                                          <p:spTgt spid="54"/>
                                        </p:tgtEl>
                                        <p:attrNameLst>
                                          <p:attrName>ppt_x</p:attrName>
                                        </p:attrNameLst>
                                      </p:cBhvr>
                                      <p:tavLst>
                                        <p:tav tm="0">
                                          <p:val>
                                            <p:strVal val="#ppt_x"/>
                                          </p:val>
                                        </p:tav>
                                        <p:tav tm="100000">
                                          <p:val>
                                            <p:strVal val="#ppt_x"/>
                                          </p:val>
                                        </p:tav>
                                      </p:tavLst>
                                    </p:anim>
                                    <p:anim calcmode="lin" valueType="num">
                                      <p:cBhvr>
                                        <p:cTn id="144" dur="1000" fill="hold"/>
                                        <p:tgtEl>
                                          <p:spTgt spid="54"/>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59"/>
                                        </p:tgtEl>
                                        <p:attrNameLst>
                                          <p:attrName>style.visibility</p:attrName>
                                        </p:attrNameLst>
                                      </p:cBhvr>
                                      <p:to>
                                        <p:strVal val="visible"/>
                                      </p:to>
                                    </p:set>
                                    <p:animEffect transition="in" filter="fade">
                                      <p:cBhvr>
                                        <p:cTn id="147" dur="1000"/>
                                        <p:tgtEl>
                                          <p:spTgt spid="59"/>
                                        </p:tgtEl>
                                      </p:cBhvr>
                                    </p:animEffect>
                                    <p:anim calcmode="lin" valueType="num">
                                      <p:cBhvr>
                                        <p:cTn id="148" dur="1000" fill="hold"/>
                                        <p:tgtEl>
                                          <p:spTgt spid="59"/>
                                        </p:tgtEl>
                                        <p:attrNameLst>
                                          <p:attrName>ppt_x</p:attrName>
                                        </p:attrNameLst>
                                      </p:cBhvr>
                                      <p:tavLst>
                                        <p:tav tm="0">
                                          <p:val>
                                            <p:strVal val="#ppt_x"/>
                                          </p:val>
                                        </p:tav>
                                        <p:tav tm="100000">
                                          <p:val>
                                            <p:strVal val="#ppt_x"/>
                                          </p:val>
                                        </p:tav>
                                      </p:tavLst>
                                    </p:anim>
                                    <p:anim calcmode="lin" valueType="num">
                                      <p:cBhvr>
                                        <p:cTn id="149" dur="1000" fill="hold"/>
                                        <p:tgtEl>
                                          <p:spTgt spid="59"/>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60"/>
                                        </p:tgtEl>
                                        <p:attrNameLst>
                                          <p:attrName>style.visibility</p:attrName>
                                        </p:attrNameLst>
                                      </p:cBhvr>
                                      <p:to>
                                        <p:strVal val="visible"/>
                                      </p:to>
                                    </p:set>
                                    <p:animEffect transition="in" filter="fade">
                                      <p:cBhvr>
                                        <p:cTn id="152" dur="1000"/>
                                        <p:tgtEl>
                                          <p:spTgt spid="60"/>
                                        </p:tgtEl>
                                      </p:cBhvr>
                                    </p:animEffect>
                                    <p:anim calcmode="lin" valueType="num">
                                      <p:cBhvr>
                                        <p:cTn id="153" dur="1000" fill="hold"/>
                                        <p:tgtEl>
                                          <p:spTgt spid="60"/>
                                        </p:tgtEl>
                                        <p:attrNameLst>
                                          <p:attrName>ppt_x</p:attrName>
                                        </p:attrNameLst>
                                      </p:cBhvr>
                                      <p:tavLst>
                                        <p:tav tm="0">
                                          <p:val>
                                            <p:strVal val="#ppt_x"/>
                                          </p:val>
                                        </p:tav>
                                        <p:tav tm="100000">
                                          <p:val>
                                            <p:strVal val="#ppt_x"/>
                                          </p:val>
                                        </p:tav>
                                      </p:tavLst>
                                    </p:anim>
                                    <p:anim calcmode="lin" valueType="num">
                                      <p:cBhvr>
                                        <p:cTn id="154" dur="1000" fill="hold"/>
                                        <p:tgtEl>
                                          <p:spTgt spid="60"/>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92"/>
                                        </p:tgtEl>
                                        <p:attrNameLst>
                                          <p:attrName>style.visibility</p:attrName>
                                        </p:attrNameLst>
                                      </p:cBhvr>
                                      <p:to>
                                        <p:strVal val="visible"/>
                                      </p:to>
                                    </p:set>
                                    <p:animEffect transition="in" filter="fade">
                                      <p:cBhvr>
                                        <p:cTn id="157" dur="1000"/>
                                        <p:tgtEl>
                                          <p:spTgt spid="92"/>
                                        </p:tgtEl>
                                      </p:cBhvr>
                                    </p:animEffect>
                                    <p:anim calcmode="lin" valueType="num">
                                      <p:cBhvr>
                                        <p:cTn id="158" dur="1000" fill="hold"/>
                                        <p:tgtEl>
                                          <p:spTgt spid="92"/>
                                        </p:tgtEl>
                                        <p:attrNameLst>
                                          <p:attrName>ppt_x</p:attrName>
                                        </p:attrNameLst>
                                      </p:cBhvr>
                                      <p:tavLst>
                                        <p:tav tm="0">
                                          <p:val>
                                            <p:strVal val="#ppt_x"/>
                                          </p:val>
                                        </p:tav>
                                        <p:tav tm="100000">
                                          <p:val>
                                            <p:strVal val="#ppt_x"/>
                                          </p:val>
                                        </p:tav>
                                      </p:tavLst>
                                    </p:anim>
                                    <p:anim calcmode="lin" valueType="num">
                                      <p:cBhvr>
                                        <p:cTn id="159" dur="1000" fill="hold"/>
                                        <p:tgtEl>
                                          <p:spTgt spid="92"/>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93"/>
                                        </p:tgtEl>
                                        <p:attrNameLst>
                                          <p:attrName>style.visibility</p:attrName>
                                        </p:attrNameLst>
                                      </p:cBhvr>
                                      <p:to>
                                        <p:strVal val="visible"/>
                                      </p:to>
                                    </p:set>
                                    <p:animEffect transition="in" filter="fade">
                                      <p:cBhvr>
                                        <p:cTn id="162" dur="1000"/>
                                        <p:tgtEl>
                                          <p:spTgt spid="93"/>
                                        </p:tgtEl>
                                      </p:cBhvr>
                                    </p:animEffect>
                                    <p:anim calcmode="lin" valueType="num">
                                      <p:cBhvr>
                                        <p:cTn id="163" dur="1000" fill="hold"/>
                                        <p:tgtEl>
                                          <p:spTgt spid="93"/>
                                        </p:tgtEl>
                                        <p:attrNameLst>
                                          <p:attrName>ppt_x</p:attrName>
                                        </p:attrNameLst>
                                      </p:cBhvr>
                                      <p:tavLst>
                                        <p:tav tm="0">
                                          <p:val>
                                            <p:strVal val="#ppt_x"/>
                                          </p:val>
                                        </p:tav>
                                        <p:tav tm="100000">
                                          <p:val>
                                            <p:strVal val="#ppt_x"/>
                                          </p:val>
                                        </p:tav>
                                      </p:tavLst>
                                    </p:anim>
                                    <p:anim calcmode="lin" valueType="num">
                                      <p:cBhvr>
                                        <p:cTn id="164" dur="1000" fill="hold"/>
                                        <p:tgtEl>
                                          <p:spTgt spid="93"/>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94"/>
                                        </p:tgtEl>
                                        <p:attrNameLst>
                                          <p:attrName>style.visibility</p:attrName>
                                        </p:attrNameLst>
                                      </p:cBhvr>
                                      <p:to>
                                        <p:strVal val="visible"/>
                                      </p:to>
                                    </p:set>
                                    <p:animEffect transition="in" filter="fade">
                                      <p:cBhvr>
                                        <p:cTn id="167" dur="1000"/>
                                        <p:tgtEl>
                                          <p:spTgt spid="94"/>
                                        </p:tgtEl>
                                      </p:cBhvr>
                                    </p:animEffect>
                                    <p:anim calcmode="lin" valueType="num">
                                      <p:cBhvr>
                                        <p:cTn id="168" dur="1000" fill="hold"/>
                                        <p:tgtEl>
                                          <p:spTgt spid="94"/>
                                        </p:tgtEl>
                                        <p:attrNameLst>
                                          <p:attrName>ppt_x</p:attrName>
                                        </p:attrNameLst>
                                      </p:cBhvr>
                                      <p:tavLst>
                                        <p:tav tm="0">
                                          <p:val>
                                            <p:strVal val="#ppt_x"/>
                                          </p:val>
                                        </p:tav>
                                        <p:tav tm="100000">
                                          <p:val>
                                            <p:strVal val="#ppt_x"/>
                                          </p:val>
                                        </p:tav>
                                      </p:tavLst>
                                    </p:anim>
                                    <p:anim calcmode="lin" valueType="num">
                                      <p:cBhvr>
                                        <p:cTn id="169" dur="1000" fill="hold"/>
                                        <p:tgtEl>
                                          <p:spTgt spid="94"/>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95"/>
                                        </p:tgtEl>
                                        <p:attrNameLst>
                                          <p:attrName>style.visibility</p:attrName>
                                        </p:attrNameLst>
                                      </p:cBhvr>
                                      <p:to>
                                        <p:strVal val="visible"/>
                                      </p:to>
                                    </p:set>
                                    <p:animEffect transition="in" filter="fade">
                                      <p:cBhvr>
                                        <p:cTn id="172" dur="1000"/>
                                        <p:tgtEl>
                                          <p:spTgt spid="95"/>
                                        </p:tgtEl>
                                      </p:cBhvr>
                                    </p:animEffect>
                                    <p:anim calcmode="lin" valueType="num">
                                      <p:cBhvr>
                                        <p:cTn id="173" dur="1000" fill="hold"/>
                                        <p:tgtEl>
                                          <p:spTgt spid="95"/>
                                        </p:tgtEl>
                                        <p:attrNameLst>
                                          <p:attrName>ppt_x</p:attrName>
                                        </p:attrNameLst>
                                      </p:cBhvr>
                                      <p:tavLst>
                                        <p:tav tm="0">
                                          <p:val>
                                            <p:strVal val="#ppt_x"/>
                                          </p:val>
                                        </p:tav>
                                        <p:tav tm="100000">
                                          <p:val>
                                            <p:strVal val="#ppt_x"/>
                                          </p:val>
                                        </p:tav>
                                      </p:tavLst>
                                    </p:anim>
                                    <p:anim calcmode="lin" valueType="num">
                                      <p:cBhvr>
                                        <p:cTn id="174" dur="1000" fill="hold"/>
                                        <p:tgtEl>
                                          <p:spTgt spid="95"/>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96"/>
                                        </p:tgtEl>
                                        <p:attrNameLst>
                                          <p:attrName>style.visibility</p:attrName>
                                        </p:attrNameLst>
                                      </p:cBhvr>
                                      <p:to>
                                        <p:strVal val="visible"/>
                                      </p:to>
                                    </p:set>
                                    <p:animEffect transition="in" filter="fade">
                                      <p:cBhvr>
                                        <p:cTn id="177" dur="1000"/>
                                        <p:tgtEl>
                                          <p:spTgt spid="96"/>
                                        </p:tgtEl>
                                      </p:cBhvr>
                                    </p:animEffect>
                                    <p:anim calcmode="lin" valueType="num">
                                      <p:cBhvr>
                                        <p:cTn id="178" dur="1000" fill="hold"/>
                                        <p:tgtEl>
                                          <p:spTgt spid="96"/>
                                        </p:tgtEl>
                                        <p:attrNameLst>
                                          <p:attrName>ppt_x</p:attrName>
                                        </p:attrNameLst>
                                      </p:cBhvr>
                                      <p:tavLst>
                                        <p:tav tm="0">
                                          <p:val>
                                            <p:strVal val="#ppt_x"/>
                                          </p:val>
                                        </p:tav>
                                        <p:tav tm="100000">
                                          <p:val>
                                            <p:strVal val="#ppt_x"/>
                                          </p:val>
                                        </p:tav>
                                      </p:tavLst>
                                    </p:anim>
                                    <p:anim calcmode="lin" valueType="num">
                                      <p:cBhvr>
                                        <p:cTn id="179" dur="1000" fill="hold"/>
                                        <p:tgtEl>
                                          <p:spTgt spid="96"/>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97"/>
                                        </p:tgtEl>
                                        <p:attrNameLst>
                                          <p:attrName>style.visibility</p:attrName>
                                        </p:attrNameLst>
                                      </p:cBhvr>
                                      <p:to>
                                        <p:strVal val="visible"/>
                                      </p:to>
                                    </p:set>
                                    <p:animEffect transition="in" filter="fade">
                                      <p:cBhvr>
                                        <p:cTn id="182" dur="1000"/>
                                        <p:tgtEl>
                                          <p:spTgt spid="97"/>
                                        </p:tgtEl>
                                      </p:cBhvr>
                                    </p:animEffect>
                                    <p:anim calcmode="lin" valueType="num">
                                      <p:cBhvr>
                                        <p:cTn id="183" dur="1000" fill="hold"/>
                                        <p:tgtEl>
                                          <p:spTgt spid="97"/>
                                        </p:tgtEl>
                                        <p:attrNameLst>
                                          <p:attrName>ppt_x</p:attrName>
                                        </p:attrNameLst>
                                      </p:cBhvr>
                                      <p:tavLst>
                                        <p:tav tm="0">
                                          <p:val>
                                            <p:strVal val="#ppt_x"/>
                                          </p:val>
                                        </p:tav>
                                        <p:tav tm="100000">
                                          <p:val>
                                            <p:strVal val="#ppt_x"/>
                                          </p:val>
                                        </p:tav>
                                      </p:tavLst>
                                    </p:anim>
                                    <p:anim calcmode="lin" valueType="num">
                                      <p:cBhvr>
                                        <p:cTn id="184" dur="1000" fill="hold"/>
                                        <p:tgtEl>
                                          <p:spTgt spid="97"/>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98"/>
                                        </p:tgtEl>
                                        <p:attrNameLst>
                                          <p:attrName>style.visibility</p:attrName>
                                        </p:attrNameLst>
                                      </p:cBhvr>
                                      <p:to>
                                        <p:strVal val="visible"/>
                                      </p:to>
                                    </p:set>
                                    <p:animEffect transition="in" filter="fade">
                                      <p:cBhvr>
                                        <p:cTn id="187" dur="1000"/>
                                        <p:tgtEl>
                                          <p:spTgt spid="98"/>
                                        </p:tgtEl>
                                      </p:cBhvr>
                                    </p:animEffect>
                                    <p:anim calcmode="lin" valueType="num">
                                      <p:cBhvr>
                                        <p:cTn id="188" dur="1000" fill="hold"/>
                                        <p:tgtEl>
                                          <p:spTgt spid="98"/>
                                        </p:tgtEl>
                                        <p:attrNameLst>
                                          <p:attrName>ppt_x</p:attrName>
                                        </p:attrNameLst>
                                      </p:cBhvr>
                                      <p:tavLst>
                                        <p:tav tm="0">
                                          <p:val>
                                            <p:strVal val="#ppt_x"/>
                                          </p:val>
                                        </p:tav>
                                        <p:tav tm="100000">
                                          <p:val>
                                            <p:strVal val="#ppt_x"/>
                                          </p:val>
                                        </p:tav>
                                      </p:tavLst>
                                    </p:anim>
                                    <p:anim calcmode="lin" valueType="num">
                                      <p:cBhvr>
                                        <p:cTn id="189" dur="1000" fill="hold"/>
                                        <p:tgtEl>
                                          <p:spTgt spid="98"/>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99"/>
                                        </p:tgtEl>
                                        <p:attrNameLst>
                                          <p:attrName>style.visibility</p:attrName>
                                        </p:attrNameLst>
                                      </p:cBhvr>
                                      <p:to>
                                        <p:strVal val="visible"/>
                                      </p:to>
                                    </p:set>
                                    <p:animEffect transition="in" filter="fade">
                                      <p:cBhvr>
                                        <p:cTn id="192" dur="1000"/>
                                        <p:tgtEl>
                                          <p:spTgt spid="99"/>
                                        </p:tgtEl>
                                      </p:cBhvr>
                                    </p:animEffect>
                                    <p:anim calcmode="lin" valueType="num">
                                      <p:cBhvr>
                                        <p:cTn id="193" dur="1000" fill="hold"/>
                                        <p:tgtEl>
                                          <p:spTgt spid="99"/>
                                        </p:tgtEl>
                                        <p:attrNameLst>
                                          <p:attrName>ppt_x</p:attrName>
                                        </p:attrNameLst>
                                      </p:cBhvr>
                                      <p:tavLst>
                                        <p:tav tm="0">
                                          <p:val>
                                            <p:strVal val="#ppt_x"/>
                                          </p:val>
                                        </p:tav>
                                        <p:tav tm="100000">
                                          <p:val>
                                            <p:strVal val="#ppt_x"/>
                                          </p:val>
                                        </p:tav>
                                      </p:tavLst>
                                    </p:anim>
                                    <p:anim calcmode="lin" valueType="num">
                                      <p:cBhvr>
                                        <p:cTn id="194" dur="1000" fill="hold"/>
                                        <p:tgtEl>
                                          <p:spTgt spid="99"/>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45"/>
                                        </p:tgtEl>
                                        <p:attrNameLst>
                                          <p:attrName>style.visibility</p:attrName>
                                        </p:attrNameLst>
                                      </p:cBhvr>
                                      <p:to>
                                        <p:strVal val="visible"/>
                                      </p:to>
                                    </p:set>
                                    <p:animEffect transition="in" filter="fade">
                                      <p:cBhvr>
                                        <p:cTn id="197" dur="1000"/>
                                        <p:tgtEl>
                                          <p:spTgt spid="45"/>
                                        </p:tgtEl>
                                      </p:cBhvr>
                                    </p:animEffect>
                                    <p:anim calcmode="lin" valueType="num">
                                      <p:cBhvr>
                                        <p:cTn id="198" dur="1000" fill="hold"/>
                                        <p:tgtEl>
                                          <p:spTgt spid="45"/>
                                        </p:tgtEl>
                                        <p:attrNameLst>
                                          <p:attrName>ppt_x</p:attrName>
                                        </p:attrNameLst>
                                      </p:cBhvr>
                                      <p:tavLst>
                                        <p:tav tm="0">
                                          <p:val>
                                            <p:strVal val="#ppt_x"/>
                                          </p:val>
                                        </p:tav>
                                        <p:tav tm="100000">
                                          <p:val>
                                            <p:strVal val="#ppt_x"/>
                                          </p:val>
                                        </p:tav>
                                      </p:tavLst>
                                    </p:anim>
                                    <p:anim calcmode="lin" valueType="num">
                                      <p:cBhvr>
                                        <p:cTn id="19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4" grpId="0"/>
      <p:bldP spid="46" grpId="0"/>
      <p:bldP spid="47" grpId="0"/>
      <p:bldP spid="48" grpId="0"/>
      <p:bldP spid="45" grpId="0"/>
      <p:bldP spid="55" grpId="0" animBg="1"/>
      <p:bldP spid="56" grpId="0" animBg="1"/>
      <p:bldP spid="57" grpId="0" animBg="1"/>
      <p:bldP spid="58" grpId="0" animBg="1"/>
      <p:bldP spid="51" grpId="0"/>
      <p:bldP spid="52" grpId="0"/>
      <p:bldP spid="53" grpId="0"/>
      <p:bldP spid="54" grpId="0"/>
      <p:bldP spid="59" grpId="0"/>
      <p:bldP spid="60" grpId="0"/>
      <p:bldP spid="92" grpId="0"/>
      <p:bldP spid="93" grpId="0"/>
      <p:bldP spid="94" grpId="0"/>
      <p:bldP spid="95" grpId="0"/>
      <p:bldP spid="96" grpId="0"/>
      <p:bldP spid="97" grpId="0"/>
      <p:bldP spid="98" grpId="0"/>
      <p:bldP spid="9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r>
              <a:rPr lang="en" sz="4000" dirty="0"/>
              <a:t>5</a:t>
            </a:r>
            <a:r>
              <a:rPr lang="en" sz="4000" dirty="0" smtClean="0"/>
              <a:t>.    </a:t>
            </a:r>
            <a:r>
              <a:rPr lang="en-US" sz="4000" dirty="0" smtClean="0">
                <a:latin typeface="Sniglet" charset="0"/>
              </a:rPr>
              <a:t>Steps </a:t>
            </a:r>
            <a:r>
              <a:rPr lang="en-US" sz="4000" dirty="0">
                <a:latin typeface="Sniglet" charset="0"/>
              </a:rPr>
              <a:t>in Dynamic Programming</a:t>
            </a:r>
            <a:endParaRPr lang="en-US" sz="4000"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 Placeholder 2"/>
          <p:cNvSpPr txBox="1">
            <a:spLocks/>
          </p:cNvSpPr>
          <p:nvPr/>
        </p:nvSpPr>
        <p:spPr>
          <a:xfrm>
            <a:off x="467544" y="1851670"/>
            <a:ext cx="8229600" cy="250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rgbClr val="FFFFFF"/>
              </a:buClr>
              <a:buSzPts val="2000"/>
              <a:buFont typeface="Sniglet"/>
              <a:buNone/>
              <a:defRPr sz="2000" b="0" i="0" u="none" strike="noStrike" cap="none">
                <a:solidFill>
                  <a:srgbClr val="FFFFFF"/>
                </a:solidFill>
                <a:latin typeface="Sniglet"/>
                <a:ea typeface="Sniglet"/>
                <a:cs typeface="Sniglet"/>
                <a:sym typeface="Sniglet"/>
              </a:defRPr>
            </a:lvl1pPr>
            <a:lvl2pPr marL="914400" marR="0" lvl="1"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2pPr>
            <a:lvl3pPr marL="1371600" marR="0" lvl="2"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3pPr>
            <a:lvl4pPr marL="1828800" marR="0" lvl="3"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4pPr>
            <a:lvl5pPr marL="2286000" marR="0" lvl="4"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5pPr>
            <a:lvl6pPr marL="2743200" marR="0" lvl="5"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6pPr>
            <a:lvl7pPr marL="3200400" marR="0" lvl="6"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7pPr>
            <a:lvl8pPr marL="3657600" marR="0" lvl="7"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8pPr>
            <a:lvl9pPr marL="4114800" marR="0" lvl="8"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9pPr>
          </a:lstStyle>
          <a:p>
            <a:pPr marL="558800" indent="-457200" algn="l">
              <a:buFont typeface="+mj-lt"/>
              <a:buAutoNum type="arabicPeriod"/>
            </a:pPr>
            <a:r>
              <a:rPr lang="en-US" dirty="0" smtClean="0">
                <a:latin typeface="Sniglet" charset="0"/>
              </a:rPr>
              <a:t>Characterize structure of an optimal solution.</a:t>
            </a:r>
          </a:p>
          <a:p>
            <a:pPr marL="558800" indent="-457200" algn="l">
              <a:buFont typeface="+mj-lt"/>
              <a:buAutoNum type="arabicPeriod"/>
            </a:pPr>
            <a:r>
              <a:rPr lang="en-US" dirty="0" smtClean="0">
                <a:latin typeface="Sniglet" charset="0"/>
              </a:rPr>
              <a:t>Define value of optimal solution recursively.</a:t>
            </a:r>
          </a:p>
          <a:p>
            <a:pPr marL="558800" indent="-457200" algn="l">
              <a:buFont typeface="+mj-lt"/>
              <a:buAutoNum type="arabicPeriod"/>
            </a:pPr>
            <a:r>
              <a:rPr lang="en-US" dirty="0" smtClean="0">
                <a:latin typeface="Sniglet" charset="0"/>
              </a:rPr>
              <a:t>Compute optimal solution values either top-down with caching or bottom-up in a table.</a:t>
            </a:r>
          </a:p>
          <a:p>
            <a:pPr marL="558800" indent="-457200" algn="l">
              <a:buFont typeface="+mj-lt"/>
              <a:buAutoNum type="arabicPeriod"/>
            </a:pPr>
            <a:r>
              <a:rPr lang="en-US" dirty="0" smtClean="0">
                <a:latin typeface="Sniglet" charset="0"/>
              </a:rPr>
              <a:t>Construct an optimal solution from computed values.</a:t>
            </a:r>
            <a:endParaRPr lang="en-US" dirty="0">
              <a:latin typeface="Sniglet" charset="0"/>
            </a:endParaRPr>
          </a:p>
        </p:txBody>
      </p:sp>
    </p:spTree>
    <p:extLst>
      <p:ext uri="{BB962C8B-B14F-4D97-AF65-F5344CB8AC3E}">
        <p14:creationId xmlns:p14="http://schemas.microsoft.com/office/powerpoint/2010/main" val="168591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Title 5"/>
          <p:cNvSpPr>
            <a:spLocks noGrp="1"/>
          </p:cNvSpPr>
          <p:nvPr>
            <p:ph type="ctrTitle"/>
          </p:nvPr>
        </p:nvSpPr>
        <p:spPr>
          <a:xfrm>
            <a:off x="683568" y="2417130"/>
            <a:ext cx="7772400" cy="1159800"/>
          </a:xfrm>
        </p:spPr>
        <p:txBody>
          <a:bodyPr/>
          <a:lstStyle/>
          <a:p>
            <a:r>
              <a:rPr lang="en-US" dirty="0" smtClean="0">
                <a:latin typeface="Sniglet" charset="0"/>
              </a:rPr>
              <a:t>KAHOOT!</a:t>
            </a:r>
            <a:endParaRPr lang="en-US" dirty="0">
              <a:latin typeface="Sniglet" charset="0"/>
            </a:endParaRPr>
          </a:p>
        </p:txBody>
      </p:sp>
      <p:sp>
        <p:nvSpPr>
          <p:cNvPr id="4" name="Google Shape;385;p38"/>
          <p:cNvSpPr/>
          <p:nvPr/>
        </p:nvSpPr>
        <p:spPr>
          <a:xfrm>
            <a:off x="4139952" y="1203598"/>
            <a:ext cx="844536" cy="1289413"/>
          </a:xfrm>
          <a:custGeom>
            <a:avLst/>
            <a:gdLst/>
            <a:ahLst/>
            <a:cxnLst/>
            <a:rect l="l" t="t" r="r" b="b"/>
            <a:pathLst>
              <a:path w="12581" h="21073" extrusionOk="0">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62706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Title 5"/>
          <p:cNvSpPr>
            <a:spLocks noGrp="1"/>
          </p:cNvSpPr>
          <p:nvPr>
            <p:ph type="ctrTitle"/>
          </p:nvPr>
        </p:nvSpPr>
        <p:spPr>
          <a:xfrm>
            <a:off x="683568" y="2417130"/>
            <a:ext cx="7772400" cy="1159800"/>
          </a:xfrm>
        </p:spPr>
        <p:txBody>
          <a:bodyPr/>
          <a:lstStyle/>
          <a:p>
            <a:r>
              <a:rPr lang="en-US" dirty="0" smtClean="0">
                <a:latin typeface="Sniglet" charset="0"/>
              </a:rPr>
              <a:t>HOMEWORK</a:t>
            </a:r>
            <a:endParaRPr lang="en-US" dirty="0">
              <a:latin typeface="Sniglet" charset="0"/>
            </a:endParaRPr>
          </a:p>
        </p:txBody>
      </p:sp>
      <p:sp>
        <p:nvSpPr>
          <p:cNvPr id="7" name="Google Shape;356;p38"/>
          <p:cNvSpPr/>
          <p:nvPr/>
        </p:nvSpPr>
        <p:spPr>
          <a:xfrm>
            <a:off x="3993704" y="1628915"/>
            <a:ext cx="1296144" cy="831116"/>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2612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ctrTitle" idx="4294967295"/>
          </p:nvPr>
        </p:nvSpPr>
        <p:spPr>
          <a:xfrm>
            <a:off x="1822500" y="1202350"/>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thanks!</a:t>
            </a:r>
            <a:endParaRPr sz="4800" dirty="0"/>
          </a:p>
        </p:txBody>
      </p:sp>
      <p:sp>
        <p:nvSpPr>
          <p:cNvPr id="298" name="Google Shape;298;p34"/>
          <p:cNvSpPr txBox="1">
            <a:spLocks noGrp="1"/>
          </p:cNvSpPr>
          <p:nvPr>
            <p:ph type="subTitle" idx="4294967295"/>
          </p:nvPr>
        </p:nvSpPr>
        <p:spPr>
          <a:xfrm>
            <a:off x="1275150" y="2376679"/>
            <a:ext cx="6593700" cy="2327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dirty="0"/>
              <a:t>Any questions?</a:t>
            </a:r>
            <a:endParaRPr sz="3600" dirty="0"/>
          </a:p>
          <a:p>
            <a:pPr marL="0" lvl="0" indent="0" algn="ctr" rtl="0">
              <a:spcBef>
                <a:spcPts val="600"/>
              </a:spcBef>
              <a:spcAft>
                <a:spcPts val="0"/>
              </a:spcAft>
              <a:buNone/>
            </a:pPr>
            <a:endParaRPr dirty="0">
              <a:solidFill>
                <a:schemeClr val="lt1"/>
              </a:solidFill>
            </a:endParaRPr>
          </a:p>
          <a:p>
            <a:pPr marL="0" lvl="0" indent="0" algn="ctr">
              <a:buNone/>
            </a:pPr>
            <a:r>
              <a:rPr lang="en-US" dirty="0">
                <a:solidFill>
                  <a:schemeClr val="lt1"/>
                </a:solidFill>
              </a:rPr>
              <a:t>You can review these slides on our team's </a:t>
            </a:r>
            <a:r>
              <a:rPr lang="en-US" dirty="0" err="1">
                <a:solidFill>
                  <a:schemeClr val="lt1"/>
                </a:solidFill>
              </a:rPr>
              <a:t>GitHub</a:t>
            </a:r>
            <a:endParaRPr dirty="0">
              <a:solidFill>
                <a:schemeClr val="lt1"/>
              </a:solidFill>
            </a:endParaRPr>
          </a:p>
        </p:txBody>
      </p:sp>
      <p:sp>
        <p:nvSpPr>
          <p:cNvPr id="299" name="Google Shape;299;p34"/>
          <p:cNvSpPr/>
          <p:nvPr/>
        </p:nvSpPr>
        <p:spPr>
          <a:xfrm>
            <a:off x="4207274" y="603475"/>
            <a:ext cx="687464" cy="691590"/>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3799402" y="20515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p:nvPr/>
        </p:nvSpPr>
        <p:spPr>
          <a:xfrm>
            <a:off x="598250" y="1012501"/>
            <a:ext cx="4606383" cy="358612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sp>
        <p:nvSpPr>
          <p:cNvPr id="290" name="Google Shape;290;p33"/>
          <p:cNvSpPr/>
          <p:nvPr/>
        </p:nvSpPr>
        <p:spPr>
          <a:xfrm>
            <a:off x="791005" y="1202933"/>
            <a:ext cx="4220700" cy="269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Sniglet"/>
                <a:ea typeface="Sniglet"/>
                <a:cs typeface="Sniglet"/>
                <a:sym typeface="Sniglet"/>
              </a:rPr>
              <a:t>Place your screenshot here</a:t>
            </a:r>
            <a:endParaRPr sz="1000">
              <a:solidFill>
                <a:srgbClr val="999999"/>
              </a:solidFill>
              <a:latin typeface="Sniglet"/>
              <a:ea typeface="Sniglet"/>
              <a:cs typeface="Sniglet"/>
              <a:sym typeface="Sniglet"/>
            </a:endParaRPr>
          </a:p>
        </p:txBody>
      </p:sp>
      <p:sp>
        <p:nvSpPr>
          <p:cNvPr id="291" name="Google Shape;291;p33"/>
          <p:cNvSpPr txBox="1">
            <a:spLocks noGrp="1"/>
          </p:cNvSpPr>
          <p:nvPr>
            <p:ph type="body" idx="4294967295"/>
          </p:nvPr>
        </p:nvSpPr>
        <p:spPr>
          <a:xfrm>
            <a:off x="5504174" y="2563075"/>
            <a:ext cx="3244289" cy="20907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dirty="0" smtClean="0">
                <a:latin typeface="Walter Turncoat"/>
                <a:ea typeface="Walter Turncoat"/>
                <a:cs typeface="Walter Turncoat"/>
                <a:sym typeface="Walter Turncoat"/>
              </a:rPr>
              <a:t>Our team’s </a:t>
            </a:r>
            <a:r>
              <a:rPr lang="en-US" dirty="0" err="1" smtClean="0">
                <a:latin typeface="Walter Turncoat"/>
                <a:ea typeface="Walter Turncoat"/>
                <a:cs typeface="Walter Turncoat"/>
                <a:sym typeface="Walter Turncoat"/>
              </a:rPr>
              <a:t>github</a:t>
            </a:r>
            <a:r>
              <a:rPr lang="en-US" dirty="0" smtClean="0">
                <a:latin typeface="Walter Turncoat"/>
                <a:ea typeface="Walter Turncoat"/>
                <a:cs typeface="Walter Turncoat"/>
                <a:sym typeface="Walter Turncoat"/>
              </a:rPr>
              <a:t> link:</a:t>
            </a:r>
            <a:endParaRPr dirty="0">
              <a:latin typeface="Walter Turncoat"/>
              <a:ea typeface="Walter Turncoat"/>
              <a:cs typeface="Walter Turncoat"/>
              <a:sym typeface="Walter Turncoat"/>
            </a:endParaRPr>
          </a:p>
          <a:p>
            <a:pPr marL="0" lvl="0" indent="0">
              <a:buNone/>
            </a:pPr>
            <a:r>
              <a:rPr lang="en-US" dirty="0"/>
              <a:t>https://github.com/noeffortnomoney/CS112.L23.KHCL-Team12</a:t>
            </a:r>
            <a:endParaRP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06" y="1202932"/>
            <a:ext cx="4220700" cy="269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5"/>
          <p:cNvSpPr txBox="1">
            <a:spLocks noGrp="1"/>
          </p:cNvSpPr>
          <p:nvPr>
            <p:ph type="title"/>
          </p:nvPr>
        </p:nvSpPr>
        <p:spPr>
          <a:xfrm>
            <a:off x="-10585" y="0"/>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Credits</a:t>
            </a:r>
            <a:endParaRPr dirty="0"/>
          </a:p>
        </p:txBody>
      </p:sp>
      <p:sp>
        <p:nvSpPr>
          <p:cNvPr id="307" name="Google Shape;307;p35"/>
          <p:cNvSpPr txBox="1">
            <a:spLocks noGrp="1"/>
          </p:cNvSpPr>
          <p:nvPr>
            <p:ph type="body" idx="1"/>
          </p:nvPr>
        </p:nvSpPr>
        <p:spPr>
          <a:xfrm>
            <a:off x="467544" y="483518"/>
            <a:ext cx="8229600" cy="428058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solidFill>
                  <a:srgbClr val="FFFFFF"/>
                </a:solidFill>
              </a:rPr>
              <a:t>Special thanks to all the people who made and released these awesome resources for free:</a:t>
            </a:r>
            <a:endParaRPr sz="2400" dirty="0">
              <a:solidFill>
                <a:srgbClr val="FFFFFF"/>
              </a:solidFill>
            </a:endParaRPr>
          </a:p>
          <a:p>
            <a:pPr marL="457200" lvl="0" indent="-381000" algn="l" rtl="0">
              <a:lnSpc>
                <a:spcPct val="115000"/>
              </a:lnSpc>
              <a:spcBef>
                <a:spcPts val="600"/>
              </a:spcBef>
              <a:spcAft>
                <a:spcPts val="0"/>
              </a:spcAft>
              <a:buClr>
                <a:srgbClr val="FFFFFF"/>
              </a:buClr>
              <a:buSzPts val="2400"/>
              <a:buChar char="✘"/>
            </a:pPr>
            <a:r>
              <a:rPr lang="en" sz="2400" dirty="0">
                <a:solidFill>
                  <a:srgbClr val="FFFFFF"/>
                </a:solidFill>
              </a:rPr>
              <a:t>Presentation template by </a:t>
            </a:r>
            <a:r>
              <a:rPr lang="en" sz="2400" u="sng" dirty="0" smtClean="0">
                <a:solidFill>
                  <a:srgbClr val="FFFFFF"/>
                </a:solidFill>
                <a:hlinkClick r:id="rId3"/>
              </a:rPr>
              <a:t>SlidesCarnival</a:t>
            </a:r>
            <a:endParaRPr lang="en" sz="2400" u="sng" dirty="0" smtClean="0">
              <a:solidFill>
                <a:srgbClr val="FFFFFF"/>
              </a:solidFill>
            </a:endParaRPr>
          </a:p>
          <a:p>
            <a:pPr marL="457200" lvl="0" indent="-381000" algn="l" rtl="0">
              <a:lnSpc>
                <a:spcPct val="115000"/>
              </a:lnSpc>
              <a:spcBef>
                <a:spcPts val="600"/>
              </a:spcBef>
              <a:spcAft>
                <a:spcPts val="0"/>
              </a:spcAft>
              <a:buClr>
                <a:srgbClr val="FFFFFF"/>
              </a:buClr>
              <a:buSzPts val="2400"/>
              <a:buChar char="✘"/>
            </a:pPr>
            <a:r>
              <a:rPr lang="en-US" sz="2400" dirty="0" smtClean="0">
                <a:hlinkClick r:id="rId4"/>
              </a:rPr>
              <a:t>TOPDev.vn</a:t>
            </a:r>
            <a:endParaRPr lang="en-US" sz="2400" dirty="0" smtClean="0">
              <a:hlinkClick r:id="rId5"/>
            </a:endParaRPr>
          </a:p>
          <a:p>
            <a:pPr marL="457200" lvl="0" indent="-381000" algn="l" rtl="0">
              <a:lnSpc>
                <a:spcPct val="115000"/>
              </a:lnSpc>
              <a:spcBef>
                <a:spcPts val="600"/>
              </a:spcBef>
              <a:spcAft>
                <a:spcPts val="0"/>
              </a:spcAft>
              <a:buClr>
                <a:srgbClr val="FFFFFF"/>
              </a:buClr>
              <a:buSzPts val="2400"/>
              <a:buChar char="✘"/>
            </a:pPr>
            <a:r>
              <a:rPr lang="en-US" sz="2400" dirty="0" smtClean="0">
                <a:hlinkClick r:id="rId5"/>
              </a:rPr>
              <a:t>e</a:t>
            </a:r>
            <a:r>
              <a:rPr lang="en" sz="2400" dirty="0" smtClean="0">
                <a:solidFill>
                  <a:srgbClr val="FFFFFF"/>
                </a:solidFill>
                <a:hlinkClick r:id="rId5"/>
              </a:rPr>
              <a:t>ducative.io</a:t>
            </a:r>
            <a:endParaRPr lang="en" sz="2400" dirty="0" smtClean="0">
              <a:solidFill>
                <a:srgbClr val="FFFFFF"/>
              </a:solidFill>
            </a:endParaRPr>
          </a:p>
          <a:p>
            <a:pPr lvl="0" indent="-381000">
              <a:lnSpc>
                <a:spcPct val="115000"/>
              </a:lnSpc>
              <a:buSzPts val="2400"/>
            </a:pPr>
            <a:r>
              <a:rPr lang="en-US" sz="2400" dirty="0" smtClean="0">
                <a:hlinkClick r:id="rId6"/>
              </a:rPr>
              <a:t>tutorialspoint.com</a:t>
            </a:r>
            <a:endParaRPr lang="en-US" sz="2400" dirty="0" smtClean="0"/>
          </a:p>
          <a:p>
            <a:pPr lvl="0" indent="-381000">
              <a:lnSpc>
                <a:spcPct val="115000"/>
              </a:lnSpc>
              <a:buSzPts val="2400"/>
            </a:pPr>
            <a:r>
              <a:rPr lang="en-US" sz="2400" dirty="0" smtClean="0">
                <a:hlinkClick r:id="rId7"/>
              </a:rPr>
              <a:t>geeksforgeeks.org</a:t>
            </a:r>
            <a:endParaRPr lang="en-US" sz="2400" dirty="0" smtClean="0"/>
          </a:p>
          <a:p>
            <a:pPr lvl="0" indent="-381000">
              <a:lnSpc>
                <a:spcPct val="115000"/>
              </a:lnSpc>
              <a:buSzPts val="2400"/>
            </a:pPr>
            <a:r>
              <a:rPr lang="en-US" sz="2400" dirty="0">
                <a:hlinkClick r:id="rId8"/>
              </a:rPr>
              <a:t>g</a:t>
            </a:r>
            <a:r>
              <a:rPr lang="en-US" sz="2400" dirty="0" smtClean="0">
                <a:hlinkClick r:id="rId8"/>
              </a:rPr>
              <a:t>acsach.vn</a:t>
            </a:r>
            <a:endParaRPr lang="en-US" sz="2400" dirty="0" smtClean="0"/>
          </a:p>
          <a:p>
            <a:pPr lvl="0" indent="-381000">
              <a:lnSpc>
                <a:spcPct val="115000"/>
              </a:lnSpc>
              <a:buSzPts val="2400"/>
            </a:pPr>
            <a:r>
              <a:rPr lang="en-US" sz="2400" dirty="0"/>
              <a:t>S</a:t>
            </a:r>
            <a:r>
              <a:rPr lang="en-US" sz="2400" dirty="0" smtClean="0"/>
              <a:t>ome PowerPoint </a:t>
            </a:r>
            <a:r>
              <a:rPr lang="en-US" sz="2400" dirty="0"/>
              <a:t>files in the </a:t>
            </a:r>
            <a:r>
              <a:rPr lang="en-US" sz="2400" dirty="0" smtClean="0"/>
              <a:t>Reference section (</a:t>
            </a:r>
            <a:r>
              <a:rPr lang="en-US" sz="2400" dirty="0" err="1" smtClean="0">
                <a:hlinkClick r:id="rId9"/>
              </a:rPr>
              <a:t>GitHub</a:t>
            </a:r>
            <a:r>
              <a:rPr lang="en-US" sz="2400" dirty="0" smtClean="0"/>
              <a:t>)</a:t>
            </a:r>
            <a:endParaRPr sz="2400" dirty="0">
              <a:solidFill>
                <a:srgbClr val="FF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236562"/>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The shortest path</a:t>
            </a:r>
            <a:endParaRPr sz="4000" dirty="0"/>
          </a:p>
        </p:txBody>
      </p:sp>
      <p:sp>
        <p:nvSpPr>
          <p:cNvPr id="3" name="TextBox 2"/>
          <p:cNvSpPr txBox="1"/>
          <p:nvPr/>
        </p:nvSpPr>
        <p:spPr>
          <a:xfrm>
            <a:off x="251520" y="1563638"/>
            <a:ext cx="8568952" cy="1323439"/>
          </a:xfrm>
          <a:prstGeom prst="rect">
            <a:avLst/>
          </a:prstGeom>
          <a:noFill/>
        </p:spPr>
        <p:txBody>
          <a:bodyPr wrap="square" rtlCol="0">
            <a:spAutoFit/>
          </a:bodyPr>
          <a:lstStyle/>
          <a:p>
            <a:pPr algn="ctr"/>
            <a:r>
              <a:rPr lang="en-US" sz="2000" dirty="0" smtClean="0">
                <a:solidFill>
                  <a:schemeClr val="bg1"/>
                </a:solidFill>
                <a:latin typeface="Sniglet" charset="0"/>
              </a:rPr>
              <a:t>The Greedy approach can not be applied to this case:</a:t>
            </a:r>
          </a:p>
          <a:p>
            <a:pPr algn="ctr"/>
            <a:r>
              <a:rPr lang="en-US" sz="2000" dirty="0" smtClean="0">
                <a:solidFill>
                  <a:schemeClr val="bg1"/>
                </a:solidFill>
                <a:latin typeface="Sniglet" charset="0"/>
              </a:rPr>
              <a:t>(S, A, D, T)         1+4+18=23</a:t>
            </a:r>
          </a:p>
          <a:p>
            <a:pPr algn="ctr"/>
            <a:endParaRPr lang="en-US" sz="2000" dirty="0" smtClean="0">
              <a:solidFill>
                <a:schemeClr val="bg1"/>
              </a:solidFill>
              <a:latin typeface="Sniglet" charset="0"/>
            </a:endParaRPr>
          </a:p>
          <a:p>
            <a:pPr algn="ctr"/>
            <a:endParaRPr lang="en-US" sz="2000" dirty="0">
              <a:solidFill>
                <a:schemeClr val="bg1"/>
              </a:solidFill>
              <a:latin typeface="Sniglet" charset="0"/>
            </a:endParaRPr>
          </a:p>
        </p:txBody>
      </p:sp>
      <p:sp>
        <p:nvSpPr>
          <p:cNvPr id="6" name="TextBox 5"/>
          <p:cNvSpPr txBox="1"/>
          <p:nvPr/>
        </p:nvSpPr>
        <p:spPr>
          <a:xfrm>
            <a:off x="755576" y="2538416"/>
            <a:ext cx="7560840" cy="1015663"/>
          </a:xfrm>
          <a:prstGeom prst="rect">
            <a:avLst/>
          </a:prstGeom>
          <a:noFill/>
        </p:spPr>
        <p:txBody>
          <a:bodyPr wrap="square" rtlCol="0">
            <a:spAutoFit/>
          </a:bodyPr>
          <a:lstStyle/>
          <a:p>
            <a:pPr algn="ctr"/>
            <a:r>
              <a:rPr lang="en-US" sz="2000" dirty="0">
                <a:solidFill>
                  <a:schemeClr val="bg1"/>
                </a:solidFill>
                <a:latin typeface="Sniglet" charset="0"/>
              </a:rPr>
              <a:t>The real shortest path is: </a:t>
            </a:r>
          </a:p>
          <a:p>
            <a:pPr algn="ctr"/>
            <a:r>
              <a:rPr lang="en-US" sz="2000" dirty="0">
                <a:solidFill>
                  <a:schemeClr val="bg1"/>
                </a:solidFill>
                <a:latin typeface="Sniglet" charset="0"/>
              </a:rPr>
              <a:t>(S, C, F, T)            5+2+2=9</a:t>
            </a:r>
          </a:p>
          <a:p>
            <a:pPr algn="ctr"/>
            <a:endParaRPr lang="en-US" sz="2000" dirty="0">
              <a:solidFill>
                <a:schemeClr val="bg1"/>
              </a:solidFill>
            </a:endParaRPr>
          </a:p>
        </p:txBody>
      </p:sp>
      <p:sp>
        <p:nvSpPr>
          <p:cNvPr id="7" name="TextBox 6"/>
          <p:cNvSpPr txBox="1"/>
          <p:nvPr/>
        </p:nvSpPr>
        <p:spPr>
          <a:xfrm>
            <a:off x="1871700" y="3651870"/>
            <a:ext cx="5328592" cy="707886"/>
          </a:xfrm>
          <a:prstGeom prst="rect">
            <a:avLst/>
          </a:prstGeom>
          <a:noFill/>
        </p:spPr>
        <p:txBody>
          <a:bodyPr wrap="square" rtlCol="0">
            <a:spAutoFit/>
          </a:bodyPr>
          <a:lstStyle/>
          <a:p>
            <a:pPr algn="ctr"/>
            <a:r>
              <a:rPr lang="en-US" sz="2000" dirty="0">
                <a:solidFill>
                  <a:schemeClr val="bg1"/>
                </a:solidFill>
                <a:latin typeface="Sniglet" charset="0"/>
              </a:rPr>
              <a:t>So today we will learn about a new algorithm</a:t>
            </a:r>
          </a:p>
          <a:p>
            <a:pPr algn="ctr"/>
            <a:endParaRPr lang="en-US" sz="2000" dirty="0"/>
          </a:p>
        </p:txBody>
      </p:sp>
    </p:spTree>
    <p:extLst>
      <p:ext uri="{BB962C8B-B14F-4D97-AF65-F5344CB8AC3E}">
        <p14:creationId xmlns:p14="http://schemas.microsoft.com/office/powerpoint/2010/main" val="1293538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15820" y="411510"/>
            <a:ext cx="91560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CONTENT</a:t>
            </a:r>
            <a:endParaRPr sz="4000" dirty="0"/>
          </a:p>
        </p:txBody>
      </p:sp>
      <p:sp>
        <p:nvSpPr>
          <p:cNvPr id="5" name="Text Placeholder 4"/>
          <p:cNvSpPr>
            <a:spLocks noGrp="1"/>
          </p:cNvSpPr>
          <p:nvPr>
            <p:ph type="body" idx="1"/>
          </p:nvPr>
        </p:nvSpPr>
        <p:spPr>
          <a:xfrm>
            <a:off x="2051720" y="1635646"/>
            <a:ext cx="5616624" cy="2503200"/>
          </a:xfrm>
        </p:spPr>
        <p:txBody>
          <a:bodyPr/>
          <a:lstStyle/>
          <a:p>
            <a:pPr marL="558800" indent="-457200">
              <a:buFont typeface="+mj-lt"/>
              <a:buAutoNum type="arabicPeriod"/>
            </a:pPr>
            <a:r>
              <a:rPr lang="en-US" dirty="0" smtClean="0"/>
              <a:t>What is Dynamic Programming?</a:t>
            </a:r>
          </a:p>
          <a:p>
            <a:pPr marL="558800" indent="-457200">
              <a:buFont typeface="+mj-lt"/>
              <a:buAutoNum type="arabicPeriod"/>
            </a:pPr>
            <a:r>
              <a:rPr lang="en-US" dirty="0"/>
              <a:t>Characteristics of Dynamic </a:t>
            </a:r>
            <a:r>
              <a:rPr lang="en-US" dirty="0" smtClean="0"/>
              <a:t>Programming</a:t>
            </a:r>
          </a:p>
          <a:p>
            <a:pPr marL="558800" indent="-457200">
              <a:buFont typeface="+mj-lt"/>
              <a:buAutoNum type="arabicPeriod"/>
            </a:pPr>
            <a:r>
              <a:rPr lang="en-US" dirty="0"/>
              <a:t>Dynamic Programming </a:t>
            </a:r>
            <a:r>
              <a:rPr lang="en-US" dirty="0" smtClean="0"/>
              <a:t>Methods</a:t>
            </a:r>
          </a:p>
          <a:p>
            <a:pPr marL="558800" indent="-457200">
              <a:buFont typeface="+mj-lt"/>
              <a:buAutoNum type="arabicPeriod"/>
            </a:pPr>
            <a:r>
              <a:rPr lang="en-US" dirty="0"/>
              <a:t>Compare with other </a:t>
            </a:r>
            <a:r>
              <a:rPr lang="en-US" dirty="0" smtClean="0"/>
              <a:t>algorithms</a:t>
            </a:r>
          </a:p>
          <a:p>
            <a:pPr marL="558800" indent="-457200">
              <a:buFont typeface="+mj-lt"/>
              <a:buAutoNum type="arabicPeriod"/>
            </a:pPr>
            <a:r>
              <a:rPr lang="en-US" dirty="0">
                <a:latin typeface="Sniglet" charset="0"/>
              </a:rPr>
              <a:t>Steps in Dynamic Programming</a:t>
            </a:r>
            <a:endParaRPr lang="en-US" dirty="0"/>
          </a:p>
        </p:txBody>
      </p:sp>
    </p:spTree>
    <p:extLst>
      <p:ext uri="{BB962C8B-B14F-4D97-AF65-F5344CB8AC3E}">
        <p14:creationId xmlns:p14="http://schemas.microsoft.com/office/powerpoint/2010/main" val="306820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64946" y="-92546"/>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1.   What is Dynamic programMing?</a:t>
            </a:r>
            <a:endParaRPr sz="4000" dirty="0"/>
          </a:p>
        </p:txBody>
      </p:sp>
      <p:sp>
        <p:nvSpPr>
          <p:cNvPr id="82" name="Google Shape;82;p14"/>
          <p:cNvSpPr txBox="1">
            <a:spLocks noGrp="1"/>
          </p:cNvSpPr>
          <p:nvPr>
            <p:ph type="subTitle" idx="1"/>
          </p:nvPr>
        </p:nvSpPr>
        <p:spPr>
          <a:xfrm>
            <a:off x="755576" y="1923678"/>
            <a:ext cx="7772400" cy="2232248"/>
          </a:xfrm>
          <a:prstGeom prst="rect">
            <a:avLst/>
          </a:prstGeom>
        </p:spPr>
        <p:txBody>
          <a:bodyPr spcFirstLastPara="1" wrap="square" lIns="91425" tIns="91425" rIns="91425" bIns="91425" anchor="t" anchorCtr="0">
            <a:noAutofit/>
          </a:bodyPr>
          <a:lstStyle/>
          <a:p>
            <a:pPr marL="0" lvl="0" indent="0" algn="just"/>
            <a:r>
              <a:rPr lang="en-US" dirty="0" smtClean="0"/>
              <a:t>	Dynamic programming (DP) approach is similar to Divide and Conquer in breaking down the problem in smaller and yet smaller possible sub-problems. But </a:t>
            </a:r>
            <a:r>
              <a:rPr lang="en-US" dirty="0"/>
              <a:t>unlike Divide and Conquer, </a:t>
            </a:r>
            <a:r>
              <a:rPr lang="en-US" dirty="0" smtClean="0"/>
              <a:t>results of these smaller sub-problems are remembered and used for similar or overlapping sub-problems.</a:t>
            </a:r>
            <a:endParaRPr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animEffect transition="in" filter="barn(inVertical)">
                                      <p:cBhvr>
                                        <p:cTn id="7" dur="500"/>
                                        <p:tgtEl>
                                          <p:spTgt spid="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324544" y="483518"/>
            <a:ext cx="9324528" cy="1159800"/>
          </a:xfrm>
          <a:prstGeom prst="rect">
            <a:avLst/>
          </a:prstGeom>
        </p:spPr>
        <p:txBody>
          <a:bodyPr spcFirstLastPara="1" wrap="square" lIns="91425" tIns="91425" rIns="91425" bIns="91425" anchor="b" anchorCtr="0">
            <a:noAutofit/>
          </a:bodyPr>
          <a:lstStyle/>
          <a:p>
            <a:r>
              <a:rPr lang="en" sz="4000" dirty="0"/>
              <a:t>2</a:t>
            </a:r>
            <a:r>
              <a:rPr lang="en" sz="4000" dirty="0" smtClean="0"/>
              <a:t>.    </a:t>
            </a:r>
            <a:r>
              <a:rPr lang="en-US" sz="4000" b="1" dirty="0" smtClean="0"/>
              <a:t>Characteristics </a:t>
            </a:r>
            <a:r>
              <a:rPr lang="en-US" sz="4000" b="1" dirty="0"/>
              <a:t>of </a:t>
            </a:r>
            <a:r>
              <a:rPr lang="en-US" sz="4000" b="1" dirty="0" smtClean="0"/>
              <a:t>Dynamic Programming</a:t>
            </a:r>
            <a:endParaRPr lang="en-US" sz="4000" b="1" dirty="0"/>
          </a:p>
        </p:txBody>
      </p:sp>
      <p:sp>
        <p:nvSpPr>
          <p:cNvPr id="82" name="Google Shape;82;p14"/>
          <p:cNvSpPr txBox="1">
            <a:spLocks noGrp="1"/>
          </p:cNvSpPr>
          <p:nvPr>
            <p:ph type="subTitle" idx="1"/>
          </p:nvPr>
        </p:nvSpPr>
        <p:spPr>
          <a:xfrm>
            <a:off x="683568" y="2355726"/>
            <a:ext cx="7772400" cy="1512168"/>
          </a:xfrm>
          <a:prstGeom prst="rect">
            <a:avLst/>
          </a:prstGeom>
        </p:spPr>
        <p:txBody>
          <a:bodyPr spcFirstLastPara="1" wrap="square" lIns="91425" tIns="91425" rIns="91425" bIns="91425" anchor="t" anchorCtr="0">
            <a:noAutofit/>
          </a:bodyPr>
          <a:lstStyle/>
          <a:p>
            <a:pPr marL="558800" indent="-457200">
              <a:buFont typeface="Wingdings" pitchFamily="2" charset="2"/>
              <a:buChar char="Ø"/>
            </a:pPr>
            <a:r>
              <a:rPr lang="en-US" sz="3200" b="1" dirty="0" smtClean="0"/>
              <a:t>Overlapping </a:t>
            </a:r>
            <a:r>
              <a:rPr lang="en-US" sz="3200" b="1" dirty="0" err="1" smtClean="0"/>
              <a:t>Subproblems</a:t>
            </a:r>
            <a:endParaRPr lang="en-US" sz="3200" b="1" dirty="0" smtClean="0"/>
          </a:p>
          <a:p>
            <a:pPr marL="558800" indent="-457200">
              <a:buFont typeface="Wingdings" pitchFamily="2" charset="2"/>
              <a:buChar char="Ø"/>
            </a:pPr>
            <a:endParaRPr lang="en-US" sz="3200" b="1" dirty="0"/>
          </a:p>
          <a:p>
            <a:pPr marL="558800" indent="-457200">
              <a:buFont typeface="Wingdings" pitchFamily="2" charset="2"/>
              <a:buChar char="Ø"/>
            </a:pPr>
            <a:r>
              <a:rPr lang="en-US" sz="3200" b="1" dirty="0"/>
              <a:t>Optimal Substructure </a:t>
            </a:r>
          </a:p>
          <a:p>
            <a:endParaRPr lang="en-US" sz="32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14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animEffect transition="in" filter="circle(in)">
                                      <p:cBhvr>
                                        <p:cTn id="7" dur="2000"/>
                                        <p:tgtEl>
                                          <p:spTgt spid="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2">
                                            <p:txEl>
                                              <p:pRg st="2" end="2"/>
                                            </p:txEl>
                                          </p:spTgt>
                                        </p:tgtEl>
                                        <p:attrNameLst>
                                          <p:attrName>style.visibility</p:attrName>
                                        </p:attrNameLst>
                                      </p:cBhvr>
                                      <p:to>
                                        <p:strVal val="visible"/>
                                      </p:to>
                                    </p:set>
                                    <p:animEffect transition="in" filter="circle(in)">
                                      <p:cBhvr>
                                        <p:cTn id="12" dur="2000"/>
                                        <p:tgtEl>
                                          <p:spTgt spid="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4"/>
          <p:cNvSpPr txBox="1">
            <a:spLocks noGrp="1"/>
          </p:cNvSpPr>
          <p:nvPr>
            <p:ph type="subTitle" idx="1"/>
          </p:nvPr>
        </p:nvSpPr>
        <p:spPr>
          <a:xfrm>
            <a:off x="323528" y="1059582"/>
            <a:ext cx="8568952" cy="2304256"/>
          </a:xfrm>
          <a:prstGeom prst="rect">
            <a:avLst/>
          </a:prstGeom>
        </p:spPr>
        <p:txBody>
          <a:bodyPr spcFirstLastPara="1" wrap="square" lIns="91425" tIns="91425" rIns="91425" bIns="91425" anchor="t" anchorCtr="0">
            <a:noAutofit/>
          </a:bodyPr>
          <a:lstStyle/>
          <a:p>
            <a:pPr marL="558800" indent="-457200">
              <a:buFont typeface="Wingdings" pitchFamily="2" charset="2"/>
              <a:buChar char="Ø"/>
            </a:pPr>
            <a:r>
              <a:rPr lang="en-US" sz="3200" b="1" dirty="0" smtClean="0"/>
              <a:t>Overlapping </a:t>
            </a:r>
            <a:r>
              <a:rPr lang="en-US" sz="3200" b="1" dirty="0" err="1" smtClean="0"/>
              <a:t>Subproblems</a:t>
            </a:r>
            <a:endParaRPr lang="en-US" sz="3200" b="1" dirty="0" smtClean="0"/>
          </a:p>
          <a:p>
            <a:pPr marL="101600" indent="0"/>
            <a:endParaRPr lang="en-US" sz="3200" b="1" dirty="0" smtClean="0"/>
          </a:p>
          <a:p>
            <a:pPr marL="558800" indent="-457200">
              <a:buFont typeface="Wingdings" pitchFamily="2" charset="2"/>
              <a:buChar char="Ø"/>
            </a:pPr>
            <a:endParaRPr lang="en-US" sz="3200" b="1" dirty="0"/>
          </a:p>
          <a:p>
            <a:r>
              <a:rPr lang="en-US" sz="3200" dirty="0" smtClean="0"/>
              <a:t>There </a:t>
            </a:r>
            <a:r>
              <a:rPr lang="en-US" sz="3200" dirty="0"/>
              <a:t>exist some places where we solve the same </a:t>
            </a:r>
            <a:r>
              <a:rPr lang="en-US" sz="3200" dirty="0" err="1"/>
              <a:t>subproblem</a:t>
            </a:r>
            <a:r>
              <a:rPr lang="en-US" sz="3200" dirty="0"/>
              <a:t> more than </a:t>
            </a:r>
            <a:r>
              <a:rPr lang="en-US" sz="3200" dirty="0" smtClean="0"/>
              <a:t>once</a:t>
            </a:r>
            <a:endParaRPr lang="en-US" sz="3200" dirty="0"/>
          </a:p>
        </p:txBody>
      </p:sp>
    </p:spTree>
    <p:extLst>
      <p:ext uri="{BB962C8B-B14F-4D97-AF65-F5344CB8AC3E}">
        <p14:creationId xmlns:p14="http://schemas.microsoft.com/office/powerpoint/2010/main" val="13428661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483518"/>
            <a:ext cx="4752528" cy="1882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ubtitle 1"/>
          <p:cNvSpPr>
            <a:spLocks noGrp="1"/>
          </p:cNvSpPr>
          <p:nvPr>
            <p:ph type="subTitle" idx="1"/>
          </p:nvPr>
        </p:nvSpPr>
        <p:spPr>
          <a:xfrm>
            <a:off x="994032" y="411510"/>
            <a:ext cx="7772400" cy="784800"/>
          </a:xfrm>
        </p:spPr>
        <p:txBody>
          <a:bodyPr/>
          <a:lstStyle/>
          <a:p>
            <a:pPr algn="l"/>
            <a:r>
              <a:rPr lang="en-US" sz="3200" dirty="0" smtClean="0"/>
              <a:t>EX:</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2931790"/>
            <a:ext cx="4752528" cy="1782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138048" y="2715766"/>
            <a:ext cx="7632848" cy="584775"/>
          </a:xfrm>
          <a:prstGeom prst="rect">
            <a:avLst/>
          </a:prstGeom>
          <a:noFill/>
        </p:spPr>
        <p:txBody>
          <a:bodyPr wrap="square" rtlCol="0">
            <a:spAutoFit/>
          </a:bodyPr>
          <a:lstStyle/>
          <a:p>
            <a:r>
              <a:rPr lang="en-US" sz="3200" dirty="0" smtClean="0">
                <a:solidFill>
                  <a:schemeClr val="bg1"/>
                </a:solidFill>
                <a:latin typeface="Sniglet" charset="0"/>
              </a:rPr>
              <a:t>DP:</a:t>
            </a:r>
            <a:endParaRPr lang="en-US" sz="3200" dirty="0">
              <a:solidFill>
                <a:schemeClr val="bg1"/>
              </a:solidFill>
              <a:latin typeface="Sniglet" charset="0"/>
            </a:endParaRPr>
          </a:p>
        </p:txBody>
      </p:sp>
    </p:spTree>
    <p:extLst>
      <p:ext uri="{BB962C8B-B14F-4D97-AF65-F5344CB8AC3E}">
        <p14:creationId xmlns:p14="http://schemas.microsoft.com/office/powerpoint/2010/main" val="43607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1000"/>
                                        <p:tgtEl>
                                          <p:spTgt spid="2050"/>
                                        </p:tgtEl>
                                      </p:cBhvr>
                                    </p:animEffect>
                                    <p:anim calcmode="lin" valueType="num">
                                      <p:cBhvr>
                                        <p:cTn id="13" dur="1000" fill="hold"/>
                                        <p:tgtEl>
                                          <p:spTgt spid="2050"/>
                                        </p:tgtEl>
                                        <p:attrNameLst>
                                          <p:attrName>ppt_x</p:attrName>
                                        </p:attrNameLst>
                                      </p:cBhvr>
                                      <p:tavLst>
                                        <p:tav tm="0">
                                          <p:val>
                                            <p:strVal val="#ppt_x"/>
                                          </p:val>
                                        </p:tav>
                                        <p:tav tm="100000">
                                          <p:val>
                                            <p:strVal val="#ppt_x"/>
                                          </p:val>
                                        </p:tav>
                                      </p:tavLst>
                                    </p:anim>
                                    <p:anim calcmode="lin" valueType="num">
                                      <p:cBhvr>
                                        <p:cTn id="14"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4"/>
          <p:cNvSpPr txBox="1">
            <a:spLocks noGrp="1"/>
          </p:cNvSpPr>
          <p:nvPr>
            <p:ph type="subTitle" idx="1"/>
          </p:nvPr>
        </p:nvSpPr>
        <p:spPr>
          <a:xfrm>
            <a:off x="179512" y="1419622"/>
            <a:ext cx="8712968" cy="2304256"/>
          </a:xfrm>
          <a:prstGeom prst="rect">
            <a:avLst/>
          </a:prstGeom>
        </p:spPr>
        <p:txBody>
          <a:bodyPr spcFirstLastPara="1" wrap="square" lIns="91425" tIns="91425" rIns="91425" bIns="91425" anchor="t" anchorCtr="0">
            <a:normAutofit fontScale="92500" lnSpcReduction="10000"/>
          </a:bodyPr>
          <a:lstStyle/>
          <a:p>
            <a:pPr marL="558800" indent="-457200">
              <a:buFont typeface="Wingdings" pitchFamily="2" charset="2"/>
              <a:buChar char="Ø"/>
            </a:pPr>
            <a:r>
              <a:rPr lang="en-US" sz="3200" b="1" dirty="0"/>
              <a:t>Optimal </a:t>
            </a:r>
            <a:r>
              <a:rPr lang="en-US" sz="3200" b="1" dirty="0" smtClean="0"/>
              <a:t>Substructure</a:t>
            </a:r>
          </a:p>
          <a:p>
            <a:pPr marL="101600" indent="0"/>
            <a:endParaRPr lang="en-US" sz="3200" b="1" dirty="0" smtClean="0"/>
          </a:p>
          <a:p>
            <a:pPr marL="101600" indent="0"/>
            <a:endParaRPr lang="en-US" sz="3200" b="1" dirty="0"/>
          </a:p>
          <a:p>
            <a:pPr marL="101600" lvl="1" indent="0">
              <a:buSzPts val="2000"/>
            </a:pPr>
            <a:r>
              <a:rPr lang="en-US" sz="3200" dirty="0"/>
              <a:t>The optimal solution to the problem contains within optimal solutions to its </a:t>
            </a:r>
            <a:r>
              <a:rPr lang="en-US" sz="3200" dirty="0" err="1"/>
              <a:t>subproblems</a:t>
            </a:r>
            <a:r>
              <a:rPr lang="en-US" sz="3200" dirty="0"/>
              <a:t>.</a:t>
            </a:r>
          </a:p>
          <a:p>
            <a:pPr marL="101600" indent="0" algn="l"/>
            <a:endParaRPr lang="en-US" sz="3200" b="1" dirty="0" smtClean="0"/>
          </a:p>
        </p:txBody>
      </p:sp>
    </p:spTree>
    <p:extLst>
      <p:ext uri="{BB962C8B-B14F-4D97-AF65-F5344CB8AC3E}">
        <p14:creationId xmlns:p14="http://schemas.microsoft.com/office/powerpoint/2010/main" val="13355022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967</TotalTime>
  <Words>633</Words>
  <Application>Microsoft Office PowerPoint</Application>
  <PresentationFormat>On-screen Show (16:9)</PresentationFormat>
  <Paragraphs>192</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Times New Roman</vt:lpstr>
      <vt:lpstr>Wingdings</vt:lpstr>
      <vt:lpstr>Walter Turncoat</vt:lpstr>
      <vt:lpstr>Sniglet</vt:lpstr>
      <vt:lpstr>Ursula template</vt:lpstr>
      <vt:lpstr>DYNAMIC PROGRAMMING  dp</vt:lpstr>
      <vt:lpstr>The shortest path</vt:lpstr>
      <vt:lpstr>The shortest path</vt:lpstr>
      <vt:lpstr>CONTENT</vt:lpstr>
      <vt:lpstr>1.   What is Dynamic programMing?</vt:lpstr>
      <vt:lpstr>2.    Characteristics of Dynamic Programming</vt:lpstr>
      <vt:lpstr>PowerPoint Presentation</vt:lpstr>
      <vt:lpstr>PowerPoint Presentation</vt:lpstr>
      <vt:lpstr>PowerPoint Presentation</vt:lpstr>
      <vt:lpstr>PowerPoint Presentation</vt:lpstr>
      <vt:lpstr>3.   Dynamic Programming Methods</vt:lpstr>
      <vt:lpstr>3.   Dynamic Programming Methods</vt:lpstr>
      <vt:lpstr>3.   Dynamic Programming Methods</vt:lpstr>
      <vt:lpstr>3.   Dynamic Programming Methods</vt:lpstr>
      <vt:lpstr>3.   Dynamic Programming Methods</vt:lpstr>
      <vt:lpstr>Comparison</vt:lpstr>
      <vt:lpstr>4.   Compare with other algorithms</vt:lpstr>
      <vt:lpstr>4.   Compare with other algorithms</vt:lpstr>
      <vt:lpstr>PowerPoint Presentation</vt:lpstr>
      <vt:lpstr>5.    Steps in Dynamic Programming</vt:lpstr>
      <vt:lpstr>KAHOOT!</vt:lpstr>
      <vt:lpstr>HOMEWORK</vt:lpstr>
      <vt:lpstr>thanks!</vt:lpstr>
      <vt:lpstr>PowerPoint Presentation</vt:lpstr>
      <vt:lpstr>Credits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PROGRAMING   dp</dc:title>
  <dc:creator>hlhkudo</dc:creator>
  <cp:lastModifiedBy>Windows User</cp:lastModifiedBy>
  <cp:revision>109</cp:revision>
  <dcterms:modified xsi:type="dcterms:W3CDTF">2021-05-17T07:40:55Z</dcterms:modified>
</cp:coreProperties>
</file>