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handoutMasterIdLst>
    <p:handoutMasterId r:id="rId29"/>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12" r:id="rId14"/>
    <p:sldId id="297" r:id="rId15"/>
    <p:sldId id="313" r:id="rId16"/>
    <p:sldId id="268" r:id="rId17"/>
    <p:sldId id="303" r:id="rId18"/>
    <p:sldId id="302" r:id="rId19"/>
    <p:sldId id="298" r:id="rId20"/>
    <p:sldId id="306" r:id="rId21"/>
    <p:sldId id="305" r:id="rId22"/>
    <p:sldId id="310" r:id="rId23"/>
    <p:sldId id="311" r:id="rId24"/>
    <p:sldId id="279" r:id="rId25"/>
    <p:sldId id="278" r:id="rId26"/>
    <p:sldId id="280" r:id="rId27"/>
  </p:sldIdLst>
  <p:sldSz cx="9144000" cy="5143500" type="screen16x9"/>
  <p:notesSz cx="6858000" cy="9144000"/>
  <p:embeddedFontLst>
    <p:embeddedFont>
      <p:font typeface="Walter Turncoat" charset="0"/>
      <p:regular r:id="rId30"/>
    </p:embeddedFont>
    <p:embeddedFont>
      <p:font typeface="Sniglet"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45242851/why-memoization-instead-of-memoriz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19521482@gm.uit.edu.v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effortnomoney/CS112.L23.KHCL-Team12/tree/main/Project/Reference"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rgbClr val="FFCC00"/>
                </a:solidFill>
                <a:latin typeface="Sniglet" charset="0"/>
              </a:rPr>
              <a:t>Dijkstra</a:t>
            </a:r>
            <a:endParaRPr lang="en-US" sz="3200" dirty="0">
              <a:solidFill>
                <a:srgbClr val="FFCC00"/>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anim calcmode="lin" valueType="num">
                                      <p:cBhvr>
                                        <p:cTn id="8" dur="1000" fill="hold"/>
                                        <p:tgtEl>
                                          <p:spTgt spid="88"/>
                                        </p:tgtEl>
                                        <p:attrNameLst>
                                          <p:attrName>ppt_x</p:attrName>
                                        </p:attrNameLst>
                                      </p:cBhvr>
                                      <p:tavLst>
                                        <p:tav tm="0">
                                          <p:val>
                                            <p:strVal val="#ppt_x"/>
                                          </p:val>
                                        </p:tav>
                                        <p:tav tm="100000">
                                          <p:val>
                                            <p:strVal val="#ppt_x"/>
                                          </p:val>
                                        </p:tav>
                                      </p:tavLst>
                                    </p:anim>
                                    <p:anim calcmode="lin" valueType="num">
                                      <p:cBhvr>
                                        <p:cTn id="9"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p:cTn id="21" dur="500" fill="hold"/>
                                        <p:tgtEl>
                                          <p:spTgt spid="90"/>
                                        </p:tgtEl>
                                        <p:attrNameLst>
                                          <p:attrName>ppt_w</p:attrName>
                                        </p:attrNameLst>
                                      </p:cBhvr>
                                      <p:tavLst>
                                        <p:tav tm="0">
                                          <p:val>
                                            <p:fltVal val="0"/>
                                          </p:val>
                                        </p:tav>
                                        <p:tav tm="100000">
                                          <p:val>
                                            <p:strVal val="#ppt_w"/>
                                          </p:val>
                                        </p:tav>
                                      </p:tavLst>
                                    </p:anim>
                                    <p:anim calcmode="lin" valueType="num">
                                      <p:cBhvr>
                                        <p:cTn id="22" dur="500" fill="hold"/>
                                        <p:tgtEl>
                                          <p:spTgt spid="90"/>
                                        </p:tgtEl>
                                        <p:attrNameLst>
                                          <p:attrName>ppt_h</p:attrName>
                                        </p:attrNameLst>
                                      </p:cBhvr>
                                      <p:tavLst>
                                        <p:tav tm="0">
                                          <p:val>
                                            <p:fltVal val="0"/>
                                          </p:val>
                                        </p:tav>
                                        <p:tav tm="100000">
                                          <p:val>
                                            <p:strVal val="#ppt_h"/>
                                          </p:val>
                                        </p:tav>
                                      </p:tavLst>
                                    </p:anim>
                                    <p:animEffect transition="in" filter="fade">
                                      <p:cBhvr>
                                        <p:cTn id="2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fade">
                                      <p:cBhvr>
                                        <p:cTn id="7" dur="1000"/>
                                        <p:tgtEl>
                                          <p:spTgt spid="82">
                                            <p:txEl>
                                              <p:pRg st="0" end="0"/>
                                            </p:txEl>
                                          </p:spTgt>
                                        </p:tgtEl>
                                      </p:cBhvr>
                                    </p:animEffect>
                                    <p:anim calcmode="lin" valueType="num">
                                      <p:cBhvr>
                                        <p:cTn id="8" dur="1000" fill="hold"/>
                                        <p:tgtEl>
                                          <p:spTgt spid="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
                                            <p:txEl>
                                              <p:pRg st="2" end="2"/>
                                            </p:txEl>
                                          </p:spTgt>
                                        </p:tgtEl>
                                        <p:attrNameLst>
                                          <p:attrName>style.visibility</p:attrName>
                                        </p:attrNameLst>
                                      </p:cBhvr>
                                      <p:to>
                                        <p:strVal val="visible"/>
                                      </p:to>
                                    </p:set>
                                    <p:animEffect transition="in" filter="fade">
                                      <p:cBhvr>
                                        <p:cTn id="14" dur="1000"/>
                                        <p:tgtEl>
                                          <p:spTgt spid="82">
                                            <p:txEl>
                                              <p:pRg st="2" end="2"/>
                                            </p:txEl>
                                          </p:spTgt>
                                        </p:tgtEl>
                                      </p:cBhvr>
                                    </p:animEffect>
                                    <p:anim calcmode="lin" valueType="num">
                                      <p:cBhvr>
                                        <p:cTn id="15" dur="1000" fill="hold"/>
                                        <p:tgtEl>
                                          <p:spTgt spid="8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animEffect transition="in" filter="fade">
                                      <p:cBhvr>
                                        <p:cTn id="21" dur="1000"/>
                                        <p:tgtEl>
                                          <p:spTgt spid="82">
                                            <p:txEl>
                                              <p:pRg st="3" end="3"/>
                                            </p:txEl>
                                          </p:spTgt>
                                        </p:tgtEl>
                                      </p:cBhvr>
                                    </p:animEffect>
                                    <p:anim calcmode="lin" valueType="num">
                                      <p:cBhvr>
                                        <p:cTn id="22" dur="1000" fill="hold"/>
                                        <p:tgtEl>
                                          <p:spTgt spid="8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836792" y="171605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3047667" y="23319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26709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3047667"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17" name="Google Shape;83;p14"/>
          <p:cNvSpPr/>
          <p:nvPr/>
        </p:nvSpPr>
        <p:spPr>
          <a:xfrm>
            <a:off x="378105"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568412"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669953"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3368816"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4065997"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1981165"/>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05006" y="2687160"/>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32836" y="1981165"/>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11" y="2668749"/>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49391" y="2731231"/>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43984" y="2692803"/>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603140" y="3478338"/>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977512" y="3424093"/>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258742" y="3087428"/>
            <a:ext cx="313854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
        <p:nvSpPr>
          <p:cNvPr id="4" name="TextBox 3"/>
          <p:cNvSpPr txBox="1"/>
          <p:nvPr/>
        </p:nvSpPr>
        <p:spPr>
          <a:xfrm>
            <a:off x="6228184" y="1130418"/>
            <a:ext cx="2520280" cy="523220"/>
          </a:xfrm>
          <a:prstGeom prst="rect">
            <a:avLst/>
          </a:prstGeom>
          <a:noFill/>
        </p:spPr>
        <p:txBody>
          <a:bodyPr wrap="square" rtlCol="0">
            <a:spAutoFit/>
          </a:bodyPr>
          <a:lstStyle/>
          <a:p>
            <a:r>
              <a:rPr lang="en-US" sz="2800" dirty="0" err="1" smtClean="0">
                <a:solidFill>
                  <a:srgbClr val="FF0000"/>
                </a:solidFill>
                <a:latin typeface="Sniglet" charset="0"/>
                <a:hlinkClick r:id="rId3"/>
              </a:rPr>
              <a:t>MemoRization</a:t>
            </a:r>
            <a:endParaRPr lang="en-US" sz="2800" dirty="0">
              <a:solidFill>
                <a:srgbClr val="FF0000"/>
              </a:solidFill>
              <a:latin typeface="Sniglet" charset="0"/>
            </a:endParaRPr>
          </a:p>
        </p:txBody>
      </p:sp>
      <p:sp>
        <p:nvSpPr>
          <p:cNvPr id="31" name="Google Shape;83;p14"/>
          <p:cNvSpPr/>
          <p:nvPr/>
        </p:nvSpPr>
        <p:spPr>
          <a:xfrm>
            <a:off x="605006"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2" name="Google Shape;83;p14"/>
          <p:cNvSpPr/>
          <p:nvPr/>
        </p:nvSpPr>
        <p:spPr>
          <a:xfrm>
            <a:off x="1302174"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3" name="Google Shape;83;p14"/>
          <p:cNvSpPr/>
          <p:nvPr/>
        </p:nvSpPr>
        <p:spPr>
          <a:xfrm>
            <a:off x="1031884" y="308570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4" name="Google Shape;83;p14"/>
          <p:cNvSpPr/>
          <p:nvPr/>
        </p:nvSpPr>
        <p:spPr>
          <a:xfrm>
            <a:off x="3692256"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9" name="Google Shape;83;p14"/>
          <p:cNvSpPr/>
          <p:nvPr/>
        </p:nvSpPr>
        <p:spPr>
          <a:xfrm>
            <a:off x="2162070"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0" name="Google Shape;83;p14"/>
          <p:cNvSpPr/>
          <p:nvPr/>
        </p:nvSpPr>
        <p:spPr>
          <a:xfrm>
            <a:off x="2795385" y="379719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951024" y="3500915"/>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02174" y="3478338"/>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31399" y="3424093"/>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83596" y="3424093"/>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263124" y="4123939"/>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4456" y="4123939"/>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1000"/>
                                        <p:tgtEl>
                                          <p:spTgt spid="32"/>
                                        </p:tgtEl>
                                      </p:cBhvr>
                                    </p:animEffect>
                                    <p:anim calcmode="lin" valueType="num">
                                      <p:cBhvr>
                                        <p:cTn id="103" dur="1000" fill="hold"/>
                                        <p:tgtEl>
                                          <p:spTgt spid="32"/>
                                        </p:tgtEl>
                                        <p:attrNameLst>
                                          <p:attrName>ppt_x</p:attrName>
                                        </p:attrNameLst>
                                      </p:cBhvr>
                                      <p:tavLst>
                                        <p:tav tm="0">
                                          <p:val>
                                            <p:strVal val="#ppt_x"/>
                                          </p:val>
                                        </p:tav>
                                        <p:tav tm="100000">
                                          <p:val>
                                            <p:strVal val="#ppt_x"/>
                                          </p:val>
                                        </p:tav>
                                      </p:tavLst>
                                    </p:anim>
                                    <p:anim calcmode="lin" valueType="num">
                                      <p:cBhvr>
                                        <p:cTn id="104" dur="1000" fill="hold"/>
                                        <p:tgtEl>
                                          <p:spTgt spid="3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1000"/>
                                        <p:tgtEl>
                                          <p:spTgt spid="33"/>
                                        </p:tgtEl>
                                      </p:cBhvr>
                                    </p:animEffect>
                                    <p:anim calcmode="lin" valueType="num">
                                      <p:cBhvr>
                                        <p:cTn id="108" dur="1000" fill="hold"/>
                                        <p:tgtEl>
                                          <p:spTgt spid="33"/>
                                        </p:tgtEl>
                                        <p:attrNameLst>
                                          <p:attrName>ppt_x</p:attrName>
                                        </p:attrNameLst>
                                      </p:cBhvr>
                                      <p:tavLst>
                                        <p:tav tm="0">
                                          <p:val>
                                            <p:strVal val="#ppt_x"/>
                                          </p:val>
                                        </p:tav>
                                        <p:tav tm="100000">
                                          <p:val>
                                            <p:strVal val="#ppt_x"/>
                                          </p:val>
                                        </p:tav>
                                      </p:tavLst>
                                    </p:anim>
                                    <p:anim calcmode="lin" valueType="num">
                                      <p:cBhvr>
                                        <p:cTn id="109" dur="1000" fill="hold"/>
                                        <p:tgtEl>
                                          <p:spTgt spid="3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1000"/>
                                        <p:tgtEl>
                                          <p:spTgt spid="34"/>
                                        </p:tgtEl>
                                      </p:cBhvr>
                                    </p:animEffect>
                                    <p:anim calcmode="lin" valueType="num">
                                      <p:cBhvr>
                                        <p:cTn id="113" dur="1000" fill="hold"/>
                                        <p:tgtEl>
                                          <p:spTgt spid="34"/>
                                        </p:tgtEl>
                                        <p:attrNameLst>
                                          <p:attrName>ppt_x</p:attrName>
                                        </p:attrNameLst>
                                      </p:cBhvr>
                                      <p:tavLst>
                                        <p:tav tm="0">
                                          <p:val>
                                            <p:strVal val="#ppt_x"/>
                                          </p:val>
                                        </p:tav>
                                        <p:tav tm="100000">
                                          <p:val>
                                            <p:strVal val="#ppt_x"/>
                                          </p:val>
                                        </p:tav>
                                      </p:tavLst>
                                    </p:anim>
                                    <p:anim calcmode="lin" valueType="num">
                                      <p:cBhvr>
                                        <p:cTn id="114" dur="1000" fill="hold"/>
                                        <p:tgtEl>
                                          <p:spTgt spid="3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fade">
                                      <p:cBhvr>
                                        <p:cTn id="117" dur="1000"/>
                                        <p:tgtEl>
                                          <p:spTgt spid="39"/>
                                        </p:tgtEl>
                                      </p:cBhvr>
                                    </p:animEffect>
                                    <p:anim calcmode="lin" valueType="num">
                                      <p:cBhvr>
                                        <p:cTn id="118" dur="1000" fill="hold"/>
                                        <p:tgtEl>
                                          <p:spTgt spid="39"/>
                                        </p:tgtEl>
                                        <p:attrNameLst>
                                          <p:attrName>ppt_x</p:attrName>
                                        </p:attrNameLst>
                                      </p:cBhvr>
                                      <p:tavLst>
                                        <p:tav tm="0">
                                          <p:val>
                                            <p:strVal val="#ppt_x"/>
                                          </p:val>
                                        </p:tav>
                                        <p:tav tm="100000">
                                          <p:val>
                                            <p:strVal val="#ppt_x"/>
                                          </p:val>
                                        </p:tav>
                                      </p:tavLst>
                                    </p:anim>
                                    <p:anim calcmode="lin" valueType="num">
                                      <p:cBhvr>
                                        <p:cTn id="119" dur="1000" fill="hold"/>
                                        <p:tgtEl>
                                          <p:spTgt spid="3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fade">
                                      <p:cBhvr>
                                        <p:cTn id="122" dur="1000"/>
                                        <p:tgtEl>
                                          <p:spTgt spid="40"/>
                                        </p:tgtEl>
                                      </p:cBhvr>
                                    </p:animEffect>
                                    <p:anim calcmode="lin" valueType="num">
                                      <p:cBhvr>
                                        <p:cTn id="123" dur="1000" fill="hold"/>
                                        <p:tgtEl>
                                          <p:spTgt spid="40"/>
                                        </p:tgtEl>
                                        <p:attrNameLst>
                                          <p:attrName>ppt_x</p:attrName>
                                        </p:attrNameLst>
                                      </p:cBhvr>
                                      <p:tavLst>
                                        <p:tav tm="0">
                                          <p:val>
                                            <p:strVal val="#ppt_x"/>
                                          </p:val>
                                        </p:tav>
                                        <p:tav tm="100000">
                                          <p:val>
                                            <p:strVal val="#ppt_x"/>
                                          </p:val>
                                        </p:tav>
                                      </p:tavLst>
                                    </p:anim>
                                    <p:anim calcmode="lin" valueType="num">
                                      <p:cBhvr>
                                        <p:cTn id="124" dur="1000" fill="hold"/>
                                        <p:tgtEl>
                                          <p:spTgt spid="40"/>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fade">
                                      <p:cBhvr>
                                        <p:cTn id="127" dur="1000"/>
                                        <p:tgtEl>
                                          <p:spTgt spid="55"/>
                                        </p:tgtEl>
                                      </p:cBhvr>
                                    </p:animEffect>
                                    <p:anim calcmode="lin" valueType="num">
                                      <p:cBhvr>
                                        <p:cTn id="128" dur="1000" fill="hold"/>
                                        <p:tgtEl>
                                          <p:spTgt spid="55"/>
                                        </p:tgtEl>
                                        <p:attrNameLst>
                                          <p:attrName>ppt_x</p:attrName>
                                        </p:attrNameLst>
                                      </p:cBhvr>
                                      <p:tavLst>
                                        <p:tav tm="0">
                                          <p:val>
                                            <p:strVal val="#ppt_x"/>
                                          </p:val>
                                        </p:tav>
                                        <p:tav tm="100000">
                                          <p:val>
                                            <p:strVal val="#ppt_x"/>
                                          </p:val>
                                        </p:tav>
                                      </p:tavLst>
                                    </p:anim>
                                    <p:anim calcmode="lin" valueType="num">
                                      <p:cBhvr>
                                        <p:cTn id="129" dur="1000" fill="hold"/>
                                        <p:tgtEl>
                                          <p:spTgt spid="55"/>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fade">
                                      <p:cBhvr>
                                        <p:cTn id="132" dur="1000"/>
                                        <p:tgtEl>
                                          <p:spTgt spid="59"/>
                                        </p:tgtEl>
                                      </p:cBhvr>
                                    </p:animEffect>
                                    <p:anim calcmode="lin" valueType="num">
                                      <p:cBhvr>
                                        <p:cTn id="133" dur="1000" fill="hold"/>
                                        <p:tgtEl>
                                          <p:spTgt spid="59"/>
                                        </p:tgtEl>
                                        <p:attrNameLst>
                                          <p:attrName>ppt_x</p:attrName>
                                        </p:attrNameLst>
                                      </p:cBhvr>
                                      <p:tavLst>
                                        <p:tav tm="0">
                                          <p:val>
                                            <p:strVal val="#ppt_x"/>
                                          </p:val>
                                        </p:tav>
                                        <p:tav tm="100000">
                                          <p:val>
                                            <p:strVal val="#ppt_x"/>
                                          </p:val>
                                        </p:tav>
                                      </p:tavLst>
                                    </p:anim>
                                    <p:anim calcmode="lin" valueType="num">
                                      <p:cBhvr>
                                        <p:cTn id="134" dur="1000" fill="hold"/>
                                        <p:tgtEl>
                                          <p:spTgt spid="59"/>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fade">
                                      <p:cBhvr>
                                        <p:cTn id="137" dur="1000"/>
                                        <p:tgtEl>
                                          <p:spTgt spid="60"/>
                                        </p:tgtEl>
                                      </p:cBhvr>
                                    </p:animEffect>
                                    <p:anim calcmode="lin" valueType="num">
                                      <p:cBhvr>
                                        <p:cTn id="138" dur="1000" fill="hold"/>
                                        <p:tgtEl>
                                          <p:spTgt spid="60"/>
                                        </p:tgtEl>
                                        <p:attrNameLst>
                                          <p:attrName>ppt_x</p:attrName>
                                        </p:attrNameLst>
                                      </p:cBhvr>
                                      <p:tavLst>
                                        <p:tav tm="0">
                                          <p:val>
                                            <p:strVal val="#ppt_x"/>
                                          </p:val>
                                        </p:tav>
                                        <p:tav tm="100000">
                                          <p:val>
                                            <p:strVal val="#ppt_x"/>
                                          </p:val>
                                        </p:tav>
                                      </p:tavLst>
                                    </p:anim>
                                    <p:anim calcmode="lin" valueType="num">
                                      <p:cBhvr>
                                        <p:cTn id="139" dur="1000" fill="hold"/>
                                        <p:tgtEl>
                                          <p:spTgt spid="60"/>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1"/>
                                        </p:tgtEl>
                                        <p:attrNameLst>
                                          <p:attrName>style.visibility</p:attrName>
                                        </p:attrNameLst>
                                      </p:cBhvr>
                                      <p:to>
                                        <p:strVal val="visible"/>
                                      </p:to>
                                    </p:set>
                                    <p:animEffect transition="in" filter="fade">
                                      <p:cBhvr>
                                        <p:cTn id="142" dur="1000"/>
                                        <p:tgtEl>
                                          <p:spTgt spid="61"/>
                                        </p:tgtEl>
                                      </p:cBhvr>
                                    </p:animEffect>
                                    <p:anim calcmode="lin" valueType="num">
                                      <p:cBhvr>
                                        <p:cTn id="143" dur="1000" fill="hold"/>
                                        <p:tgtEl>
                                          <p:spTgt spid="61"/>
                                        </p:tgtEl>
                                        <p:attrNameLst>
                                          <p:attrName>ppt_x</p:attrName>
                                        </p:attrNameLst>
                                      </p:cBhvr>
                                      <p:tavLst>
                                        <p:tav tm="0">
                                          <p:val>
                                            <p:strVal val="#ppt_x"/>
                                          </p:val>
                                        </p:tav>
                                        <p:tav tm="100000">
                                          <p:val>
                                            <p:strVal val="#ppt_x"/>
                                          </p:val>
                                        </p:tav>
                                      </p:tavLst>
                                    </p:anim>
                                    <p:anim calcmode="lin" valueType="num">
                                      <p:cBhvr>
                                        <p:cTn id="144" dur="1000" fill="hold"/>
                                        <p:tgtEl>
                                          <p:spTgt spid="61"/>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fade">
                                      <p:cBhvr>
                                        <p:cTn id="147" dur="1000"/>
                                        <p:tgtEl>
                                          <p:spTgt spid="62"/>
                                        </p:tgtEl>
                                      </p:cBhvr>
                                    </p:animEffect>
                                    <p:anim calcmode="lin" valueType="num">
                                      <p:cBhvr>
                                        <p:cTn id="148" dur="1000" fill="hold"/>
                                        <p:tgtEl>
                                          <p:spTgt spid="62"/>
                                        </p:tgtEl>
                                        <p:attrNameLst>
                                          <p:attrName>ppt_x</p:attrName>
                                        </p:attrNameLst>
                                      </p:cBhvr>
                                      <p:tavLst>
                                        <p:tav tm="0">
                                          <p:val>
                                            <p:strVal val="#ppt_x"/>
                                          </p:val>
                                        </p:tav>
                                        <p:tav tm="100000">
                                          <p:val>
                                            <p:strVal val="#ppt_x"/>
                                          </p:val>
                                        </p:tav>
                                      </p:tavLst>
                                    </p:anim>
                                    <p:anim calcmode="lin" valueType="num">
                                      <p:cBhvr>
                                        <p:cTn id="149" dur="1000" fill="hold"/>
                                        <p:tgtEl>
                                          <p:spTgt spid="62"/>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1000"/>
                                        <p:tgtEl>
                                          <p:spTgt spid="63"/>
                                        </p:tgtEl>
                                      </p:cBhvr>
                                    </p:animEffect>
                                    <p:anim calcmode="lin" valueType="num">
                                      <p:cBhvr>
                                        <p:cTn id="153" dur="1000" fill="hold"/>
                                        <p:tgtEl>
                                          <p:spTgt spid="63"/>
                                        </p:tgtEl>
                                        <p:attrNameLst>
                                          <p:attrName>ppt_x</p:attrName>
                                        </p:attrNameLst>
                                      </p:cBhvr>
                                      <p:tavLst>
                                        <p:tav tm="0">
                                          <p:val>
                                            <p:strVal val="#ppt_x"/>
                                          </p:val>
                                        </p:tav>
                                        <p:tav tm="100000">
                                          <p:val>
                                            <p:strVal val="#ppt_x"/>
                                          </p:val>
                                        </p:tav>
                                      </p:tavLst>
                                    </p:anim>
                                    <p:anim calcmode="lin" valueType="num">
                                      <p:cBhvr>
                                        <p:cTn id="15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Effect transition="in" filter="fade">
                                      <p:cBhvr>
                                        <p:cTn id="159" dur="1000"/>
                                        <p:tgtEl>
                                          <p:spTgt spid="2"/>
                                        </p:tgtEl>
                                      </p:cBhvr>
                                    </p:animEffect>
                                    <p:anim calcmode="lin" valueType="num">
                                      <p:cBhvr>
                                        <p:cTn id="160" dur="1000" fill="hold"/>
                                        <p:tgtEl>
                                          <p:spTgt spid="2"/>
                                        </p:tgtEl>
                                        <p:attrNameLst>
                                          <p:attrName>ppt_x</p:attrName>
                                        </p:attrNameLst>
                                      </p:cBhvr>
                                      <p:tavLst>
                                        <p:tav tm="0">
                                          <p:val>
                                            <p:strVal val="#ppt_x"/>
                                          </p:val>
                                        </p:tav>
                                        <p:tav tm="100000">
                                          <p:val>
                                            <p:strVal val="#ppt_x"/>
                                          </p:val>
                                        </p:tav>
                                      </p:tavLst>
                                    </p:anim>
                                    <p:anim calcmode="lin" valueType="num">
                                      <p:cBhvr>
                                        <p:cTn id="1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entr" presetSubtype="0" fill="hold" grpId="0" nodeType="clickEffect">
                                  <p:stCondLst>
                                    <p:cond delay="0"/>
                                  </p:stCondLst>
                                  <p:childTnLst>
                                    <p:set>
                                      <p:cBhvr>
                                        <p:cTn id="165" dur="1" fill="hold">
                                          <p:stCondLst>
                                            <p:cond delay="0"/>
                                          </p:stCondLst>
                                        </p:cTn>
                                        <p:tgtEl>
                                          <p:spTgt spid="4"/>
                                        </p:tgtEl>
                                        <p:attrNameLst>
                                          <p:attrName>style.visibility</p:attrName>
                                        </p:attrNameLst>
                                      </p:cBhvr>
                                      <p:to>
                                        <p:strVal val="visible"/>
                                      </p:to>
                                    </p:set>
                                    <p:animEffect transition="in" filter="fade">
                                      <p:cBhvr>
                                        <p:cTn id="166" dur="1000"/>
                                        <p:tgtEl>
                                          <p:spTgt spid="4"/>
                                        </p:tgtEl>
                                      </p:cBhvr>
                                    </p:animEffect>
                                    <p:anim calcmode="lin" valueType="num">
                                      <p:cBhvr>
                                        <p:cTn id="167" dur="1000" fill="hold"/>
                                        <p:tgtEl>
                                          <p:spTgt spid="4"/>
                                        </p:tgtEl>
                                        <p:attrNameLst>
                                          <p:attrName>ppt_x</p:attrName>
                                        </p:attrNameLst>
                                      </p:cBhvr>
                                      <p:tavLst>
                                        <p:tav tm="0">
                                          <p:val>
                                            <p:strVal val="#ppt_x"/>
                                          </p:val>
                                        </p:tav>
                                        <p:tav tm="100000">
                                          <p:val>
                                            <p:strVal val="#ppt_x"/>
                                          </p:val>
                                        </p:tav>
                                      </p:tavLst>
                                    </p:anim>
                                    <p:anim calcmode="lin" valueType="num">
                                      <p:cBhvr>
                                        <p:cTn id="16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P spid="4" grpId="0"/>
      <p:bldP spid="31" grpId="0" animBg="1"/>
      <p:bldP spid="32" grpId="0" animBg="1"/>
      <p:bldP spid="33" grpId="0" animBg="1"/>
      <p:bldP spid="34" grpId="0" animBg="1"/>
      <p:bldP spid="39"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836792" y="171605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3047667" y="23319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26709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3047667"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17" name="Google Shape;83;p14"/>
          <p:cNvSpPr/>
          <p:nvPr/>
        </p:nvSpPr>
        <p:spPr>
          <a:xfrm>
            <a:off x="378105"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568412"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669953"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3368816"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4065997"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1981165"/>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05006" y="2687160"/>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32836" y="1981165"/>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11" y="2668749"/>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49391" y="2731231"/>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43984" y="2692803"/>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603140" y="3478338"/>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977512" y="3424093"/>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258742" y="3087428"/>
            <a:ext cx="313854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3;p14"/>
          <p:cNvSpPr/>
          <p:nvPr/>
        </p:nvSpPr>
        <p:spPr>
          <a:xfrm>
            <a:off x="605006"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2" name="Google Shape;83;p14"/>
          <p:cNvSpPr/>
          <p:nvPr/>
        </p:nvSpPr>
        <p:spPr>
          <a:xfrm>
            <a:off x="1302174"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3" name="Google Shape;83;p14"/>
          <p:cNvSpPr/>
          <p:nvPr/>
        </p:nvSpPr>
        <p:spPr>
          <a:xfrm>
            <a:off x="1031884" y="308570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4" name="Google Shape;83;p14"/>
          <p:cNvSpPr/>
          <p:nvPr/>
        </p:nvSpPr>
        <p:spPr>
          <a:xfrm>
            <a:off x="3692256"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9" name="Google Shape;83;p14"/>
          <p:cNvSpPr/>
          <p:nvPr/>
        </p:nvSpPr>
        <p:spPr>
          <a:xfrm>
            <a:off x="2162070"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0" name="Google Shape;83;p14"/>
          <p:cNvSpPr/>
          <p:nvPr/>
        </p:nvSpPr>
        <p:spPr>
          <a:xfrm>
            <a:off x="2795385" y="379719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951024" y="3500915"/>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02174" y="3478338"/>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31399" y="3424093"/>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83596" y="3424093"/>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263124" y="4123939"/>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4456" y="4123939"/>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436096" y="1981165"/>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def Fib(n):</a:t>
            </a:r>
          </a:p>
          <a:p>
            <a:pPr lvl="1"/>
            <a:r>
              <a:rPr lang="pt-BR" dirty="0" smtClean="0"/>
              <a:t>       if (n &lt; 2):</a:t>
            </a:r>
          </a:p>
          <a:p>
            <a:pPr lvl="1"/>
            <a:r>
              <a:rPr lang="pt-BR" dirty="0" smtClean="0"/>
              <a:t>              result = n</a:t>
            </a:r>
          </a:p>
          <a:p>
            <a:pPr lvl="1"/>
            <a:r>
              <a:rPr lang="pt-BR" dirty="0" smtClean="0"/>
              <a:t>       else:</a:t>
            </a:r>
          </a:p>
          <a:p>
            <a:pPr lvl="1"/>
            <a:r>
              <a:rPr lang="pt-BR" dirty="0" smtClean="0"/>
              <a:t>              result = Fib(n-2) + Fib(n-1)</a:t>
            </a:r>
          </a:p>
          <a:p>
            <a:pPr lvl="1"/>
            <a:r>
              <a:rPr lang="pt-BR" dirty="0" smtClean="0"/>
              <a:t>       F[n] = result</a:t>
            </a:r>
          </a:p>
          <a:p>
            <a:pPr lvl="1"/>
            <a:r>
              <a:rPr lang="pt-BR" dirty="0" smtClean="0"/>
              <a:t>       return F[n]</a:t>
            </a:r>
            <a:endParaRPr lang="en-US" dirty="0"/>
          </a:p>
        </p:txBody>
      </p:sp>
      <p:sp>
        <p:nvSpPr>
          <p:cNvPr id="43" name="Oval 42"/>
          <p:cNvSpPr/>
          <p:nvPr/>
        </p:nvSpPr>
        <p:spPr>
          <a:xfrm>
            <a:off x="7524328" y="2199275"/>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O(2</a:t>
            </a:r>
            <a:r>
              <a:rPr lang="en-US" baseline="30000" dirty="0">
                <a:latin typeface="Sniglet" charset="0"/>
              </a:rPr>
              <a:t>n</a:t>
            </a:r>
            <a:r>
              <a:rPr lang="en-US" dirty="0" smtClean="0">
                <a:latin typeface="Sniglet" charset="0"/>
              </a:rPr>
              <a:t>)</a:t>
            </a:r>
            <a:endParaRPr lang="en-US" dirty="0">
              <a:latin typeface="Sniglet" charset="0"/>
            </a:endParaRPr>
          </a:p>
        </p:txBody>
      </p:sp>
    </p:spTree>
    <p:extLst>
      <p:ext uri="{BB962C8B-B14F-4D97-AF65-F5344CB8AC3E}">
        <p14:creationId xmlns:p14="http://schemas.microsoft.com/office/powerpoint/2010/main" val="23833557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321;p37"/>
          <p:cNvGrpSpPr/>
          <p:nvPr/>
        </p:nvGrpSpPr>
        <p:grpSpPr>
          <a:xfrm rot="16607349">
            <a:off x="3000478" y="3079072"/>
            <a:ext cx="304846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
        <p:nvSpPr>
          <p:cNvPr id="26" name="Google Shape;83;p14"/>
          <p:cNvSpPr/>
          <p:nvPr/>
        </p:nvSpPr>
        <p:spPr>
          <a:xfrm>
            <a:off x="6228184" y="177432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27" name="Google Shape;83;p14"/>
          <p:cNvSpPr/>
          <p:nvPr/>
        </p:nvSpPr>
        <p:spPr>
          <a:xfrm>
            <a:off x="7439059" y="239019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28" name="Google Shape;83;p14"/>
          <p:cNvSpPr/>
          <p:nvPr/>
        </p:nvSpPr>
        <p:spPr>
          <a:xfrm>
            <a:off x="5165541" y="23253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9" name="Google Shape;83;p14"/>
          <p:cNvSpPr/>
          <p:nvPr/>
        </p:nvSpPr>
        <p:spPr>
          <a:xfrm>
            <a:off x="7439059"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1" name="Google Shape;83;p14"/>
          <p:cNvSpPr/>
          <p:nvPr/>
        </p:nvSpPr>
        <p:spPr>
          <a:xfrm>
            <a:off x="4769497"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2" name="Google Shape;83;p14"/>
          <p:cNvSpPr/>
          <p:nvPr/>
        </p:nvSpPr>
        <p:spPr>
          <a:xfrm>
            <a:off x="6959804"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3" name="Google Shape;83;p14"/>
          <p:cNvSpPr/>
          <p:nvPr/>
        </p:nvSpPr>
        <p:spPr>
          <a:xfrm>
            <a:off x="8061345"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34" name="Google Shape;83;p14"/>
          <p:cNvSpPr/>
          <p:nvPr/>
        </p:nvSpPr>
        <p:spPr>
          <a:xfrm>
            <a:off x="7760208"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5" name="Google Shape;83;p14"/>
          <p:cNvSpPr/>
          <p:nvPr/>
        </p:nvSpPr>
        <p:spPr>
          <a:xfrm>
            <a:off x="8457389"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6" name="Straight Connector 35"/>
          <p:cNvCxnSpPr/>
          <p:nvPr/>
        </p:nvCxnSpPr>
        <p:spPr>
          <a:xfrm flipH="1">
            <a:off x="5531288" y="2039440"/>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6398" y="2745435"/>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624228" y="2039440"/>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29503" y="2727024"/>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0783" y="2789506"/>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735376" y="2751078"/>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994532" y="3536613"/>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368904" y="3482368"/>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Google Shape;83;p14"/>
          <p:cNvSpPr/>
          <p:nvPr/>
        </p:nvSpPr>
        <p:spPr>
          <a:xfrm>
            <a:off x="4996398"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8" name="Google Shape;83;p14"/>
          <p:cNvSpPr/>
          <p:nvPr/>
        </p:nvSpPr>
        <p:spPr>
          <a:xfrm>
            <a:off x="5693566"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0" name="Google Shape;83;p14"/>
          <p:cNvSpPr/>
          <p:nvPr/>
        </p:nvSpPr>
        <p:spPr>
          <a:xfrm>
            <a:off x="5423276" y="314397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52" name="Google Shape;83;p14"/>
          <p:cNvSpPr/>
          <p:nvPr/>
        </p:nvSpPr>
        <p:spPr>
          <a:xfrm>
            <a:off x="8083648"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3" name="Google Shape;83;p14"/>
          <p:cNvSpPr/>
          <p:nvPr/>
        </p:nvSpPr>
        <p:spPr>
          <a:xfrm>
            <a:off x="6553462"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54" name="Google Shape;83;p14"/>
          <p:cNvSpPr/>
          <p:nvPr/>
        </p:nvSpPr>
        <p:spPr>
          <a:xfrm>
            <a:off x="7186777" y="385547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5342416" y="3559190"/>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93566" y="3536613"/>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822791" y="3482368"/>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74988" y="3482368"/>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654516" y="4182214"/>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105848" y="4182214"/>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anim calcmode="lin" valueType="num">
                                      <p:cBhvr>
                                        <p:cTn id="68" dur="1000" fill="hold"/>
                                        <p:tgtEl>
                                          <p:spTgt spid="40"/>
                                        </p:tgtEl>
                                        <p:attrNameLst>
                                          <p:attrName>ppt_x</p:attrName>
                                        </p:attrNameLst>
                                      </p:cBhvr>
                                      <p:tavLst>
                                        <p:tav tm="0">
                                          <p:val>
                                            <p:strVal val="#ppt_x"/>
                                          </p:val>
                                        </p:tav>
                                        <p:tav tm="100000">
                                          <p:val>
                                            <p:strVal val="#ppt_x"/>
                                          </p:val>
                                        </p:tav>
                                      </p:tavLst>
                                    </p:anim>
                                    <p:anim calcmode="lin" valueType="num">
                                      <p:cBhvr>
                                        <p:cTn id="69" dur="100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1000"/>
                                        <p:tgtEl>
                                          <p:spTgt spid="41"/>
                                        </p:tgtEl>
                                      </p:cBhvr>
                                    </p:animEffect>
                                    <p:anim calcmode="lin" valueType="num">
                                      <p:cBhvr>
                                        <p:cTn id="73" dur="1000" fill="hold"/>
                                        <p:tgtEl>
                                          <p:spTgt spid="41"/>
                                        </p:tgtEl>
                                        <p:attrNameLst>
                                          <p:attrName>ppt_x</p:attrName>
                                        </p:attrNameLst>
                                      </p:cBhvr>
                                      <p:tavLst>
                                        <p:tav tm="0">
                                          <p:val>
                                            <p:strVal val="#ppt_x"/>
                                          </p:val>
                                        </p:tav>
                                        <p:tav tm="100000">
                                          <p:val>
                                            <p:strVal val="#ppt_x"/>
                                          </p:val>
                                        </p:tav>
                                      </p:tavLst>
                                    </p:anim>
                                    <p:anim calcmode="lin" valueType="num">
                                      <p:cBhvr>
                                        <p:cTn id="74" dur="100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1000"/>
                                        <p:tgtEl>
                                          <p:spTgt spid="48"/>
                                        </p:tgtEl>
                                      </p:cBhvr>
                                    </p:animEffect>
                                    <p:anim calcmode="lin" valueType="num">
                                      <p:cBhvr>
                                        <p:cTn id="98" dur="1000" fill="hold"/>
                                        <p:tgtEl>
                                          <p:spTgt spid="48"/>
                                        </p:tgtEl>
                                        <p:attrNameLst>
                                          <p:attrName>ppt_x</p:attrName>
                                        </p:attrNameLst>
                                      </p:cBhvr>
                                      <p:tavLst>
                                        <p:tav tm="0">
                                          <p:val>
                                            <p:strVal val="#ppt_x"/>
                                          </p:val>
                                        </p:tav>
                                        <p:tav tm="100000">
                                          <p:val>
                                            <p:strVal val="#ppt_x"/>
                                          </p:val>
                                        </p:tav>
                                      </p:tavLst>
                                    </p:anim>
                                    <p:anim calcmode="lin" valueType="num">
                                      <p:cBhvr>
                                        <p:cTn id="99" dur="1000" fill="hold"/>
                                        <p:tgtEl>
                                          <p:spTgt spid="4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1000"/>
                                        <p:tgtEl>
                                          <p:spTgt spid="50"/>
                                        </p:tgtEl>
                                      </p:cBhvr>
                                    </p:animEffect>
                                    <p:anim calcmode="lin" valueType="num">
                                      <p:cBhvr>
                                        <p:cTn id="103" dur="1000" fill="hold"/>
                                        <p:tgtEl>
                                          <p:spTgt spid="50"/>
                                        </p:tgtEl>
                                        <p:attrNameLst>
                                          <p:attrName>ppt_x</p:attrName>
                                        </p:attrNameLst>
                                      </p:cBhvr>
                                      <p:tavLst>
                                        <p:tav tm="0">
                                          <p:val>
                                            <p:strVal val="#ppt_x"/>
                                          </p:val>
                                        </p:tav>
                                        <p:tav tm="100000">
                                          <p:val>
                                            <p:strVal val="#ppt_x"/>
                                          </p:val>
                                        </p:tav>
                                      </p:tavLst>
                                    </p:anim>
                                    <p:anim calcmode="lin" valueType="num">
                                      <p:cBhvr>
                                        <p:cTn id="104" dur="1000" fill="hold"/>
                                        <p:tgtEl>
                                          <p:spTgt spid="5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1000"/>
                                        <p:tgtEl>
                                          <p:spTgt spid="52"/>
                                        </p:tgtEl>
                                      </p:cBhvr>
                                    </p:animEffect>
                                    <p:anim calcmode="lin" valueType="num">
                                      <p:cBhvr>
                                        <p:cTn id="108" dur="1000" fill="hold"/>
                                        <p:tgtEl>
                                          <p:spTgt spid="52"/>
                                        </p:tgtEl>
                                        <p:attrNameLst>
                                          <p:attrName>ppt_x</p:attrName>
                                        </p:attrNameLst>
                                      </p:cBhvr>
                                      <p:tavLst>
                                        <p:tav tm="0">
                                          <p:val>
                                            <p:strVal val="#ppt_x"/>
                                          </p:val>
                                        </p:tav>
                                        <p:tav tm="100000">
                                          <p:val>
                                            <p:strVal val="#ppt_x"/>
                                          </p:val>
                                        </p:tav>
                                      </p:tavLst>
                                    </p:anim>
                                    <p:anim calcmode="lin" valueType="num">
                                      <p:cBhvr>
                                        <p:cTn id="109" dur="1000" fill="hold"/>
                                        <p:tgtEl>
                                          <p:spTgt spid="5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1000"/>
                                        <p:tgtEl>
                                          <p:spTgt spid="55"/>
                                        </p:tgtEl>
                                      </p:cBhvr>
                                    </p:animEffect>
                                    <p:anim calcmode="lin" valueType="num">
                                      <p:cBhvr>
                                        <p:cTn id="123" dur="1000" fill="hold"/>
                                        <p:tgtEl>
                                          <p:spTgt spid="55"/>
                                        </p:tgtEl>
                                        <p:attrNameLst>
                                          <p:attrName>ppt_x</p:attrName>
                                        </p:attrNameLst>
                                      </p:cBhvr>
                                      <p:tavLst>
                                        <p:tav tm="0">
                                          <p:val>
                                            <p:strVal val="#ppt_x"/>
                                          </p:val>
                                        </p:tav>
                                        <p:tav tm="100000">
                                          <p:val>
                                            <p:strVal val="#ppt_x"/>
                                          </p:val>
                                        </p:tav>
                                      </p:tavLst>
                                    </p:anim>
                                    <p:anim calcmode="lin" valueType="num">
                                      <p:cBhvr>
                                        <p:cTn id="124" dur="1000" fill="hold"/>
                                        <p:tgtEl>
                                          <p:spTgt spid="55"/>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1000"/>
                                        <p:tgtEl>
                                          <p:spTgt spid="59"/>
                                        </p:tgtEl>
                                      </p:cBhvr>
                                    </p:animEffect>
                                    <p:anim calcmode="lin" valueType="num">
                                      <p:cBhvr>
                                        <p:cTn id="128" dur="1000" fill="hold"/>
                                        <p:tgtEl>
                                          <p:spTgt spid="59"/>
                                        </p:tgtEl>
                                        <p:attrNameLst>
                                          <p:attrName>ppt_x</p:attrName>
                                        </p:attrNameLst>
                                      </p:cBhvr>
                                      <p:tavLst>
                                        <p:tav tm="0">
                                          <p:val>
                                            <p:strVal val="#ppt_x"/>
                                          </p:val>
                                        </p:tav>
                                        <p:tav tm="100000">
                                          <p:val>
                                            <p:strVal val="#ppt_x"/>
                                          </p:val>
                                        </p:tav>
                                      </p:tavLst>
                                    </p:anim>
                                    <p:anim calcmode="lin" valueType="num">
                                      <p:cBhvr>
                                        <p:cTn id="129" dur="1000" fill="hold"/>
                                        <p:tgtEl>
                                          <p:spTgt spid="59"/>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fade">
                                      <p:cBhvr>
                                        <p:cTn id="132" dur="1000"/>
                                        <p:tgtEl>
                                          <p:spTgt spid="60"/>
                                        </p:tgtEl>
                                      </p:cBhvr>
                                    </p:animEffect>
                                    <p:anim calcmode="lin" valueType="num">
                                      <p:cBhvr>
                                        <p:cTn id="133" dur="1000" fill="hold"/>
                                        <p:tgtEl>
                                          <p:spTgt spid="60"/>
                                        </p:tgtEl>
                                        <p:attrNameLst>
                                          <p:attrName>ppt_x</p:attrName>
                                        </p:attrNameLst>
                                      </p:cBhvr>
                                      <p:tavLst>
                                        <p:tav tm="0">
                                          <p:val>
                                            <p:strVal val="#ppt_x"/>
                                          </p:val>
                                        </p:tav>
                                        <p:tav tm="100000">
                                          <p:val>
                                            <p:strVal val="#ppt_x"/>
                                          </p:val>
                                        </p:tav>
                                      </p:tavLst>
                                    </p:anim>
                                    <p:anim calcmode="lin" valueType="num">
                                      <p:cBhvr>
                                        <p:cTn id="134" dur="1000" fill="hold"/>
                                        <p:tgtEl>
                                          <p:spTgt spid="60"/>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fade">
                                      <p:cBhvr>
                                        <p:cTn id="137" dur="1000"/>
                                        <p:tgtEl>
                                          <p:spTgt spid="61"/>
                                        </p:tgtEl>
                                      </p:cBhvr>
                                    </p:animEffect>
                                    <p:anim calcmode="lin" valueType="num">
                                      <p:cBhvr>
                                        <p:cTn id="138" dur="1000" fill="hold"/>
                                        <p:tgtEl>
                                          <p:spTgt spid="61"/>
                                        </p:tgtEl>
                                        <p:attrNameLst>
                                          <p:attrName>ppt_x</p:attrName>
                                        </p:attrNameLst>
                                      </p:cBhvr>
                                      <p:tavLst>
                                        <p:tav tm="0">
                                          <p:val>
                                            <p:strVal val="#ppt_x"/>
                                          </p:val>
                                        </p:tav>
                                        <p:tav tm="100000">
                                          <p:val>
                                            <p:strVal val="#ppt_x"/>
                                          </p:val>
                                        </p:tav>
                                      </p:tavLst>
                                    </p:anim>
                                    <p:anim calcmode="lin" valueType="num">
                                      <p:cBhvr>
                                        <p:cTn id="139" dur="1000" fill="hold"/>
                                        <p:tgtEl>
                                          <p:spTgt spid="61"/>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2"/>
                                        </p:tgtEl>
                                        <p:attrNameLst>
                                          <p:attrName>style.visibility</p:attrName>
                                        </p:attrNameLst>
                                      </p:cBhvr>
                                      <p:to>
                                        <p:strVal val="visible"/>
                                      </p:to>
                                    </p:set>
                                    <p:animEffect transition="in" filter="fade">
                                      <p:cBhvr>
                                        <p:cTn id="142" dur="1000"/>
                                        <p:tgtEl>
                                          <p:spTgt spid="62"/>
                                        </p:tgtEl>
                                      </p:cBhvr>
                                    </p:animEffect>
                                    <p:anim calcmode="lin" valueType="num">
                                      <p:cBhvr>
                                        <p:cTn id="143" dur="1000" fill="hold"/>
                                        <p:tgtEl>
                                          <p:spTgt spid="62"/>
                                        </p:tgtEl>
                                        <p:attrNameLst>
                                          <p:attrName>ppt_x</p:attrName>
                                        </p:attrNameLst>
                                      </p:cBhvr>
                                      <p:tavLst>
                                        <p:tav tm="0">
                                          <p:val>
                                            <p:strVal val="#ppt_x"/>
                                          </p:val>
                                        </p:tav>
                                        <p:tav tm="100000">
                                          <p:val>
                                            <p:strVal val="#ppt_x"/>
                                          </p:val>
                                        </p:tav>
                                      </p:tavLst>
                                    </p:anim>
                                    <p:anim calcmode="lin" valueType="num">
                                      <p:cBhvr>
                                        <p:cTn id="144" dur="1000" fill="hold"/>
                                        <p:tgtEl>
                                          <p:spTgt spid="62"/>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1000"/>
                                        <p:tgtEl>
                                          <p:spTgt spid="63"/>
                                        </p:tgtEl>
                                      </p:cBhvr>
                                    </p:animEffect>
                                    <p:anim calcmode="lin" valueType="num">
                                      <p:cBhvr>
                                        <p:cTn id="148" dur="1000" fill="hold"/>
                                        <p:tgtEl>
                                          <p:spTgt spid="63"/>
                                        </p:tgtEl>
                                        <p:attrNameLst>
                                          <p:attrName>ppt_x</p:attrName>
                                        </p:attrNameLst>
                                      </p:cBhvr>
                                      <p:tavLst>
                                        <p:tav tm="0">
                                          <p:val>
                                            <p:strVal val="#ppt_x"/>
                                          </p:val>
                                        </p:tav>
                                        <p:tav tm="100000">
                                          <p:val>
                                            <p:strVal val="#ppt_x"/>
                                          </p:val>
                                        </p:tav>
                                      </p:tavLst>
                                    </p:anim>
                                    <p:anim calcmode="lin" valueType="num">
                                      <p:cBhvr>
                                        <p:cTn id="149" dur="1000" fill="hold"/>
                                        <p:tgtEl>
                                          <p:spTgt spid="63"/>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1000"/>
                                        <p:tgtEl>
                                          <p:spTgt spid="56"/>
                                        </p:tgtEl>
                                      </p:cBhvr>
                                    </p:animEffect>
                                    <p:anim calcmode="lin" valueType="num">
                                      <p:cBhvr>
                                        <p:cTn id="153" dur="1000" fill="hold"/>
                                        <p:tgtEl>
                                          <p:spTgt spid="56"/>
                                        </p:tgtEl>
                                        <p:attrNameLst>
                                          <p:attrName>ppt_x</p:attrName>
                                        </p:attrNameLst>
                                      </p:cBhvr>
                                      <p:tavLst>
                                        <p:tav tm="0">
                                          <p:val>
                                            <p:strVal val="#ppt_x"/>
                                          </p:val>
                                        </p:tav>
                                        <p:tav tm="100000">
                                          <p:val>
                                            <p:strVal val="#ppt_x"/>
                                          </p:val>
                                        </p:tav>
                                      </p:tavLst>
                                    </p:anim>
                                    <p:anim calcmode="lin" valueType="num">
                                      <p:cBhvr>
                                        <p:cTn id="15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Effect transition="in" filter="fade">
                                      <p:cBhvr>
                                        <p:cTn id="159" dur="1000"/>
                                        <p:tgtEl>
                                          <p:spTgt spid="2"/>
                                        </p:tgtEl>
                                      </p:cBhvr>
                                    </p:animEffect>
                                    <p:anim calcmode="lin" valueType="num">
                                      <p:cBhvr>
                                        <p:cTn id="160" dur="1000" fill="hold"/>
                                        <p:tgtEl>
                                          <p:spTgt spid="2"/>
                                        </p:tgtEl>
                                        <p:attrNameLst>
                                          <p:attrName>ppt_x</p:attrName>
                                        </p:attrNameLst>
                                      </p:cBhvr>
                                      <p:tavLst>
                                        <p:tav tm="0">
                                          <p:val>
                                            <p:strVal val="#ppt_x"/>
                                          </p:val>
                                        </p:tav>
                                        <p:tav tm="100000">
                                          <p:val>
                                            <p:strVal val="#ppt_x"/>
                                          </p:val>
                                        </p:tav>
                                      </p:tavLst>
                                    </p:anim>
                                    <p:anim calcmode="lin" valueType="num">
                                      <p:cBhvr>
                                        <p:cTn id="1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7" grpId="0" animBg="1"/>
      <p:bldP spid="28" grpId="0" animBg="1"/>
      <p:bldP spid="29" grpId="0" animBg="1"/>
      <p:bldP spid="31" grpId="0" animBg="1"/>
      <p:bldP spid="32" grpId="0" animBg="1"/>
      <p:bldP spid="33" grpId="0" animBg="1"/>
      <p:bldP spid="34" grpId="0" animBg="1"/>
      <p:bldP spid="35" grpId="0" animBg="1"/>
      <p:bldP spid="47" grpId="0" animBg="1"/>
      <p:bldP spid="48" grpId="0" animBg="1"/>
      <p:bldP spid="50" grpId="0" animBg="1"/>
      <p:bldP spid="52" grpId="0" animBg="1"/>
      <p:bldP spid="53"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321;p37"/>
          <p:cNvGrpSpPr/>
          <p:nvPr/>
        </p:nvGrpSpPr>
        <p:grpSpPr>
          <a:xfrm rot="16607349">
            <a:off x="3000478" y="3079072"/>
            <a:ext cx="304846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83;p14"/>
          <p:cNvSpPr/>
          <p:nvPr/>
        </p:nvSpPr>
        <p:spPr>
          <a:xfrm>
            <a:off x="6228184" y="177432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27" name="Google Shape;83;p14"/>
          <p:cNvSpPr/>
          <p:nvPr/>
        </p:nvSpPr>
        <p:spPr>
          <a:xfrm>
            <a:off x="7439059" y="239019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28" name="Google Shape;83;p14"/>
          <p:cNvSpPr/>
          <p:nvPr/>
        </p:nvSpPr>
        <p:spPr>
          <a:xfrm>
            <a:off x="5165541" y="23253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9" name="Google Shape;83;p14"/>
          <p:cNvSpPr/>
          <p:nvPr/>
        </p:nvSpPr>
        <p:spPr>
          <a:xfrm>
            <a:off x="7439059"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1" name="Google Shape;83;p14"/>
          <p:cNvSpPr/>
          <p:nvPr/>
        </p:nvSpPr>
        <p:spPr>
          <a:xfrm>
            <a:off x="4769497"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2" name="Google Shape;83;p14"/>
          <p:cNvSpPr/>
          <p:nvPr/>
        </p:nvSpPr>
        <p:spPr>
          <a:xfrm>
            <a:off x="6959804"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3" name="Google Shape;83;p14"/>
          <p:cNvSpPr/>
          <p:nvPr/>
        </p:nvSpPr>
        <p:spPr>
          <a:xfrm>
            <a:off x="8061345"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34" name="Google Shape;83;p14"/>
          <p:cNvSpPr/>
          <p:nvPr/>
        </p:nvSpPr>
        <p:spPr>
          <a:xfrm>
            <a:off x="7760208"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5" name="Google Shape;83;p14"/>
          <p:cNvSpPr/>
          <p:nvPr/>
        </p:nvSpPr>
        <p:spPr>
          <a:xfrm>
            <a:off x="8457389"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6" name="Straight Connector 35"/>
          <p:cNvCxnSpPr/>
          <p:nvPr/>
        </p:nvCxnSpPr>
        <p:spPr>
          <a:xfrm flipH="1">
            <a:off x="5531288" y="2039440"/>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6398" y="2745435"/>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624228" y="2039440"/>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29503" y="2727024"/>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0783" y="2789506"/>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735376" y="2751078"/>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994532" y="3536613"/>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368904" y="3482368"/>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Google Shape;83;p14"/>
          <p:cNvSpPr/>
          <p:nvPr/>
        </p:nvSpPr>
        <p:spPr>
          <a:xfrm>
            <a:off x="4996398"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8" name="Google Shape;83;p14"/>
          <p:cNvSpPr/>
          <p:nvPr/>
        </p:nvSpPr>
        <p:spPr>
          <a:xfrm>
            <a:off x="5693566"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0" name="Google Shape;83;p14"/>
          <p:cNvSpPr/>
          <p:nvPr/>
        </p:nvSpPr>
        <p:spPr>
          <a:xfrm>
            <a:off x="5423276" y="314397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52" name="Google Shape;83;p14"/>
          <p:cNvSpPr/>
          <p:nvPr/>
        </p:nvSpPr>
        <p:spPr>
          <a:xfrm>
            <a:off x="8083648"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3" name="Google Shape;83;p14"/>
          <p:cNvSpPr/>
          <p:nvPr/>
        </p:nvSpPr>
        <p:spPr>
          <a:xfrm>
            <a:off x="6553462"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54" name="Google Shape;83;p14"/>
          <p:cNvSpPr/>
          <p:nvPr/>
        </p:nvSpPr>
        <p:spPr>
          <a:xfrm>
            <a:off x="7186777" y="385547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5342416" y="3559190"/>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93566" y="3536613"/>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822791" y="3482368"/>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74988" y="3482368"/>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654516" y="4182214"/>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105848" y="4182214"/>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05006" y="2005964"/>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42" name="Oval 41"/>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8186720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Divide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Greedy approach</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760040" y="2087487"/>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8168" y="1279479"/>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22356" y="3147814"/>
            <a:ext cx="7416824" cy="707886"/>
          </a:xfrm>
          <a:prstGeom prst="rect">
            <a:avLst/>
          </a:prstGeom>
          <a:noFill/>
        </p:spPr>
        <p:txBody>
          <a:bodyPr wrap="square" rtlCol="0">
            <a:spAutoFit/>
          </a:bodyPr>
          <a:lstStyle/>
          <a:p>
            <a:pPr algn="ctr"/>
            <a:r>
              <a:rPr lang="en-US" sz="2000" dirty="0" smtClean="0">
                <a:solidFill>
                  <a:schemeClr val="bg1"/>
                </a:solidFill>
                <a:latin typeface="Sniglet" charset="0"/>
              </a:rPr>
              <a:t>Gmail: </a:t>
            </a:r>
            <a:r>
              <a:rPr lang="en-US" sz="2000" dirty="0" smtClean="0">
                <a:solidFill>
                  <a:schemeClr val="bg1"/>
                </a:solidFill>
                <a:latin typeface="Sniglet" charset="0"/>
                <a:hlinkClick r:id="rId3"/>
              </a:rPr>
              <a:t>19521482@gm.uit.edu.vn</a:t>
            </a:r>
            <a:endParaRPr lang="en-US" sz="2000" dirty="0" smtClean="0">
              <a:solidFill>
                <a:schemeClr val="bg1"/>
              </a:solidFill>
              <a:latin typeface="Sniglet" charset="0"/>
            </a:endParaRPr>
          </a:p>
          <a:p>
            <a:pPr algn="ctr"/>
            <a:r>
              <a:rPr lang="en-US" sz="2000" dirty="0" smtClean="0">
                <a:solidFill>
                  <a:schemeClr val="bg1"/>
                </a:solidFill>
                <a:latin typeface="Sniglet" charset="0"/>
              </a:rPr>
              <a:t>Deadline: 12h00 AM, 30/05/2021</a:t>
            </a:r>
            <a:endParaRPr lang="en-US" sz="2000" dirty="0">
              <a:solidFill>
                <a:schemeClr val="bg1"/>
              </a:solidFill>
              <a:latin typeface="Sniglet" charset="0"/>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749152" y="4532668"/>
            <a:ext cx="78205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Dynamic programming</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383726475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hlinkClick r:id="rId3"/>
              </a:rPr>
              <a:t>https://github.com/noeffortnomoney/CS112.L23.KHCL-Team12</a:t>
            </a:r>
            <a:endParaRP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755576" y="1923678"/>
            <a:ext cx="7772400" cy="2232248"/>
          </a:xfrm>
          <a:prstGeom prst="rect">
            <a:avLst/>
          </a:prstGeom>
        </p:spPr>
        <p:txBody>
          <a:bodyPr spcFirstLastPara="1" wrap="square" lIns="91425" tIns="91425" rIns="91425" bIns="91425" anchor="t" anchorCtr="0">
            <a:noAutofit/>
          </a:bodyPr>
          <a:lstStyle/>
          <a:p>
            <a:pPr marL="0" lvl="0" indent="0" algn="just"/>
            <a:r>
              <a:rPr lang="en-US" dirty="0" smtClean="0"/>
              <a:t>	Dynamic programming (DP) approach is similar to Divide and Conquer in breaking down the problem in smaller and yet smaller possible sub-problems. 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275606"/>
            <a:ext cx="8568952" cy="936104"/>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p:txBody>
      </p:sp>
      <p:sp>
        <p:nvSpPr>
          <p:cNvPr id="2" name="TextBox 1"/>
          <p:cNvSpPr txBox="1"/>
          <p:nvPr/>
        </p:nvSpPr>
        <p:spPr>
          <a:xfrm>
            <a:off x="323528" y="2499742"/>
            <a:ext cx="8568952" cy="1292662"/>
          </a:xfrm>
          <a:prstGeom prst="rect">
            <a:avLst/>
          </a:prstGeom>
          <a:noFill/>
        </p:spPr>
        <p:txBody>
          <a:bodyPr wrap="square" rtlCol="0">
            <a:spAutoFit/>
          </a:bodyPr>
          <a:lstStyle/>
          <a:p>
            <a:pPr algn="ctr"/>
            <a:r>
              <a:rPr lang="en-US" sz="3200" dirty="0">
                <a:solidFill>
                  <a:schemeClr val="bg1"/>
                </a:solidFill>
                <a:latin typeface="Sniglet" charset="0"/>
              </a:rPr>
              <a:t>There exist some places where we solve the same </a:t>
            </a:r>
            <a:r>
              <a:rPr lang="en-US" sz="3200" dirty="0" err="1">
                <a:solidFill>
                  <a:schemeClr val="bg1"/>
                </a:solidFill>
                <a:latin typeface="Sniglet" charset="0"/>
              </a:rPr>
              <a:t>subproblem</a:t>
            </a:r>
            <a:r>
              <a:rPr lang="en-US" sz="3200" dirty="0">
                <a:solidFill>
                  <a:schemeClr val="bg1"/>
                </a:solidFill>
                <a:latin typeface="Sniglet" charset="0"/>
              </a:rPr>
              <a:t> more than once</a:t>
            </a:r>
          </a:p>
          <a:p>
            <a:endParaRPr lang="en-US" dirty="0">
              <a:solidFill>
                <a:schemeClr val="bg1"/>
              </a:solidFill>
            </a:endParaRPr>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864096"/>
          </a:xfrm>
          <a:prstGeom prst="rect">
            <a:avLst/>
          </a:prstGeom>
        </p:spPr>
        <p:txBody>
          <a:bodyPr spcFirstLastPara="1" wrap="square" lIns="91425" tIns="91425" rIns="91425" bIns="91425" anchor="t" anchorCtr="0">
            <a:normAutofit/>
          </a:bodyPr>
          <a:lstStyle/>
          <a:p>
            <a:pPr marL="558800" indent="-457200">
              <a:buFont typeface="Wingdings" pitchFamily="2" charset="2"/>
              <a:buChar char="Ø"/>
            </a:pPr>
            <a:r>
              <a:rPr lang="en-US" sz="3200" b="1" dirty="0"/>
              <a:t>Optimal </a:t>
            </a:r>
            <a:r>
              <a:rPr lang="en-US" sz="3200" b="1" dirty="0" smtClean="0"/>
              <a:t>Substructure</a:t>
            </a:r>
            <a:endParaRPr lang="en-US" sz="3200" b="1" dirty="0" smtClean="0"/>
          </a:p>
        </p:txBody>
      </p:sp>
      <p:sp>
        <p:nvSpPr>
          <p:cNvPr id="2" name="TextBox 1"/>
          <p:cNvSpPr txBox="1"/>
          <p:nvPr/>
        </p:nvSpPr>
        <p:spPr>
          <a:xfrm>
            <a:off x="179512" y="2499742"/>
            <a:ext cx="8712968" cy="1292662"/>
          </a:xfrm>
          <a:prstGeom prst="rect">
            <a:avLst/>
          </a:prstGeom>
          <a:noFill/>
        </p:spPr>
        <p:txBody>
          <a:bodyPr wrap="square" rtlCol="0">
            <a:spAutoFit/>
          </a:bodyPr>
          <a:lstStyle/>
          <a:p>
            <a:pPr marL="101600" lvl="1" indent="0" algn="ctr">
              <a:buSzPts val="2000"/>
            </a:pPr>
            <a:r>
              <a:rPr lang="en-US" sz="3200" dirty="0" smtClean="0">
                <a:solidFill>
                  <a:schemeClr val="bg1"/>
                </a:solidFill>
                <a:latin typeface="Sniglet" charset="0"/>
              </a:rPr>
              <a:t>The </a:t>
            </a:r>
            <a:r>
              <a:rPr lang="en-US" sz="3200" dirty="0">
                <a:solidFill>
                  <a:schemeClr val="bg1"/>
                </a:solidFill>
                <a:latin typeface="Sniglet" charset="0"/>
              </a:rPr>
              <a:t>optimal solution to the problem contains within optimal solutions to its </a:t>
            </a:r>
            <a:r>
              <a:rPr lang="en-US" sz="3200" dirty="0" err="1">
                <a:solidFill>
                  <a:schemeClr val="bg1"/>
                </a:solidFill>
                <a:latin typeface="Sniglet" charset="0"/>
              </a:rPr>
              <a:t>subproblems</a:t>
            </a:r>
            <a:r>
              <a:rPr lang="en-US" sz="3200" dirty="0">
                <a:solidFill>
                  <a:schemeClr val="bg1"/>
                </a:solidFill>
                <a:latin typeface="Sniglet" charset="0"/>
              </a:rPr>
              <a:t>.</a:t>
            </a:r>
          </a:p>
          <a:p>
            <a:endParaRPr lang="en-US" dirty="0">
              <a:solidFill>
                <a:schemeClr val="bg1"/>
              </a:solidFill>
              <a:latin typeface="Sniglet" charset="0"/>
            </a:endParaRPr>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TotalTime>
  <Words>705</Words>
  <Application>Microsoft Office PowerPoint</Application>
  <PresentationFormat>On-screen Show (16:9)</PresentationFormat>
  <Paragraphs>235</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Walter Turncoat</vt:lpstr>
      <vt:lpstr>Times New Roman</vt:lpstr>
      <vt:lpstr>Wingdings</vt:lpstr>
      <vt:lpstr>Sniglet</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KAHOOT!</vt:lpstr>
      <vt:lpstr>HOMEWORK</vt:lpstr>
      <vt:lpstr>The shortest path</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132</cp:revision>
  <dcterms:modified xsi:type="dcterms:W3CDTF">2021-05-23T03:44:03Z</dcterms:modified>
</cp:coreProperties>
</file>