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78" r:id="rId3"/>
    <p:sldId id="283" r:id="rId4"/>
    <p:sldId id="284" r:id="rId5"/>
    <p:sldId id="257" r:id="rId6"/>
    <p:sldId id="285" r:id="rId7"/>
    <p:sldId id="258" r:id="rId8"/>
    <p:sldId id="286" r:id="rId9"/>
    <p:sldId id="287" r:id="rId10"/>
    <p:sldId id="295" r:id="rId11"/>
    <p:sldId id="270" r:id="rId12"/>
    <p:sldId id="274" r:id="rId13"/>
    <p:sldId id="277" r:id="rId14"/>
    <p:sldId id="276" r:id="rId15"/>
    <p:sldId id="275" r:id="rId16"/>
    <p:sldId id="261" r:id="rId17"/>
    <p:sldId id="289" r:id="rId18"/>
    <p:sldId id="290" r:id="rId19"/>
    <p:sldId id="291" r:id="rId20"/>
    <p:sldId id="296"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4" autoAdjust="0"/>
    <p:restoredTop sz="93792" autoAdjust="0"/>
  </p:normalViewPr>
  <p:slideViewPr>
    <p:cSldViewPr snapToGrid="0">
      <p:cViewPr varScale="1">
        <p:scale>
          <a:sx n="85" d="100"/>
          <a:sy n="85" d="100"/>
        </p:scale>
        <p:origin x="40" y="1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f8cfb7d0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f8cfb7d0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Times New Roman" panose="02020603050405020304" pitchFamily="18" charset="0"/>
              </a:rPr>
              <a:t>In order to analyze group-level functional connectivity, we firstly divided the subjects into groups based on the behavioral results. The figure on the slide shows the working memory task accuracy distribution of the whole subjects. We divided the subjects into 2 groups -- poor performers and good performers using mean as the midline. This results will be a comparison in following analyses</a:t>
            </a:r>
          </a:p>
        </p:txBody>
      </p:sp>
    </p:spTree>
    <p:extLst>
      <p:ext uri="{BB962C8B-B14F-4D97-AF65-F5344CB8AC3E}">
        <p14:creationId xmlns:p14="http://schemas.microsoft.com/office/powerpoint/2010/main" val="3133591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f8cfb7d0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f8cfb7d0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800" dirty="0">
              <a:effectLst/>
              <a:latin typeface="Times New Roman" panose="02020603050405020304" pitchFamily="18" charset="0"/>
              <a:ea typeface="Times New Roman" panose="02020603050405020304" pitchFamily="18"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Then we made the correlation in two groups corresponding to their subjects based on behavioral results.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Figures showed the correlation matrix for 21 regions’ averaged activation across time-series within each group in task state. We found a higher level of correlation distance in good performers compared with poor performers. To be more specific, we found high correlation between cortex and thalamus as well as between cortex and caudate.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dirty="0">
              <a:effectLst/>
              <a:latin typeface="Times New Roman" panose="02020603050405020304" pitchFamily="18" charset="0"/>
              <a:ea typeface="Times New Roman" panose="02020603050405020304" pitchFamily="18"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Column x raw: time series (point) x voxel, number of voxels in each brain region</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In each subject, Average the values within each region, normalize the time series in region via z-score, and then do the correlation ,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rPr>
              <a:t>Take average on the correlation matrix across group </a:t>
            </a:r>
            <a:r>
              <a:rPr lang="en-US" sz="1800" dirty="0">
                <a:effectLst/>
                <a:latin typeface="Times New Roman" panose="02020603050405020304" pitchFamily="18" charset="0"/>
                <a:ea typeface="Times New Roman" panose="02020603050405020304" pitchFamily="18" charset="0"/>
                <a:sym typeface="Wingdings" panose="05000000000000000000" pitchFamily="2" charset="2"/>
              </a:rPr>
              <a:t> clustering</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dirty="0">
                <a:effectLst/>
                <a:latin typeface="Times New Roman" panose="02020603050405020304" pitchFamily="18" charset="0"/>
                <a:ea typeface="Times New Roman" panose="02020603050405020304" pitchFamily="18" charset="0"/>
                <a:sym typeface="Wingdings" panose="05000000000000000000" pitchFamily="2" charset="2"/>
              </a:rPr>
              <a:t>Correlation in brain: 0.5 is good enough</a:t>
            </a:r>
            <a:endParaRPr lang="en-US" sz="1800" dirty="0">
              <a:effectLst/>
              <a:latin typeface="Times New Roman" panose="02020603050405020304" pitchFamily="18" charset="0"/>
              <a:ea typeface="Times New Roman" panose="02020603050405020304" pitchFamily="18" charset="0"/>
            </a:endParaRPr>
          </a:p>
          <a:p>
            <a:pPr marL="158750" indent="0">
              <a:buNone/>
            </a:pPr>
            <a:br>
              <a:rPr lang="en-US" dirty="0"/>
            </a:br>
            <a:endParaRPr dirty="0"/>
          </a:p>
        </p:txBody>
      </p:sp>
    </p:spTree>
    <p:extLst>
      <p:ext uri="{BB962C8B-B14F-4D97-AF65-F5344CB8AC3E}">
        <p14:creationId xmlns:p14="http://schemas.microsoft.com/office/powerpoint/2010/main" val="3591080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f8cfb7d0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f8cfb7d0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15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After we ran hierarchical clustering, we found the optimized number of clusters to be 5 in both poor learners and good learners. We visualized this result in Fig.3, which represents the left hemisphere brain network during working memory task state. Corresponding to the correlation matrix results, we found stronger connections between nodes and a more activated network in good performers versus bad performers</a:t>
            </a:r>
            <a:endParaRPr lang="en-US" sz="1100" dirty="0">
              <a:effectLst/>
              <a:latin typeface="Times New Roman" panose="02020603050405020304" pitchFamily="18" charset="0"/>
            </a:endParaRPr>
          </a:p>
          <a:p>
            <a:pPr marL="0" lvl="0" indent="0" algn="l" rtl="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each node represents one parcellation of the left hemisphere. Nodes in the same color belong to the same cluster according to hierarchical clustering results. The edge represents correlation distance and negative correlations are shown in red and positive correlations are shown in green. The Thickness and translucency represent the strength of the connection (absolute value of the correlation distance). </a:t>
            </a:r>
            <a:r>
              <a:rPr lang="en-US" sz="1800" b="1" dirty="0">
                <a:effectLst/>
                <a:latin typeface="Times New Roman" panose="02020603050405020304" pitchFamily="18" charset="0"/>
                <a:ea typeface="Times New Roman" panose="02020603050405020304" pitchFamily="18" charset="0"/>
              </a:rPr>
              <a:t>Left</a:t>
            </a:r>
            <a:r>
              <a:rPr lang="en-US" sz="1800" dirty="0">
                <a:effectLst/>
                <a:latin typeface="Times New Roman" panose="02020603050405020304" pitchFamily="18" charset="0"/>
                <a:ea typeface="Times New Roman" panose="02020603050405020304" pitchFamily="18" charset="0"/>
              </a:rPr>
              <a:t>: poor performers. </a:t>
            </a:r>
            <a:r>
              <a:rPr lang="en-US" sz="1800" b="1" dirty="0">
                <a:effectLst/>
                <a:latin typeface="Times New Roman" panose="02020603050405020304" pitchFamily="18" charset="0"/>
                <a:ea typeface="Times New Roman" panose="02020603050405020304" pitchFamily="18" charset="0"/>
              </a:rPr>
              <a:t>Right</a:t>
            </a:r>
            <a:r>
              <a:rPr lang="en-US" sz="1800" dirty="0">
                <a:effectLst/>
                <a:latin typeface="Times New Roman" panose="02020603050405020304" pitchFamily="18" charset="0"/>
                <a:ea typeface="Times New Roman" panose="02020603050405020304" pitchFamily="18" charset="0"/>
              </a:rPr>
              <a:t>: good performers. </a:t>
            </a:r>
          </a:p>
          <a:p>
            <a:pPr marL="0" lvl="0" indent="0" algn="l" rtl="0">
              <a:spcBef>
                <a:spcPts val="0"/>
              </a:spcBef>
              <a:spcAft>
                <a:spcPts val="0"/>
              </a:spcAft>
              <a:buNone/>
            </a:pPr>
            <a:endParaRPr lang="en-US" sz="1800" dirty="0">
              <a:effectLst/>
              <a:latin typeface="Times New Roman" panose="02020603050405020304" pitchFamily="18"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141057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f8cfb7d0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f8cfb7d0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indent="0">
              <a:lnSpc>
                <a:spcPct val="115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Because we specifically targeted functional connectivity among the thalamus-hippocampus-prefrontal cortex circuits, we also plotted out the brain activity across time series during the working memory task for these 3 areas in Fig.4. It showed that in good learners, the thalamus showed opposite activity direction from cortex while hippocampus showed similar trends to cortex. In the poor performers group, there’s weak correspondence among these three areas. </a:t>
            </a:r>
            <a:endParaRPr lang="en-US" sz="1800" dirty="0">
              <a:effectLst/>
              <a:latin typeface="Arial" panose="020B0604020202020204" pitchFamily="34" charset="0"/>
              <a:ea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770427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f8cfb7d0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f8cfb7d0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800" dirty="0">
                <a:effectLst/>
                <a:latin typeface="Times New Roman" panose="02020603050405020304" pitchFamily="18" charset="0"/>
                <a:ea typeface="Times New Roman" panose="02020603050405020304" pitchFamily="18" charset="0"/>
              </a:rPr>
              <a:t>Fig. 2 showed the correlation matrix for 21 regions’ averaged activation across time-series within each group. We found a higher level of correlation distance in good performers than poor performers (deeper color shown in the right figure). Specifically, we found high correlation between cortex and thalamus as well as between cortex and caudate. After we ran hierarchical clustering, we found the optimized number of clusters to be 5 in both poor learners and good learners. we also plotted out the brain activity across time series during the working memory task for these 3 areas in Fig.4. It showed that in good learners, the thalamus showed opposite activity direction from cortex while hippocampus showed similar trends to cortex. In the poor performers group, there’s weak correspondence among these three areas. </a:t>
            </a:r>
            <a:endParaRPr lang="en-US" sz="1800" dirty="0">
              <a:effectLst/>
              <a:latin typeface="Arial" panose="020B0604020202020204" pitchFamily="34" charset="0"/>
              <a:ea typeface="Arial" panose="020B0604020202020204" pitchFamily="34" charset="0"/>
            </a:endParaRPr>
          </a:p>
          <a:p>
            <a:br>
              <a:rPr lang="en-US" dirty="0"/>
            </a:br>
            <a:endParaRPr dirty="0"/>
          </a:p>
        </p:txBody>
      </p:sp>
    </p:spTree>
    <p:extLst>
      <p:ext uri="{BB962C8B-B14F-4D97-AF65-F5344CB8AC3E}">
        <p14:creationId xmlns:p14="http://schemas.microsoft.com/office/powerpoint/2010/main" val="1706486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f8cfb7d0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f8cfb7d0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9165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f8cfb7d0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f8cfb7d0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This group comparison provided evidence for a direct connection between working memory capacities and the communications between these areas, indicating that the neural foundation for working memory is not supported by each brain part independently but an interconnected network</a:t>
            </a:r>
          </a:p>
          <a:p>
            <a:pPr marL="285750" indent="-285750">
              <a:buFont typeface="Arial" panose="020B0604020202020204" pitchFamily="34" charset="0"/>
              <a:buChar char="•"/>
            </a:pPr>
            <a:endParaRPr lang="en-US" sz="18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endParaRPr lang="en-US" sz="1800" dirty="0">
              <a:latin typeface="Calibri Light" panose="020F0302020204030204" pitchFamily="34" charset="0"/>
              <a:cs typeface="Calibri Light" panose="020F03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dirty="0">
                <a:latin typeface="Calibri Light" panose="020F0302020204030204" pitchFamily="34" charset="0"/>
                <a:cs typeface="Calibri Light" panose="020F0302020204030204" pitchFamily="34" charset="0"/>
              </a:rPr>
              <a:t>Considering these areas were shown to be essential for emotion or motor tasks, it is reasonable to observe a ‘sleep’ mode for them during rest. </a:t>
            </a:r>
          </a:p>
          <a:p>
            <a:pPr marL="285750" indent="-285750">
              <a:buFont typeface="Arial" panose="020B0604020202020204" pitchFamily="34" charset="0"/>
              <a:buChar char="•"/>
            </a:pPr>
            <a:endParaRPr lang="en-US" sz="1800" dirty="0">
              <a:latin typeface="Calibri Light" panose="020F0302020204030204" pitchFamily="34" charset="0"/>
              <a:cs typeface="Calibri Light" panose="020F03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f8cfb7d0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f8cfb7d0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This group comparison provided evidence for a direct connection between working memory capacities and the communications between these areas, indicating that the neural foundation for working memory is not supported by each brain part independently but an interconnected network</a:t>
            </a:r>
          </a:p>
          <a:p>
            <a:pPr marL="285750" indent="-285750">
              <a:buFont typeface="Arial" panose="020B0604020202020204" pitchFamily="34" charset="0"/>
              <a:buChar char="•"/>
            </a:pPr>
            <a:endParaRPr lang="en-US" sz="18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endParaRPr lang="en-US" sz="1800" dirty="0">
              <a:latin typeface="Calibri Light" panose="020F0302020204030204" pitchFamily="34" charset="0"/>
              <a:cs typeface="Calibri Light" panose="020F03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dirty="0">
                <a:latin typeface="Calibri Light" panose="020F0302020204030204" pitchFamily="34" charset="0"/>
                <a:cs typeface="Calibri Light" panose="020F0302020204030204" pitchFamily="34" charset="0"/>
              </a:rPr>
              <a:t>Considering these areas were shown to be essential for emotion or motor tasks, it is reasonable to observe a ‘sleep’ mode for them during rest. </a:t>
            </a:r>
          </a:p>
          <a:p>
            <a:pPr marL="285750" indent="-285750">
              <a:buFont typeface="Arial" panose="020B0604020202020204" pitchFamily="34" charset="0"/>
              <a:buChar char="•"/>
            </a:pPr>
            <a:endParaRPr lang="en-US" sz="1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20451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f8cfb7d0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f8cfb7d0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This group comparison provided evidence for a direct connection between working memory capacities and the communications between these areas, indicating that the neural foundation for working memory is not supported by each brain part independently but an interconnected network</a:t>
            </a:r>
          </a:p>
          <a:p>
            <a:pPr marL="285750" indent="-285750">
              <a:buFont typeface="Arial" panose="020B0604020202020204" pitchFamily="34" charset="0"/>
              <a:buChar char="•"/>
            </a:pPr>
            <a:endParaRPr lang="en-US" sz="18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endParaRPr lang="en-US" sz="1800" dirty="0">
              <a:latin typeface="Calibri Light" panose="020F0302020204030204" pitchFamily="34" charset="0"/>
              <a:cs typeface="Calibri Light" panose="020F03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dirty="0">
                <a:latin typeface="Calibri Light" panose="020F0302020204030204" pitchFamily="34" charset="0"/>
                <a:cs typeface="Calibri Light" panose="020F0302020204030204" pitchFamily="34" charset="0"/>
              </a:rPr>
              <a:t>Considering these areas were shown to be essential for emotion or motor tasks, it is reasonable to observe a ‘sleep’ mode for them during rest. </a:t>
            </a:r>
          </a:p>
          <a:p>
            <a:pPr marL="285750" indent="-285750">
              <a:buFont typeface="Arial" panose="020B0604020202020204" pitchFamily="34" charset="0"/>
              <a:buChar char="•"/>
            </a:pPr>
            <a:endParaRPr lang="en-US" sz="1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55136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f8cfb7d0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f8cfb7d0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This group comparison provided evidence for a direct connection between working memory capacities and the communications between these areas, indicating that the neural foundation for working memory is not supported by each brain part independently but an interconnected network</a:t>
            </a:r>
          </a:p>
          <a:p>
            <a:pPr marL="285750" indent="-285750">
              <a:buFont typeface="Arial" panose="020B0604020202020204" pitchFamily="34" charset="0"/>
              <a:buChar char="•"/>
            </a:pPr>
            <a:endParaRPr lang="en-US" sz="18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endParaRPr lang="en-US" sz="1800" dirty="0">
              <a:latin typeface="Calibri Light" panose="020F0302020204030204" pitchFamily="34" charset="0"/>
              <a:cs typeface="Calibri Light" panose="020F03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dirty="0">
                <a:latin typeface="Calibri Light" panose="020F0302020204030204" pitchFamily="34" charset="0"/>
                <a:cs typeface="Calibri Light" panose="020F0302020204030204" pitchFamily="34" charset="0"/>
              </a:rPr>
              <a:t>Considering these areas were shown to be essential for emotion or motor tasks, it is reasonable to observe a ‘sleep’ mode for them during rest. </a:t>
            </a:r>
          </a:p>
          <a:p>
            <a:pPr marL="285750" indent="-285750">
              <a:buFont typeface="Arial" panose="020B0604020202020204" pitchFamily="34" charset="0"/>
              <a:buChar char="•"/>
            </a:pPr>
            <a:endParaRPr lang="en-US" sz="1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787558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6f8cfb7d0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6f8cfb7d0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0" i="0" dirty="0">
                <a:solidFill>
                  <a:srgbClr val="202122"/>
                </a:solidFill>
                <a:effectLst/>
                <a:latin typeface="Arial" panose="020B0604020202020204" pitchFamily="34" charset="0"/>
              </a:rPr>
              <a:t>supervising the integration of information</a:t>
            </a:r>
            <a:endParaRPr lang="en-US" sz="1800" b="0"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880583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f8cfb7d02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f8cfb7d0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This group comparison provided evidence for a direct connection between working memory capacities and the communications between these areas, indicating that the neural foundation for working memory is not supported by each brain part independently but an interconnected network</a:t>
            </a:r>
          </a:p>
          <a:p>
            <a:pPr marL="285750" indent="-285750">
              <a:buFont typeface="Arial" panose="020B0604020202020204" pitchFamily="34" charset="0"/>
              <a:buChar char="•"/>
            </a:pPr>
            <a:endParaRPr lang="en-US" sz="18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endParaRPr lang="en-US" sz="1800" dirty="0">
              <a:latin typeface="Calibri Light" panose="020F0302020204030204" pitchFamily="34" charset="0"/>
              <a:cs typeface="Calibri Light" panose="020F03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800" dirty="0">
                <a:latin typeface="Calibri Light" panose="020F0302020204030204" pitchFamily="34" charset="0"/>
                <a:cs typeface="Calibri Light" panose="020F0302020204030204" pitchFamily="34" charset="0"/>
              </a:rPr>
              <a:t>Considering these areas were shown to be essential for emotion or motor tasks, it is reasonable to observe a ‘sleep’ mode for them during rest. </a:t>
            </a:r>
          </a:p>
          <a:p>
            <a:pPr marL="285750" indent="-285750">
              <a:buFont typeface="Arial" panose="020B0604020202020204" pitchFamily="34" charset="0"/>
              <a:buChar char="•"/>
            </a:pPr>
            <a:endParaRPr lang="en-US" sz="18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119980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6f8cfb7d0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6f8cfb7d0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Times New Roman" panose="02020603050405020304" pitchFamily="18" charset="0"/>
              </a:rPr>
              <a:t>To understand how multiple brain regions work together to support working memory, researchers usually utilized a functional connectivity analysis.</a:t>
            </a:r>
          </a:p>
          <a:p>
            <a:pPr marL="0" lvl="0" indent="0" algn="l" rtl="0">
              <a:spcBef>
                <a:spcPts val="0"/>
              </a:spcBef>
              <a:spcAft>
                <a:spcPts val="0"/>
              </a:spcAft>
              <a:buNone/>
            </a:pPr>
            <a:r>
              <a:rPr lang="en-US" sz="1800" b="0" i="0" u="none" strike="noStrike" dirty="0">
                <a:solidFill>
                  <a:srgbClr val="000000"/>
                </a:solidFill>
                <a:effectLst/>
                <a:latin typeface="Times New Roman" panose="02020603050405020304" pitchFamily="18" charset="0"/>
              </a:rPr>
              <a:t>Current functional connectivity studies of working memory mainly focus on two direct -- how resting-state functional connectivity was impaired in individuals with abnormal working memory and how different types of information was processed by divergent brain networks within the working memory scope. </a:t>
            </a:r>
          </a:p>
        </p:txBody>
      </p:sp>
    </p:spTree>
    <p:extLst>
      <p:ext uri="{BB962C8B-B14F-4D97-AF65-F5344CB8AC3E}">
        <p14:creationId xmlns:p14="http://schemas.microsoft.com/office/powerpoint/2010/main" val="2982990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6f8cfb7d0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6f8cfb7d0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Times New Roman" panose="02020603050405020304" pitchFamily="18" charset="0"/>
              </a:rPr>
              <a:t>To understand how multiple brain regions work together to support working memory, researchers usually utilized a functional connectivity analysis.</a:t>
            </a:r>
          </a:p>
          <a:p>
            <a:pPr marL="0" lvl="0" indent="0" algn="l" rtl="0">
              <a:spcBef>
                <a:spcPts val="0"/>
              </a:spcBef>
              <a:spcAft>
                <a:spcPts val="0"/>
              </a:spcAft>
              <a:buNone/>
            </a:pPr>
            <a:r>
              <a:rPr lang="en-US" sz="1800" b="0" i="0" u="none" strike="noStrike" dirty="0">
                <a:solidFill>
                  <a:srgbClr val="000000"/>
                </a:solidFill>
                <a:effectLst/>
                <a:latin typeface="Times New Roman" panose="02020603050405020304" pitchFamily="18" charset="0"/>
              </a:rPr>
              <a:t>Current functional connectivity studies of working memory mainly focus on two direct -- how resting-state functional connectivity was impaired in individuals with abnormal working memory and how different types of information was processed by divergent brain networks within the working memory scope. </a:t>
            </a:r>
          </a:p>
        </p:txBody>
      </p:sp>
    </p:spTree>
    <p:extLst>
      <p:ext uri="{BB962C8B-B14F-4D97-AF65-F5344CB8AC3E}">
        <p14:creationId xmlns:p14="http://schemas.microsoft.com/office/powerpoint/2010/main" val="187252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6f8cfb7d0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6f8cfb7d0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Times New Roman" panose="02020603050405020304" pitchFamily="18" charset="0"/>
              </a:rPr>
              <a:t>A lack of studies asked whether the working memory network dynamics relate to normal individual performance differences. </a:t>
            </a:r>
          </a:p>
          <a:p>
            <a:pPr marL="0" lvl="0" indent="0" algn="l" rtl="0">
              <a:spcBef>
                <a:spcPts val="0"/>
              </a:spcBef>
              <a:spcAft>
                <a:spcPts val="0"/>
              </a:spcAft>
              <a:buNone/>
            </a:pPr>
            <a:r>
              <a:rPr lang="en-US" sz="1800" b="0" i="0" u="none" strike="noStrike" dirty="0">
                <a:solidFill>
                  <a:srgbClr val="000000"/>
                </a:solidFill>
                <a:effectLst/>
                <a:latin typeface="Times New Roman" panose="02020603050405020304" pitchFamily="18" charset="0"/>
              </a:rPr>
              <a:t>Also, while resting-state functional connectivity studies were prevalent in network analyses on the brain, we wondered how the brain network changes from rest to task state in relation to working memory capacity.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6f8cfb7d0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6f8cfb7d0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Times New Roman" panose="02020603050405020304" pitchFamily="18" charset="0"/>
              </a:rPr>
              <a:t>A lack of studies asked whether the working memory network dynamics relate to normal individual performance differences. </a:t>
            </a:r>
          </a:p>
          <a:p>
            <a:pPr marL="0" lvl="0" indent="0" algn="l" rtl="0">
              <a:spcBef>
                <a:spcPts val="0"/>
              </a:spcBef>
              <a:spcAft>
                <a:spcPts val="0"/>
              </a:spcAft>
              <a:buNone/>
            </a:pPr>
            <a:r>
              <a:rPr lang="en-US" sz="1800" b="0" i="0" u="none" strike="noStrike" dirty="0">
                <a:solidFill>
                  <a:srgbClr val="000000"/>
                </a:solidFill>
                <a:effectLst/>
                <a:latin typeface="Times New Roman" panose="02020603050405020304" pitchFamily="18" charset="0"/>
              </a:rPr>
              <a:t>Also, while resting-state functional connectivity studies were prevalent in network analyses on the brain, we wondered how the brain network changes from rest to task state in relation to working memory capacity. </a:t>
            </a:r>
          </a:p>
          <a:p>
            <a:pPr marL="0" lvl="0" indent="0" algn="l" rtl="0">
              <a:spcBef>
                <a:spcPts val="0"/>
              </a:spcBef>
              <a:spcAft>
                <a:spcPts val="0"/>
              </a:spcAft>
              <a:buNone/>
            </a:pPr>
            <a:endParaRPr lang="en-US" sz="1800" b="0" i="0" u="none" strike="noStrike" dirty="0">
              <a:solidFill>
                <a:srgbClr val="000000"/>
              </a:solidFill>
              <a:effectLst/>
              <a:latin typeface="Times New Roman" panose="02020603050405020304" pitchFamily="18" charset="0"/>
            </a:endParaRPr>
          </a:p>
          <a:p>
            <a:pPr marL="0" lvl="0" indent="0" algn="l" rtl="0">
              <a:spcBef>
                <a:spcPts val="0"/>
              </a:spcBef>
              <a:spcAft>
                <a:spcPts val="0"/>
              </a:spcAft>
              <a:buNone/>
            </a:pPr>
            <a:endParaRPr lang="en-US" sz="1800" b="0" i="0" u="none" strike="noStrike" dirty="0">
              <a:solidFill>
                <a:srgbClr val="000000"/>
              </a:solidFill>
              <a:effectLst/>
              <a:latin typeface="Times New Roman" panose="02020603050405020304" pitchFamily="18" charset="0"/>
            </a:endParaRPr>
          </a:p>
          <a:p>
            <a:pPr marL="228600" lvl="0" indent="-228600" algn="l" rtl="0">
              <a:spcBef>
                <a:spcPts val="0"/>
              </a:spcBef>
              <a:spcAft>
                <a:spcPts val="0"/>
              </a:spcAft>
              <a:buAutoNum type="arabicParenR"/>
            </a:pPr>
            <a:r>
              <a:rPr lang="en-US" dirty="0"/>
              <a:t>can we construct the whole brain network mapping for human working memory and identify the hub regions which provide the most supports for working memory function. 2) can we identify network differences that contribute to individual differences in working memory performance? 3) how does the </a:t>
            </a:r>
            <a:r>
              <a:rPr lang="en-US" dirty="0" err="1"/>
              <a:t>restingstate</a:t>
            </a:r>
            <a:r>
              <a:rPr lang="en-US" dirty="0"/>
              <a:t> brain network differ in its topology from the task state brain network for working memory function</a:t>
            </a:r>
            <a:r>
              <a:rPr lang="zh-TW" altLang="en-US" dirty="0"/>
              <a:t> </a:t>
            </a:r>
            <a:endParaRPr lang="en-US" altLang="zh-TW" dirty="0"/>
          </a:p>
          <a:p>
            <a:pPr marL="228600" lvl="0" indent="-228600" algn="l" rtl="0">
              <a:spcBef>
                <a:spcPts val="0"/>
              </a:spcBef>
              <a:spcAft>
                <a:spcPts val="0"/>
              </a:spcAft>
              <a:buAutoNum type="arabicParenR"/>
            </a:pPr>
            <a:endParaRPr lang="en-US" dirty="0"/>
          </a:p>
          <a:p>
            <a:pPr marL="228600" lvl="0" indent="-228600" algn="l" rtl="0">
              <a:spcBef>
                <a:spcPts val="0"/>
              </a:spcBef>
              <a:spcAft>
                <a:spcPts val="0"/>
              </a:spcAft>
              <a:buAutoNum type="arabicParenR"/>
            </a:pPr>
            <a:r>
              <a:rPr lang="en-US" dirty="0"/>
              <a:t>This is a reasonable question to ask for working memory because by its definition, working memory is a consistent state of the brain while awake. We wondered how the brain would change by adding more working memory load</a:t>
            </a:r>
            <a:endParaRPr dirty="0"/>
          </a:p>
        </p:txBody>
      </p:sp>
    </p:spTree>
    <p:extLst>
      <p:ext uri="{BB962C8B-B14F-4D97-AF65-F5344CB8AC3E}">
        <p14:creationId xmlns:p14="http://schemas.microsoft.com/office/powerpoint/2010/main" val="3223197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6f8cfb7d0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6f8cfb7d0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We hypothesize that we will find stronger connection between these areas in subjects with better performance in working memory task</a:t>
            </a:r>
          </a:p>
          <a:p>
            <a:pPr marL="0" lvl="0" indent="0" algn="l" rtl="0">
              <a:spcBef>
                <a:spcPts val="0"/>
              </a:spcBef>
              <a:spcAft>
                <a:spcPts val="0"/>
              </a:spcAft>
              <a:buNone/>
            </a:pPr>
            <a:r>
              <a:rPr lang="en-US" dirty="0"/>
              <a:t>We are also supposed to find a weaker connective network generally in resting state compared with in task state, but we think there should be different in good performers and bad performers in resting state.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literature on brain and working memory has already identified brain areas such as the prefrontal cortex and basal ganglia including the thalamus and caudate that are involved in representing and holding information during a working memory task. </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6f8cfb7d0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6f8cfb7d0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We hypothesize that we will find stronger connection between these areas in subjects with better performance in working memory task</a:t>
            </a:r>
          </a:p>
          <a:p>
            <a:pPr marL="0" lvl="0" indent="0" algn="l" rtl="0">
              <a:spcBef>
                <a:spcPts val="0"/>
              </a:spcBef>
              <a:spcAft>
                <a:spcPts val="0"/>
              </a:spcAft>
              <a:buNone/>
            </a:pPr>
            <a:r>
              <a:rPr lang="en-US" dirty="0"/>
              <a:t>We are also supposed to find a weaker connective network generally in resting state compared with in task state, but we think there should be different in good performers and bad performers in resting state.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prefrontal cortex and basal ganglia including the thalamus and caudate that are involved in representing and holding information during a working memory task.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thalamus, hippocampus, and prefrontal cortex</a:t>
            </a:r>
            <a:endParaRPr dirty="0"/>
          </a:p>
        </p:txBody>
      </p:sp>
    </p:spTree>
    <p:extLst>
      <p:ext uri="{BB962C8B-B14F-4D97-AF65-F5344CB8AC3E}">
        <p14:creationId xmlns:p14="http://schemas.microsoft.com/office/powerpoint/2010/main" val="2274568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6f8cfb7d0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6f8cfb7d0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r>
              <a:rPr lang="en-US" dirty="0"/>
              <a:t>We hypothesize that we will find stronger connection between these areas in subjects with better performance in working memory task</a:t>
            </a:r>
          </a:p>
          <a:p>
            <a:pPr marL="0" lvl="0" indent="0" algn="l" rtl="0">
              <a:spcBef>
                <a:spcPts val="0"/>
              </a:spcBef>
              <a:spcAft>
                <a:spcPts val="0"/>
              </a:spcAft>
              <a:buNone/>
            </a:pPr>
            <a:r>
              <a:rPr lang="en-US" dirty="0"/>
              <a:t>We are also supposed to find a weaker connective network generally in resting state compared with in task state, but we think there should be different in good performers and bad performers in resting state.</a:t>
            </a:r>
            <a:endParaRPr dirty="0"/>
          </a:p>
        </p:txBody>
      </p:sp>
    </p:spTree>
    <p:extLst>
      <p:ext uri="{BB962C8B-B14F-4D97-AF65-F5344CB8AC3E}">
        <p14:creationId xmlns:p14="http://schemas.microsoft.com/office/powerpoint/2010/main" val="1306751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Calibri Light" panose="020F0302020204030204" pitchFamily="34" charset="0"/>
                <a:cs typeface="Calibri Light" panose="020F0302020204030204" pitchFamily="34" charset="0"/>
              </a:rPr>
              <a:t>Functional Connectivity Correlates to Individual Difference in Human Brains during Working Memory Task and Resting State</a:t>
            </a:r>
            <a:endParaRPr sz="2800" dirty="0">
              <a:latin typeface="Calibri Light" panose="020F0302020204030204" pitchFamily="34" charset="0"/>
              <a:cs typeface="Calibri Light" panose="020F0302020204030204" pitchFamily="34" charset="0"/>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latin typeface="Calibri Light" panose="020F0302020204030204" pitchFamily="34" charset="0"/>
                <a:cs typeface="Calibri Light" panose="020F0302020204030204" pitchFamily="34" charset="0"/>
              </a:rPr>
              <a:t>Hao-Lun Hsu</a:t>
            </a:r>
            <a:endParaRPr lang="en-US" sz="2400" dirty="0">
              <a:latin typeface="Calibri Light" panose="020F0302020204030204" pitchFamily="34" charset="0"/>
              <a:cs typeface="Calibri Light" panose="020F0302020204030204" pitchFamily="34" charset="0"/>
            </a:endParaRPr>
          </a:p>
          <a:p>
            <a:pPr marL="0" lvl="0" indent="0" algn="ctr" rtl="0">
              <a:spcBef>
                <a:spcPts val="0"/>
              </a:spcBef>
              <a:spcAft>
                <a:spcPts val="0"/>
              </a:spcAft>
              <a:buNone/>
            </a:pPr>
            <a:r>
              <a:rPr lang="en-US" sz="1600" b="1" i="0" dirty="0">
                <a:solidFill>
                  <a:srgbClr val="FFFFFF"/>
                </a:solidFill>
                <a:effectLst/>
                <a:latin typeface="Raleway"/>
              </a:rPr>
              <a:t>2021 IEEE EMB</a:t>
            </a:r>
            <a:endParaRPr lang="en-US" sz="2400" dirty="0">
              <a:latin typeface="Calibri Light" panose="020F0302020204030204" pitchFamily="34" charset="0"/>
              <a:cs typeface="Calibri Light" panose="020F0302020204030204" pitchFamily="34" charset="0"/>
            </a:endParaRPr>
          </a:p>
        </p:txBody>
      </p:sp>
      <p:pic>
        <p:nvPicPr>
          <p:cNvPr id="3" name="Picture 2" descr="Shape&#10;&#10;Description automatically generated with medium confidence">
            <a:extLst>
              <a:ext uri="{FF2B5EF4-FFF2-40B4-BE49-F238E27FC236}">
                <a16:creationId xmlns:a16="http://schemas.microsoft.com/office/drawing/2014/main" id="{B1FC5D72-37DB-44E9-A28D-5FB562EB777A}"/>
              </a:ext>
            </a:extLst>
          </p:cNvPr>
          <p:cNvPicPr>
            <a:picLocks noChangeAspect="1"/>
          </p:cNvPicPr>
          <p:nvPr/>
        </p:nvPicPr>
        <p:blipFill>
          <a:blip r:embed="rId3"/>
          <a:stretch>
            <a:fillRect/>
          </a:stretch>
        </p:blipFill>
        <p:spPr>
          <a:xfrm>
            <a:off x="5387627" y="4202035"/>
            <a:ext cx="3633531" cy="841321"/>
          </a:xfrm>
          <a:prstGeom prst="rect">
            <a:avLst/>
          </a:prstGeom>
        </p:spPr>
      </p:pic>
      <p:sp>
        <p:nvSpPr>
          <p:cNvPr id="5" name="Google Shape;55;p13">
            <a:extLst>
              <a:ext uri="{FF2B5EF4-FFF2-40B4-BE49-F238E27FC236}">
                <a16:creationId xmlns:a16="http://schemas.microsoft.com/office/drawing/2014/main" id="{D8F86AAB-33AC-4062-9895-6886094A7DDB}"/>
              </a:ext>
            </a:extLst>
          </p:cNvPr>
          <p:cNvSpPr txBox="1">
            <a:spLocks/>
          </p:cNvSpPr>
          <p:nvPr/>
        </p:nvSpPr>
        <p:spPr>
          <a:xfrm>
            <a:off x="311700" y="3421147"/>
            <a:ext cx="8520600"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r>
              <a:rPr lang="en-US" sz="2000" i="1" dirty="0">
                <a:solidFill>
                  <a:schemeClr val="tx1"/>
                </a:solidFill>
                <a:latin typeface="+mn-lt"/>
                <a:cs typeface="Calibri Light" panose="020F0302020204030204" pitchFamily="34" charset="0"/>
              </a:rPr>
              <a:t>2021 IEEE EMBS ISC Presentation</a:t>
            </a:r>
          </a:p>
          <a:p>
            <a:pPr marL="0" indent="0"/>
            <a:r>
              <a:rPr lang="en-US" sz="1600" b="1" dirty="0">
                <a:solidFill>
                  <a:srgbClr val="FFFFFF"/>
                </a:solidFill>
                <a:latin typeface="Raleway"/>
              </a:rPr>
              <a:t>2021 IEEE EMB</a:t>
            </a:r>
            <a:endParaRPr lang="en-US" sz="2400" dirty="0">
              <a:latin typeface="Calibri Light" panose="020F0302020204030204" pitchFamily="34" charset="0"/>
              <a:cs typeface="Calibri Light" panose="020F0302020204030204" pitchFamily="34" charset="0"/>
            </a:endParaRPr>
          </a:p>
        </p:txBody>
      </p:sp>
      <p:pic>
        <p:nvPicPr>
          <p:cNvPr id="6" name="Picture 5">
            <a:extLst>
              <a:ext uri="{FF2B5EF4-FFF2-40B4-BE49-F238E27FC236}">
                <a16:creationId xmlns:a16="http://schemas.microsoft.com/office/drawing/2014/main" id="{63E4A23A-93CC-4BC4-AD57-8D2299ADC132}"/>
              </a:ext>
            </a:extLst>
          </p:cNvPr>
          <p:cNvPicPr>
            <a:picLocks noChangeAspect="1"/>
          </p:cNvPicPr>
          <p:nvPr/>
        </p:nvPicPr>
        <p:blipFill>
          <a:blip r:embed="rId4"/>
          <a:stretch>
            <a:fillRect/>
          </a:stretch>
        </p:blipFill>
        <p:spPr>
          <a:xfrm>
            <a:off x="0" y="3491710"/>
            <a:ext cx="2333297" cy="1651790"/>
          </a:xfrm>
          <a:prstGeom prst="rect">
            <a:avLst/>
          </a:prstGeom>
        </p:spPr>
      </p:pic>
      <p:sp>
        <p:nvSpPr>
          <p:cNvPr id="2" name="Slide Number Placeholder 1">
            <a:extLst>
              <a:ext uri="{FF2B5EF4-FFF2-40B4-BE49-F238E27FC236}">
                <a16:creationId xmlns:a16="http://schemas.microsoft.com/office/drawing/2014/main" id="{86E2F842-C892-4C33-8436-342A13CE92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Light" panose="020F0302020204030204" pitchFamily="34" charset="0"/>
                <a:cs typeface="Calibri Light" panose="020F0302020204030204" pitchFamily="34" charset="0"/>
              </a:rPr>
              <a:t>Working Memory Task Accuracy Distribution   </a:t>
            </a:r>
            <a:endParaRPr dirty="0">
              <a:latin typeface="Calibri Light" panose="020F0302020204030204" pitchFamily="34" charset="0"/>
              <a:cs typeface="Calibri Light" panose="020F0302020204030204" pitchFamily="34" charset="0"/>
            </a:endParaRPr>
          </a:p>
        </p:txBody>
      </p:sp>
      <p:sp>
        <p:nvSpPr>
          <p:cNvPr id="11" name="TextBox 10">
            <a:extLst>
              <a:ext uri="{FF2B5EF4-FFF2-40B4-BE49-F238E27FC236}">
                <a16:creationId xmlns:a16="http://schemas.microsoft.com/office/drawing/2014/main" id="{C6433F3D-5AA8-4026-BE28-228D8F3F0E1A}"/>
              </a:ext>
            </a:extLst>
          </p:cNvPr>
          <p:cNvSpPr txBox="1"/>
          <p:nvPr/>
        </p:nvSpPr>
        <p:spPr>
          <a:xfrm>
            <a:off x="63407" y="1207596"/>
            <a:ext cx="6418356" cy="861774"/>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Split the subjects into two groups using the mean as mid-line</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40 good performers, 60 poor performers </a:t>
            </a:r>
          </a:p>
          <a:p>
            <a:endParaRPr lang="en-US" dirty="0">
              <a:latin typeface="Calibri Light" panose="020F0302020204030204" pitchFamily="34" charset="0"/>
              <a:cs typeface="Calibri Light" panose="020F0302020204030204" pitchFamily="34" charset="0"/>
            </a:endParaRPr>
          </a:p>
        </p:txBody>
      </p:sp>
      <p:pic>
        <p:nvPicPr>
          <p:cNvPr id="4" name="image6.png">
            <a:extLst>
              <a:ext uri="{FF2B5EF4-FFF2-40B4-BE49-F238E27FC236}">
                <a16:creationId xmlns:a16="http://schemas.microsoft.com/office/drawing/2014/main" id="{1ACF2E36-E0AB-41A5-B143-BCF4FDF9D794}"/>
              </a:ext>
            </a:extLst>
          </p:cNvPr>
          <p:cNvPicPr/>
          <p:nvPr/>
        </p:nvPicPr>
        <p:blipFill>
          <a:blip r:embed="rId3"/>
          <a:srcRect/>
          <a:stretch>
            <a:fillRect/>
          </a:stretch>
        </p:blipFill>
        <p:spPr>
          <a:xfrm>
            <a:off x="122842" y="2027043"/>
            <a:ext cx="4839099" cy="3029774"/>
          </a:xfrm>
          <a:prstGeom prst="rect">
            <a:avLst/>
          </a:prstGeom>
          <a:ln/>
        </p:spPr>
      </p:pic>
      <p:sp>
        <p:nvSpPr>
          <p:cNvPr id="2" name="Slide Number Placeholder 1">
            <a:extLst>
              <a:ext uri="{FF2B5EF4-FFF2-40B4-BE49-F238E27FC236}">
                <a16:creationId xmlns:a16="http://schemas.microsoft.com/office/drawing/2014/main" id="{BE41D261-F38F-444F-9DA3-E64E54BC48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66164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Light" panose="020F0302020204030204" pitchFamily="34" charset="0"/>
                <a:cs typeface="Calibri Light" panose="020F0302020204030204" pitchFamily="34" charset="0"/>
              </a:rPr>
              <a:t>Correlation Matrix in Task State  </a:t>
            </a:r>
            <a:endParaRPr dirty="0">
              <a:latin typeface="Calibri Light" panose="020F0302020204030204" pitchFamily="34" charset="0"/>
              <a:cs typeface="Calibri Light" panose="020F0302020204030204" pitchFamily="34" charset="0"/>
            </a:endParaRPr>
          </a:p>
        </p:txBody>
      </p:sp>
      <p:sp>
        <p:nvSpPr>
          <p:cNvPr id="11" name="TextBox 10">
            <a:extLst>
              <a:ext uri="{FF2B5EF4-FFF2-40B4-BE49-F238E27FC236}">
                <a16:creationId xmlns:a16="http://schemas.microsoft.com/office/drawing/2014/main" id="{C6433F3D-5AA8-4026-BE28-228D8F3F0E1A}"/>
              </a:ext>
            </a:extLst>
          </p:cNvPr>
          <p:cNvSpPr txBox="1"/>
          <p:nvPr/>
        </p:nvSpPr>
        <p:spPr>
          <a:xfrm>
            <a:off x="311700" y="1150000"/>
            <a:ext cx="8832300" cy="861774"/>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Higher level of correlation distance in good performers compared with in poor ones</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High correlation between cortex and hippocampus as well as between cortex and caudate</a:t>
            </a:r>
          </a:p>
          <a:p>
            <a:endParaRPr lang="en-US" dirty="0">
              <a:latin typeface="Calibri Light" panose="020F0302020204030204" pitchFamily="34" charset="0"/>
              <a:cs typeface="Calibri Light" panose="020F0302020204030204" pitchFamily="34" charset="0"/>
            </a:endParaRPr>
          </a:p>
        </p:txBody>
      </p:sp>
      <p:pic>
        <p:nvPicPr>
          <p:cNvPr id="5" name="image7.png">
            <a:extLst>
              <a:ext uri="{FF2B5EF4-FFF2-40B4-BE49-F238E27FC236}">
                <a16:creationId xmlns:a16="http://schemas.microsoft.com/office/drawing/2014/main" id="{D8210655-F2A2-43BC-A5CE-1DEF611A1546}"/>
              </a:ext>
            </a:extLst>
          </p:cNvPr>
          <p:cNvPicPr/>
          <p:nvPr/>
        </p:nvPicPr>
        <p:blipFill>
          <a:blip r:embed="rId3"/>
          <a:srcRect/>
          <a:stretch>
            <a:fillRect/>
          </a:stretch>
        </p:blipFill>
        <p:spPr>
          <a:xfrm>
            <a:off x="1835112" y="1984709"/>
            <a:ext cx="2609888" cy="2669806"/>
          </a:xfrm>
          <a:prstGeom prst="rect">
            <a:avLst/>
          </a:prstGeom>
          <a:ln/>
        </p:spPr>
      </p:pic>
      <p:pic>
        <p:nvPicPr>
          <p:cNvPr id="6" name="image8.png">
            <a:extLst>
              <a:ext uri="{FF2B5EF4-FFF2-40B4-BE49-F238E27FC236}">
                <a16:creationId xmlns:a16="http://schemas.microsoft.com/office/drawing/2014/main" id="{5FB1C16E-1BDF-45A0-A7E7-BF3D78AF693F}"/>
              </a:ext>
            </a:extLst>
          </p:cNvPr>
          <p:cNvPicPr/>
          <p:nvPr/>
        </p:nvPicPr>
        <p:blipFill>
          <a:blip r:embed="rId4"/>
          <a:srcRect/>
          <a:stretch>
            <a:fillRect/>
          </a:stretch>
        </p:blipFill>
        <p:spPr>
          <a:xfrm>
            <a:off x="5122332" y="1984709"/>
            <a:ext cx="2569077" cy="2650992"/>
          </a:xfrm>
          <a:prstGeom prst="rect">
            <a:avLst/>
          </a:prstGeom>
          <a:ln/>
        </p:spPr>
      </p:pic>
      <p:sp>
        <p:nvSpPr>
          <p:cNvPr id="2" name="Slide Number Placeholder 1">
            <a:extLst>
              <a:ext uri="{FF2B5EF4-FFF2-40B4-BE49-F238E27FC236}">
                <a16:creationId xmlns:a16="http://schemas.microsoft.com/office/drawing/2014/main" id="{678C0E6F-2F75-4E71-8EE7-4D338AE122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882247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Light" panose="020F0302020204030204" pitchFamily="34" charset="0"/>
                <a:cs typeface="Calibri Light" panose="020F0302020204030204" pitchFamily="34" charset="0"/>
              </a:rPr>
              <a:t>Hierarchical Clustering in Task State  </a:t>
            </a:r>
            <a:endParaRPr dirty="0">
              <a:latin typeface="Calibri Light" panose="020F0302020204030204" pitchFamily="34" charset="0"/>
              <a:cs typeface="Calibri Light" panose="020F0302020204030204" pitchFamily="34" charset="0"/>
            </a:endParaRPr>
          </a:p>
        </p:txBody>
      </p:sp>
      <p:sp>
        <p:nvSpPr>
          <p:cNvPr id="11" name="TextBox 10">
            <a:extLst>
              <a:ext uri="{FF2B5EF4-FFF2-40B4-BE49-F238E27FC236}">
                <a16:creationId xmlns:a16="http://schemas.microsoft.com/office/drawing/2014/main" id="{C6433F3D-5AA8-4026-BE28-228D8F3F0E1A}"/>
              </a:ext>
            </a:extLst>
          </p:cNvPr>
          <p:cNvSpPr txBox="1"/>
          <p:nvPr/>
        </p:nvSpPr>
        <p:spPr>
          <a:xfrm>
            <a:off x="173576" y="1432977"/>
            <a:ext cx="8658724" cy="584775"/>
          </a:xfrm>
          <a:prstGeom prst="rect">
            <a:avLst/>
          </a:prstGeom>
          <a:noFill/>
        </p:spPr>
        <p:txBody>
          <a:bodyPr wrap="square" rtlCol="0">
            <a:spAutoFit/>
          </a:bodyPr>
          <a:lstStyle/>
          <a:p>
            <a:r>
              <a:rPr lang="en-US" sz="1800" dirty="0">
                <a:latin typeface="Calibri Light" panose="020F0302020204030204" pitchFamily="34" charset="0"/>
                <a:cs typeface="Calibri Light" panose="020F0302020204030204" pitchFamily="34" charset="0"/>
              </a:rPr>
              <a:t> </a:t>
            </a:r>
          </a:p>
          <a:p>
            <a:endParaRPr lang="en-US" dirty="0">
              <a:latin typeface="Calibri Light" panose="020F0302020204030204" pitchFamily="34" charset="0"/>
              <a:cs typeface="Calibri Light" panose="020F0302020204030204" pitchFamily="34" charset="0"/>
            </a:endParaRPr>
          </a:p>
        </p:txBody>
      </p:sp>
      <p:pic>
        <p:nvPicPr>
          <p:cNvPr id="7" name="image4.png">
            <a:extLst>
              <a:ext uri="{FF2B5EF4-FFF2-40B4-BE49-F238E27FC236}">
                <a16:creationId xmlns:a16="http://schemas.microsoft.com/office/drawing/2014/main" id="{2921BA4E-A44C-4B7D-B714-08CF40560428}"/>
              </a:ext>
            </a:extLst>
          </p:cNvPr>
          <p:cNvPicPr/>
          <p:nvPr/>
        </p:nvPicPr>
        <p:blipFill>
          <a:blip r:embed="rId3"/>
          <a:srcRect/>
          <a:stretch>
            <a:fillRect/>
          </a:stretch>
        </p:blipFill>
        <p:spPr>
          <a:xfrm>
            <a:off x="1733550" y="2773955"/>
            <a:ext cx="2838450" cy="2019300"/>
          </a:xfrm>
          <a:prstGeom prst="rect">
            <a:avLst/>
          </a:prstGeom>
          <a:ln/>
        </p:spPr>
      </p:pic>
      <p:pic>
        <p:nvPicPr>
          <p:cNvPr id="8" name="image3.png">
            <a:extLst>
              <a:ext uri="{FF2B5EF4-FFF2-40B4-BE49-F238E27FC236}">
                <a16:creationId xmlns:a16="http://schemas.microsoft.com/office/drawing/2014/main" id="{5719A51D-DFB7-42C9-90AA-17A4DB315087}"/>
              </a:ext>
            </a:extLst>
          </p:cNvPr>
          <p:cNvPicPr/>
          <p:nvPr/>
        </p:nvPicPr>
        <p:blipFill>
          <a:blip r:embed="rId4"/>
          <a:srcRect/>
          <a:stretch>
            <a:fillRect/>
          </a:stretch>
        </p:blipFill>
        <p:spPr>
          <a:xfrm>
            <a:off x="4572000" y="2773955"/>
            <a:ext cx="2838450" cy="2019300"/>
          </a:xfrm>
          <a:prstGeom prst="rect">
            <a:avLst/>
          </a:prstGeom>
          <a:ln/>
        </p:spPr>
      </p:pic>
      <p:sp>
        <p:nvSpPr>
          <p:cNvPr id="9" name="TextBox 8">
            <a:extLst>
              <a:ext uri="{FF2B5EF4-FFF2-40B4-BE49-F238E27FC236}">
                <a16:creationId xmlns:a16="http://schemas.microsoft.com/office/drawing/2014/main" id="{849B44FB-A06A-4619-9F84-6CBB5788A692}"/>
              </a:ext>
            </a:extLst>
          </p:cNvPr>
          <p:cNvSpPr txBox="1"/>
          <p:nvPr/>
        </p:nvSpPr>
        <p:spPr>
          <a:xfrm>
            <a:off x="311700" y="1150000"/>
            <a:ext cx="8392033" cy="1200329"/>
          </a:xfrm>
          <a:prstGeom prst="rect">
            <a:avLst/>
          </a:prstGeom>
          <a:noFill/>
        </p:spPr>
        <p:txBody>
          <a:bodyPr wrap="square" rtlCol="0">
            <a:spAutoFit/>
          </a:bodyPr>
          <a:lstStyle/>
          <a:p>
            <a:pPr marL="285750" indent="-285750">
              <a:buFont typeface="Arial" panose="020B0604020202020204" pitchFamily="34" charset="0"/>
              <a:buChar char="•"/>
            </a:pPr>
            <a:r>
              <a:rPr lang="en-US" sz="1800" b="1" dirty="0">
                <a:latin typeface="Calibri Light" panose="020F0302020204030204" pitchFamily="34" charset="0"/>
                <a:cs typeface="Calibri Light" panose="020F0302020204030204" pitchFamily="34" charset="0"/>
              </a:rPr>
              <a:t>Node</a:t>
            </a:r>
            <a:r>
              <a:rPr lang="en-US" sz="1800" dirty="0">
                <a:latin typeface="Calibri Light" panose="020F0302020204030204" pitchFamily="34" charset="0"/>
                <a:cs typeface="Calibri Light" panose="020F0302020204030204" pitchFamily="34" charset="0"/>
              </a:rPr>
              <a:t>: parcellation of the left hemisphere </a:t>
            </a:r>
          </a:p>
          <a:p>
            <a:pPr lvl="1"/>
            <a:r>
              <a:rPr lang="en-US" sz="1800" dirty="0">
                <a:latin typeface="Calibri Light" panose="020F0302020204030204" pitchFamily="34" charset="0"/>
                <a:cs typeface="Calibri Light" panose="020F0302020204030204" pitchFamily="34" charset="0"/>
                <a:sym typeface="Wingdings" panose="05000000000000000000" pitchFamily="2" charset="2"/>
              </a:rPr>
              <a:t>	</a:t>
            </a:r>
            <a:r>
              <a:rPr lang="en-US" sz="1600" dirty="0">
                <a:latin typeface="Calibri Light" panose="020F0302020204030204" pitchFamily="34" charset="0"/>
                <a:cs typeface="Calibri Light" panose="020F0302020204030204" pitchFamily="34" charset="0"/>
                <a:sym typeface="Wingdings" panose="05000000000000000000" pitchFamily="2" charset="2"/>
              </a:rPr>
              <a:t> same cluster with same color</a:t>
            </a:r>
            <a:endParaRPr lang="en-US" sz="18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800" b="1" dirty="0">
                <a:latin typeface="Calibri Light" panose="020F0302020204030204" pitchFamily="34" charset="0"/>
                <a:cs typeface="Calibri Light" panose="020F0302020204030204" pitchFamily="34" charset="0"/>
              </a:rPr>
              <a:t>Edge</a:t>
            </a:r>
            <a:r>
              <a:rPr lang="en-US" sz="1800" dirty="0">
                <a:latin typeface="Calibri Light" panose="020F0302020204030204" pitchFamily="34" charset="0"/>
                <a:cs typeface="Calibri Light" panose="020F0302020204030204" pitchFamily="34" charset="0"/>
              </a:rPr>
              <a:t>: correlation distance (negative: red, positive: green) </a:t>
            </a:r>
          </a:p>
          <a:p>
            <a:pPr lvl="1"/>
            <a:r>
              <a:rPr lang="en-US" sz="1800" dirty="0">
                <a:latin typeface="Calibri Light" panose="020F0302020204030204" pitchFamily="34" charset="0"/>
                <a:cs typeface="Calibri Light" panose="020F0302020204030204" pitchFamily="34" charset="0"/>
                <a:sym typeface="Wingdings" panose="05000000000000000000" pitchFamily="2" charset="2"/>
              </a:rPr>
              <a:t>	</a:t>
            </a:r>
            <a:r>
              <a:rPr lang="en-US" sz="1600" dirty="0">
                <a:latin typeface="Calibri Light" panose="020F0302020204030204" pitchFamily="34" charset="0"/>
                <a:cs typeface="Calibri Light" panose="020F0302020204030204" pitchFamily="34" charset="0"/>
                <a:sym typeface="Wingdings" panose="05000000000000000000" pitchFamily="2" charset="2"/>
              </a:rPr>
              <a:t> thickness/ translucency  represents the strength of connection</a:t>
            </a:r>
            <a:endParaRPr lang="en-US" sz="1800" dirty="0">
              <a:latin typeface="Calibri Light" panose="020F0302020204030204" pitchFamily="34" charset="0"/>
              <a:cs typeface="Calibri Light" panose="020F0302020204030204" pitchFamily="34" charset="0"/>
            </a:endParaRPr>
          </a:p>
        </p:txBody>
      </p:sp>
      <p:sp>
        <p:nvSpPr>
          <p:cNvPr id="2" name="Slide Number Placeholder 1">
            <a:extLst>
              <a:ext uri="{FF2B5EF4-FFF2-40B4-BE49-F238E27FC236}">
                <a16:creationId xmlns:a16="http://schemas.microsoft.com/office/drawing/2014/main" id="{113BE952-635A-4878-BBCB-EC9BCFAE72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3711171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Light" panose="020F0302020204030204" pitchFamily="34" charset="0"/>
                <a:cs typeface="Calibri Light" panose="020F0302020204030204" pitchFamily="34" charset="0"/>
              </a:rPr>
              <a:t>Brain Acitvation during Task State  </a:t>
            </a:r>
            <a:endParaRPr dirty="0">
              <a:latin typeface="Calibri Light" panose="020F0302020204030204" pitchFamily="34" charset="0"/>
              <a:cs typeface="Calibri Light" panose="020F0302020204030204" pitchFamily="34" charset="0"/>
            </a:endParaRPr>
          </a:p>
        </p:txBody>
      </p:sp>
      <p:sp>
        <p:nvSpPr>
          <p:cNvPr id="11" name="TextBox 10">
            <a:extLst>
              <a:ext uri="{FF2B5EF4-FFF2-40B4-BE49-F238E27FC236}">
                <a16:creationId xmlns:a16="http://schemas.microsoft.com/office/drawing/2014/main" id="{C6433F3D-5AA8-4026-BE28-228D8F3F0E1A}"/>
              </a:ext>
            </a:extLst>
          </p:cNvPr>
          <p:cNvSpPr txBox="1"/>
          <p:nvPr/>
        </p:nvSpPr>
        <p:spPr>
          <a:xfrm>
            <a:off x="173576" y="1432977"/>
            <a:ext cx="8658724" cy="584775"/>
          </a:xfrm>
          <a:prstGeom prst="rect">
            <a:avLst/>
          </a:prstGeom>
          <a:noFill/>
        </p:spPr>
        <p:txBody>
          <a:bodyPr wrap="square" rtlCol="0">
            <a:spAutoFit/>
          </a:bodyPr>
          <a:lstStyle/>
          <a:p>
            <a:r>
              <a:rPr lang="en-US" sz="1800" dirty="0">
                <a:latin typeface="Calibri Light" panose="020F0302020204030204" pitchFamily="34" charset="0"/>
                <a:cs typeface="Calibri Light" panose="020F0302020204030204" pitchFamily="34" charset="0"/>
              </a:rPr>
              <a:t> </a:t>
            </a:r>
          </a:p>
          <a:p>
            <a:endParaRPr lang="en-US" dirty="0">
              <a:latin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849B44FB-A06A-4619-9F84-6CBB5788A692}"/>
              </a:ext>
            </a:extLst>
          </p:cNvPr>
          <p:cNvSpPr txBox="1"/>
          <p:nvPr/>
        </p:nvSpPr>
        <p:spPr>
          <a:xfrm>
            <a:off x="311700" y="1150000"/>
            <a:ext cx="8392033" cy="1200329"/>
          </a:xfrm>
          <a:prstGeom prst="rect">
            <a:avLst/>
          </a:prstGeom>
          <a:noFill/>
        </p:spPr>
        <p:txBody>
          <a:bodyPr wrap="square" rtlCol="0">
            <a:spAutoFit/>
          </a:bodyPr>
          <a:lstStyle/>
          <a:p>
            <a:pPr marL="285750" indent="-285750">
              <a:buFont typeface="Arial" panose="020B0604020202020204" pitchFamily="34" charset="0"/>
              <a:buChar char="•"/>
            </a:pPr>
            <a:r>
              <a:rPr lang="en-US" sz="1800" b="1" dirty="0">
                <a:latin typeface="Calibri Light" panose="020F0302020204030204" pitchFamily="34" charset="0"/>
                <a:cs typeface="Calibri Light" panose="020F0302020204030204" pitchFamily="34" charset="0"/>
              </a:rPr>
              <a:t>Poor performers</a:t>
            </a:r>
            <a:r>
              <a:rPr lang="en-US" sz="1800" dirty="0">
                <a:latin typeface="Calibri Light" panose="020F0302020204030204" pitchFamily="34" charset="0"/>
                <a:cs typeface="Calibri Light" panose="020F0302020204030204" pitchFamily="34" charset="0"/>
              </a:rPr>
              <a:t>: weak correspondence among these three areas</a:t>
            </a:r>
            <a:endParaRPr lang="en-US" sz="1800" b="1"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800" b="1" dirty="0">
                <a:latin typeface="Calibri Light" panose="020F0302020204030204" pitchFamily="34" charset="0"/>
                <a:cs typeface="Calibri Light" panose="020F0302020204030204" pitchFamily="34" charset="0"/>
              </a:rPr>
              <a:t>Good performers</a:t>
            </a:r>
            <a:r>
              <a:rPr lang="en-US" sz="1800" dirty="0">
                <a:latin typeface="Calibri Light" panose="020F0302020204030204" pitchFamily="34" charset="0"/>
                <a:cs typeface="Calibri Light" panose="020F0302020204030204" pitchFamily="34" charset="0"/>
              </a:rPr>
              <a:t>: the thalamus showed opposite activity direction from cortex while hippocampus showed similar trends to cortex</a:t>
            </a:r>
          </a:p>
          <a:p>
            <a:pPr lvl="1"/>
            <a:r>
              <a:rPr lang="en-US" sz="1800" dirty="0">
                <a:latin typeface="Calibri Light" panose="020F0302020204030204" pitchFamily="34" charset="0"/>
                <a:cs typeface="Calibri Light" panose="020F0302020204030204" pitchFamily="34" charset="0"/>
                <a:sym typeface="Wingdings" panose="05000000000000000000" pitchFamily="2" charset="2"/>
              </a:rPr>
              <a:t>	</a:t>
            </a:r>
            <a:endParaRPr lang="en-US" sz="1800" dirty="0">
              <a:latin typeface="Calibri Light" panose="020F0302020204030204" pitchFamily="34" charset="0"/>
              <a:cs typeface="Calibri Light" panose="020F0302020204030204" pitchFamily="34" charset="0"/>
            </a:endParaRPr>
          </a:p>
        </p:txBody>
      </p:sp>
      <p:pic>
        <p:nvPicPr>
          <p:cNvPr id="10" name="image10.png">
            <a:extLst>
              <a:ext uri="{FF2B5EF4-FFF2-40B4-BE49-F238E27FC236}">
                <a16:creationId xmlns:a16="http://schemas.microsoft.com/office/drawing/2014/main" id="{6EDB0DA4-771A-4A20-B5B6-38396C81CDE8}"/>
              </a:ext>
            </a:extLst>
          </p:cNvPr>
          <p:cNvPicPr/>
          <p:nvPr/>
        </p:nvPicPr>
        <p:blipFill>
          <a:blip r:embed="rId3"/>
          <a:srcRect/>
          <a:stretch>
            <a:fillRect/>
          </a:stretch>
        </p:blipFill>
        <p:spPr>
          <a:xfrm>
            <a:off x="0" y="2571750"/>
            <a:ext cx="4375324" cy="2440638"/>
          </a:xfrm>
          <a:prstGeom prst="rect">
            <a:avLst/>
          </a:prstGeom>
          <a:ln/>
        </p:spPr>
      </p:pic>
      <p:pic>
        <p:nvPicPr>
          <p:cNvPr id="12" name="image11.png">
            <a:extLst>
              <a:ext uri="{FF2B5EF4-FFF2-40B4-BE49-F238E27FC236}">
                <a16:creationId xmlns:a16="http://schemas.microsoft.com/office/drawing/2014/main" id="{2FD473D4-F383-48A0-BF70-EB05C85FE200}"/>
              </a:ext>
            </a:extLst>
          </p:cNvPr>
          <p:cNvPicPr/>
          <p:nvPr/>
        </p:nvPicPr>
        <p:blipFill>
          <a:blip r:embed="rId4"/>
          <a:srcRect/>
          <a:stretch>
            <a:fillRect/>
          </a:stretch>
        </p:blipFill>
        <p:spPr>
          <a:xfrm>
            <a:off x="4572000" y="2571750"/>
            <a:ext cx="4383406" cy="2445462"/>
          </a:xfrm>
          <a:prstGeom prst="rect">
            <a:avLst/>
          </a:prstGeom>
          <a:ln/>
        </p:spPr>
      </p:pic>
      <p:sp>
        <p:nvSpPr>
          <p:cNvPr id="2" name="Slide Number Placeholder 1">
            <a:extLst>
              <a:ext uri="{FF2B5EF4-FFF2-40B4-BE49-F238E27FC236}">
                <a16:creationId xmlns:a16="http://schemas.microsoft.com/office/drawing/2014/main" id="{08FD717E-83D9-4FD3-A126-C62D11F8FF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3524677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Light" panose="020F0302020204030204" pitchFamily="34" charset="0"/>
                <a:cs typeface="Calibri Light" panose="020F0302020204030204" pitchFamily="34" charset="0"/>
              </a:rPr>
              <a:t>Correlation Matrix in Resting State  </a:t>
            </a:r>
            <a:endParaRPr dirty="0">
              <a:latin typeface="Calibri Light" panose="020F0302020204030204" pitchFamily="34" charset="0"/>
              <a:cs typeface="Calibri Light" panose="020F0302020204030204" pitchFamily="34" charset="0"/>
            </a:endParaRPr>
          </a:p>
        </p:txBody>
      </p:sp>
      <p:pic>
        <p:nvPicPr>
          <p:cNvPr id="7" name="image2.png">
            <a:extLst>
              <a:ext uri="{FF2B5EF4-FFF2-40B4-BE49-F238E27FC236}">
                <a16:creationId xmlns:a16="http://schemas.microsoft.com/office/drawing/2014/main" id="{F14A8B81-4352-414F-94BF-7066F9FDB23F}"/>
              </a:ext>
            </a:extLst>
          </p:cNvPr>
          <p:cNvPicPr/>
          <p:nvPr/>
        </p:nvPicPr>
        <p:blipFill rotWithShape="1">
          <a:blip r:embed="rId3"/>
          <a:srcRect t="4719"/>
          <a:stretch/>
        </p:blipFill>
        <p:spPr>
          <a:xfrm>
            <a:off x="2096369" y="2372851"/>
            <a:ext cx="2748123" cy="2325624"/>
          </a:xfrm>
          <a:prstGeom prst="rect">
            <a:avLst/>
          </a:prstGeom>
          <a:ln/>
        </p:spPr>
      </p:pic>
      <p:sp>
        <p:nvSpPr>
          <p:cNvPr id="2" name="TextBox 1">
            <a:extLst>
              <a:ext uri="{FF2B5EF4-FFF2-40B4-BE49-F238E27FC236}">
                <a16:creationId xmlns:a16="http://schemas.microsoft.com/office/drawing/2014/main" id="{34E1227D-AAAF-4991-9007-07FE3E100F0B}"/>
              </a:ext>
            </a:extLst>
          </p:cNvPr>
          <p:cNvSpPr txBox="1"/>
          <p:nvPr/>
        </p:nvSpPr>
        <p:spPr>
          <a:xfrm>
            <a:off x="2210890" y="2038949"/>
            <a:ext cx="3357279" cy="261610"/>
          </a:xfrm>
          <a:prstGeom prst="rect">
            <a:avLst/>
          </a:prstGeom>
          <a:noFill/>
        </p:spPr>
        <p:txBody>
          <a:bodyPr wrap="square" rtlCol="0">
            <a:spAutoFit/>
          </a:bodyPr>
          <a:lstStyle/>
          <a:p>
            <a:r>
              <a:rPr lang="en-US" sz="1100" dirty="0"/>
              <a:t>Correlation Matrix for Poor Performers</a:t>
            </a:r>
          </a:p>
        </p:txBody>
      </p:sp>
      <p:pic>
        <p:nvPicPr>
          <p:cNvPr id="9" name="image1.png">
            <a:extLst>
              <a:ext uri="{FF2B5EF4-FFF2-40B4-BE49-F238E27FC236}">
                <a16:creationId xmlns:a16="http://schemas.microsoft.com/office/drawing/2014/main" id="{F71F8696-ADA7-4434-A72E-F04D1D1DE5BC}"/>
              </a:ext>
            </a:extLst>
          </p:cNvPr>
          <p:cNvPicPr/>
          <p:nvPr/>
        </p:nvPicPr>
        <p:blipFill rotWithShape="1">
          <a:blip r:embed="rId4"/>
          <a:srcRect t="6411"/>
          <a:stretch/>
        </p:blipFill>
        <p:spPr>
          <a:xfrm>
            <a:off x="5156201" y="2339098"/>
            <a:ext cx="2587255" cy="2393130"/>
          </a:xfrm>
          <a:prstGeom prst="rect">
            <a:avLst/>
          </a:prstGeom>
          <a:ln/>
        </p:spPr>
      </p:pic>
      <p:sp>
        <p:nvSpPr>
          <p:cNvPr id="10" name="TextBox 9">
            <a:extLst>
              <a:ext uri="{FF2B5EF4-FFF2-40B4-BE49-F238E27FC236}">
                <a16:creationId xmlns:a16="http://schemas.microsoft.com/office/drawing/2014/main" id="{A67DA76C-0A92-469B-B6C1-6C451562CB52}"/>
              </a:ext>
            </a:extLst>
          </p:cNvPr>
          <p:cNvSpPr txBox="1"/>
          <p:nvPr/>
        </p:nvSpPr>
        <p:spPr>
          <a:xfrm>
            <a:off x="5038757" y="2038949"/>
            <a:ext cx="3357279" cy="261610"/>
          </a:xfrm>
          <a:prstGeom prst="rect">
            <a:avLst/>
          </a:prstGeom>
          <a:noFill/>
        </p:spPr>
        <p:txBody>
          <a:bodyPr wrap="square" rtlCol="0">
            <a:spAutoFit/>
          </a:bodyPr>
          <a:lstStyle/>
          <a:p>
            <a:r>
              <a:rPr lang="en-US" sz="1100" dirty="0"/>
              <a:t>Correlation Matrix for Good Performers</a:t>
            </a:r>
          </a:p>
        </p:txBody>
      </p:sp>
      <p:sp>
        <p:nvSpPr>
          <p:cNvPr id="13" name="TextBox 12">
            <a:extLst>
              <a:ext uri="{FF2B5EF4-FFF2-40B4-BE49-F238E27FC236}">
                <a16:creationId xmlns:a16="http://schemas.microsoft.com/office/drawing/2014/main" id="{AA2F5AC9-B8B6-41AD-9B48-96C37908CB90}"/>
              </a:ext>
            </a:extLst>
          </p:cNvPr>
          <p:cNvSpPr txBox="1"/>
          <p:nvPr/>
        </p:nvSpPr>
        <p:spPr>
          <a:xfrm>
            <a:off x="311700" y="1150000"/>
            <a:ext cx="8392033" cy="584775"/>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Tiny difference in the correlation between two groups </a:t>
            </a:r>
          </a:p>
          <a:p>
            <a:endParaRPr lang="en-US" dirty="0">
              <a:latin typeface="Calibri Light" panose="020F0302020204030204" pitchFamily="34" charset="0"/>
              <a:cs typeface="Calibri Light" panose="020F0302020204030204" pitchFamily="34" charset="0"/>
            </a:endParaRPr>
          </a:p>
        </p:txBody>
      </p:sp>
      <p:sp>
        <p:nvSpPr>
          <p:cNvPr id="3" name="Slide Number Placeholder 2">
            <a:extLst>
              <a:ext uri="{FF2B5EF4-FFF2-40B4-BE49-F238E27FC236}">
                <a16:creationId xmlns:a16="http://schemas.microsoft.com/office/drawing/2014/main" id="{04D0EB10-B588-465F-A7E4-E3778CA2A7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168102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Light" panose="020F0302020204030204" pitchFamily="34" charset="0"/>
                <a:cs typeface="Calibri Light" panose="020F0302020204030204" pitchFamily="34" charset="0"/>
              </a:rPr>
              <a:t>Hierarchical Clustering in Resting State  </a:t>
            </a:r>
            <a:endParaRPr dirty="0">
              <a:latin typeface="Calibri Light" panose="020F0302020204030204" pitchFamily="34" charset="0"/>
              <a:cs typeface="Calibri Light" panose="020F0302020204030204" pitchFamily="34" charset="0"/>
            </a:endParaRPr>
          </a:p>
        </p:txBody>
      </p:sp>
      <p:pic>
        <p:nvPicPr>
          <p:cNvPr id="6" name="image5.png">
            <a:extLst>
              <a:ext uri="{FF2B5EF4-FFF2-40B4-BE49-F238E27FC236}">
                <a16:creationId xmlns:a16="http://schemas.microsoft.com/office/drawing/2014/main" id="{9A3A8A29-4ACE-4476-8473-1C585ED4790F}"/>
              </a:ext>
            </a:extLst>
          </p:cNvPr>
          <p:cNvPicPr/>
          <p:nvPr/>
        </p:nvPicPr>
        <p:blipFill>
          <a:blip r:embed="rId3"/>
          <a:srcRect/>
          <a:stretch>
            <a:fillRect/>
          </a:stretch>
        </p:blipFill>
        <p:spPr>
          <a:xfrm>
            <a:off x="1730925" y="2780305"/>
            <a:ext cx="2838450" cy="2006600"/>
          </a:xfrm>
          <a:prstGeom prst="rect">
            <a:avLst/>
          </a:prstGeom>
          <a:ln/>
        </p:spPr>
      </p:pic>
      <p:pic>
        <p:nvPicPr>
          <p:cNvPr id="9" name="image9.png">
            <a:extLst>
              <a:ext uri="{FF2B5EF4-FFF2-40B4-BE49-F238E27FC236}">
                <a16:creationId xmlns:a16="http://schemas.microsoft.com/office/drawing/2014/main" id="{8584B9A6-03C8-4FDC-9BA2-D4B121994E56}"/>
              </a:ext>
            </a:extLst>
          </p:cNvPr>
          <p:cNvPicPr/>
          <p:nvPr/>
        </p:nvPicPr>
        <p:blipFill>
          <a:blip r:embed="rId4"/>
          <a:srcRect/>
          <a:stretch>
            <a:fillRect/>
          </a:stretch>
        </p:blipFill>
        <p:spPr>
          <a:xfrm>
            <a:off x="4574625" y="2780305"/>
            <a:ext cx="2838450" cy="2006600"/>
          </a:xfrm>
          <a:prstGeom prst="rect">
            <a:avLst/>
          </a:prstGeom>
          <a:ln/>
        </p:spPr>
      </p:pic>
      <p:sp>
        <p:nvSpPr>
          <p:cNvPr id="10" name="TextBox 9">
            <a:extLst>
              <a:ext uri="{FF2B5EF4-FFF2-40B4-BE49-F238E27FC236}">
                <a16:creationId xmlns:a16="http://schemas.microsoft.com/office/drawing/2014/main" id="{113839E1-0AAE-4EB1-8209-5702EA379D7C}"/>
              </a:ext>
            </a:extLst>
          </p:cNvPr>
          <p:cNvSpPr txBox="1"/>
          <p:nvPr/>
        </p:nvSpPr>
        <p:spPr>
          <a:xfrm>
            <a:off x="311700" y="1150000"/>
            <a:ext cx="8392033"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Node: parcellation of the left hemisphere </a:t>
            </a:r>
          </a:p>
          <a:p>
            <a:pPr lvl="1"/>
            <a:r>
              <a:rPr lang="en-US" sz="1800" dirty="0">
                <a:latin typeface="Calibri Light" panose="020F0302020204030204" pitchFamily="34" charset="0"/>
                <a:cs typeface="Calibri Light" panose="020F0302020204030204" pitchFamily="34" charset="0"/>
                <a:sym typeface="Wingdings" panose="05000000000000000000" pitchFamily="2" charset="2"/>
              </a:rPr>
              <a:t>	</a:t>
            </a:r>
            <a:r>
              <a:rPr lang="en-US" sz="1600" dirty="0">
                <a:latin typeface="Calibri Light" panose="020F0302020204030204" pitchFamily="34" charset="0"/>
                <a:cs typeface="Calibri Light" panose="020F0302020204030204" pitchFamily="34" charset="0"/>
                <a:sym typeface="Wingdings" panose="05000000000000000000" pitchFamily="2" charset="2"/>
              </a:rPr>
              <a:t> </a:t>
            </a:r>
            <a:r>
              <a:rPr lang="en-US" sz="1600" dirty="0">
                <a:solidFill>
                  <a:srgbClr val="FF0000"/>
                </a:solidFill>
                <a:latin typeface="Calibri Light" panose="020F0302020204030204" pitchFamily="34" charset="0"/>
                <a:cs typeface="Calibri Light" panose="020F0302020204030204" pitchFamily="34" charset="0"/>
                <a:sym typeface="Wingdings" panose="05000000000000000000" pitchFamily="2" charset="2"/>
              </a:rPr>
              <a:t>hard for clustering</a:t>
            </a:r>
            <a:endParaRPr lang="en-US" sz="1800" dirty="0">
              <a:solidFill>
                <a:srgbClr val="FF0000"/>
              </a:solidFill>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Edge: correlation distance</a:t>
            </a:r>
          </a:p>
          <a:p>
            <a:pPr lvl="1"/>
            <a:r>
              <a:rPr lang="en-US" sz="1800" dirty="0">
                <a:latin typeface="Calibri Light" panose="020F0302020204030204" pitchFamily="34" charset="0"/>
                <a:cs typeface="Calibri Light" panose="020F0302020204030204" pitchFamily="34" charset="0"/>
                <a:sym typeface="Wingdings" panose="05000000000000000000" pitchFamily="2" charset="2"/>
              </a:rPr>
              <a:t>	</a:t>
            </a:r>
            <a:r>
              <a:rPr lang="en-US" sz="1600" dirty="0">
                <a:latin typeface="Calibri Light" panose="020F0302020204030204" pitchFamily="34" charset="0"/>
                <a:cs typeface="Calibri Light" panose="020F0302020204030204" pitchFamily="34" charset="0"/>
                <a:sym typeface="Wingdings" panose="05000000000000000000" pitchFamily="2" charset="2"/>
              </a:rPr>
              <a:t> thickness/ translucency  represents the strength of connection</a:t>
            </a:r>
            <a:endParaRPr lang="en-US" sz="1800" dirty="0">
              <a:latin typeface="Calibri Light" panose="020F0302020204030204" pitchFamily="34" charset="0"/>
              <a:cs typeface="Calibri Light" panose="020F0302020204030204" pitchFamily="34" charset="0"/>
            </a:endParaRPr>
          </a:p>
        </p:txBody>
      </p:sp>
      <p:sp>
        <p:nvSpPr>
          <p:cNvPr id="2" name="Slide Number Placeholder 1">
            <a:extLst>
              <a:ext uri="{FF2B5EF4-FFF2-40B4-BE49-F238E27FC236}">
                <a16:creationId xmlns:a16="http://schemas.microsoft.com/office/drawing/2014/main" id="{FB2A548C-8222-4F41-8D80-E289644C4B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1739812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Light" panose="020F0302020204030204" pitchFamily="34" charset="0"/>
                <a:cs typeface="Calibri Light" panose="020F0302020204030204" pitchFamily="34" charset="0"/>
              </a:rPr>
              <a:t>Conclusion</a:t>
            </a:r>
            <a:endParaRPr dirty="0">
              <a:latin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610E91B6-2373-4C83-8E0F-FB9A6041DDA6}"/>
              </a:ext>
            </a:extLst>
          </p:cNvPr>
          <p:cNvSpPr txBox="1"/>
          <p:nvPr/>
        </p:nvSpPr>
        <p:spPr>
          <a:xfrm>
            <a:off x="311700" y="1150000"/>
            <a:ext cx="8920435"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Strong connection between cortex,  and caudate in good performers via fMRI in task</a:t>
            </a:r>
            <a:r>
              <a:rPr lang="zh-TW" altLang="en-US" sz="1800" dirty="0">
                <a:latin typeface="Calibri Light" panose="020F0302020204030204" pitchFamily="34" charset="0"/>
                <a:cs typeface="Calibri Light" panose="020F0302020204030204" pitchFamily="34" charset="0"/>
              </a:rPr>
              <a:t> </a:t>
            </a:r>
            <a:r>
              <a:rPr lang="en-US" altLang="zh-TW" sz="1800">
                <a:latin typeface="Calibri Light" panose="020F0302020204030204" pitchFamily="34" charset="0"/>
                <a:cs typeface="Calibri Light" panose="020F0302020204030204" pitchFamily="34" charset="0"/>
              </a:rPr>
              <a:t>state</a:t>
            </a:r>
            <a:endParaRPr lang="en-US" sz="1800" dirty="0">
              <a:latin typeface="Calibri Light" panose="020F0302020204030204" pitchFamily="34" charset="0"/>
              <a:cs typeface="Calibri Light" panose="020F0302020204030204" pitchFamily="34" charset="0"/>
            </a:endParaRPr>
          </a:p>
          <a:p>
            <a:pPr marL="285750" lvl="1" indent="-285750">
              <a:buFont typeface="Arial" panose="020B0604020202020204" pitchFamily="34" charset="0"/>
              <a:buChar char="•"/>
            </a:pPr>
            <a:endParaRPr lang="en-US" sz="1800" dirty="0">
              <a:latin typeface="Calibri Light" panose="020F0302020204030204" pitchFamily="34" charset="0"/>
              <a:cs typeface="Calibri Light" panose="020F0302020204030204" pitchFamily="34" charset="0"/>
            </a:endParaRPr>
          </a:p>
        </p:txBody>
      </p:sp>
      <p:sp>
        <p:nvSpPr>
          <p:cNvPr id="2" name="Slide Number Placeholder 1">
            <a:extLst>
              <a:ext uri="{FF2B5EF4-FFF2-40B4-BE49-F238E27FC236}">
                <a16:creationId xmlns:a16="http://schemas.microsoft.com/office/drawing/2014/main" id="{4CA92604-854C-49E6-83AB-06DAD992CD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Light" panose="020F0302020204030204" pitchFamily="34" charset="0"/>
                <a:cs typeface="Calibri Light" panose="020F0302020204030204" pitchFamily="34" charset="0"/>
              </a:rPr>
              <a:t>Conclusion</a:t>
            </a:r>
            <a:endParaRPr dirty="0">
              <a:latin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610E91B6-2373-4C83-8E0F-FB9A6041DDA6}"/>
              </a:ext>
            </a:extLst>
          </p:cNvPr>
          <p:cNvSpPr txBox="1"/>
          <p:nvPr/>
        </p:nvSpPr>
        <p:spPr>
          <a:xfrm>
            <a:off x="311700" y="1150000"/>
            <a:ext cx="8920435"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Strong connection between cortex,  and caudate in good performers via fMRI in task</a:t>
            </a:r>
            <a:r>
              <a:rPr lang="zh-TW" altLang="en-US" sz="1800" dirty="0">
                <a:latin typeface="Calibri Light" panose="020F0302020204030204" pitchFamily="34" charset="0"/>
                <a:cs typeface="Calibri Light" panose="020F0302020204030204" pitchFamily="34" charset="0"/>
              </a:rPr>
              <a:t> </a:t>
            </a:r>
            <a:r>
              <a:rPr lang="en-US" altLang="zh-TW" sz="1800" dirty="0">
                <a:latin typeface="Calibri Light" panose="020F0302020204030204" pitchFamily="34" charset="0"/>
                <a:cs typeface="Calibri Light" panose="020F0302020204030204" pitchFamily="34" charset="0"/>
              </a:rPr>
              <a:t>state</a:t>
            </a:r>
            <a:endParaRPr lang="en-US" sz="18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Working memory is supported by an interconnected network</a:t>
            </a:r>
          </a:p>
          <a:p>
            <a:pPr marL="285750" lvl="1" indent="-285750">
              <a:buFont typeface="Arial" panose="020B0604020202020204" pitchFamily="34" charset="0"/>
              <a:buChar char="•"/>
            </a:pPr>
            <a:endParaRPr lang="en-US" sz="1800" dirty="0">
              <a:latin typeface="Calibri Light" panose="020F0302020204030204" pitchFamily="34" charset="0"/>
              <a:cs typeface="Calibri Light" panose="020F0302020204030204" pitchFamily="34" charset="0"/>
            </a:endParaRPr>
          </a:p>
        </p:txBody>
      </p:sp>
      <p:sp>
        <p:nvSpPr>
          <p:cNvPr id="2" name="Slide Number Placeholder 1">
            <a:extLst>
              <a:ext uri="{FF2B5EF4-FFF2-40B4-BE49-F238E27FC236}">
                <a16:creationId xmlns:a16="http://schemas.microsoft.com/office/drawing/2014/main" id="{57392095-B225-44A7-86C1-EE9AD124A1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extLst>
      <p:ext uri="{BB962C8B-B14F-4D97-AF65-F5344CB8AC3E}">
        <p14:creationId xmlns:p14="http://schemas.microsoft.com/office/powerpoint/2010/main" val="2380219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Light" panose="020F0302020204030204" pitchFamily="34" charset="0"/>
                <a:cs typeface="Calibri Light" panose="020F0302020204030204" pitchFamily="34" charset="0"/>
              </a:rPr>
              <a:t>Conclusion</a:t>
            </a:r>
            <a:endParaRPr dirty="0">
              <a:latin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610E91B6-2373-4C83-8E0F-FB9A6041DDA6}"/>
              </a:ext>
            </a:extLst>
          </p:cNvPr>
          <p:cNvSpPr txBox="1"/>
          <p:nvPr/>
        </p:nvSpPr>
        <p:spPr>
          <a:xfrm>
            <a:off x="311700" y="1150000"/>
            <a:ext cx="8920435"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Strong connection between cortex,  and caudate in good performers via fMRI in task</a:t>
            </a:r>
            <a:r>
              <a:rPr lang="zh-TW" altLang="en-US" sz="1800" dirty="0">
                <a:latin typeface="Calibri Light" panose="020F0302020204030204" pitchFamily="34" charset="0"/>
                <a:cs typeface="Calibri Light" panose="020F0302020204030204" pitchFamily="34" charset="0"/>
              </a:rPr>
              <a:t> </a:t>
            </a:r>
            <a:r>
              <a:rPr lang="en-US" altLang="zh-TW" sz="1800" dirty="0">
                <a:latin typeface="Calibri Light" panose="020F0302020204030204" pitchFamily="34" charset="0"/>
                <a:cs typeface="Calibri Light" panose="020F0302020204030204" pitchFamily="34" charset="0"/>
              </a:rPr>
              <a:t>state</a:t>
            </a:r>
            <a:endParaRPr lang="en-US" sz="18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Working memory is supported by an interconnected network</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Difficult to tell the difference between two groups via resting fMRI </a:t>
            </a:r>
          </a:p>
          <a:p>
            <a:pPr lvl="1"/>
            <a:endParaRPr lang="en-US" sz="1800" dirty="0">
              <a:latin typeface="Calibri Light" panose="020F0302020204030204" pitchFamily="34" charset="0"/>
              <a:cs typeface="Calibri Light" panose="020F0302020204030204" pitchFamily="34" charset="0"/>
            </a:endParaRPr>
          </a:p>
        </p:txBody>
      </p:sp>
      <p:sp>
        <p:nvSpPr>
          <p:cNvPr id="2" name="Slide Number Placeholder 1">
            <a:extLst>
              <a:ext uri="{FF2B5EF4-FFF2-40B4-BE49-F238E27FC236}">
                <a16:creationId xmlns:a16="http://schemas.microsoft.com/office/drawing/2014/main" id="{FE4B93E7-302B-4852-BEE7-DF3C41712B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2548000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Light" panose="020F0302020204030204" pitchFamily="34" charset="0"/>
                <a:cs typeface="Calibri Light" panose="020F0302020204030204" pitchFamily="34" charset="0"/>
              </a:rPr>
              <a:t>Conclusion</a:t>
            </a:r>
            <a:endParaRPr dirty="0">
              <a:latin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610E91B6-2373-4C83-8E0F-FB9A6041DDA6}"/>
              </a:ext>
            </a:extLst>
          </p:cNvPr>
          <p:cNvSpPr txBox="1"/>
          <p:nvPr/>
        </p:nvSpPr>
        <p:spPr>
          <a:xfrm>
            <a:off x="311700" y="1150000"/>
            <a:ext cx="8920435"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Strong connection between cortex,  and caudate in good performers via fMRI in task</a:t>
            </a:r>
            <a:r>
              <a:rPr lang="zh-TW" altLang="en-US" sz="1800" dirty="0">
                <a:latin typeface="Calibri Light" panose="020F0302020204030204" pitchFamily="34" charset="0"/>
                <a:cs typeface="Calibri Light" panose="020F0302020204030204" pitchFamily="34" charset="0"/>
              </a:rPr>
              <a:t> </a:t>
            </a:r>
            <a:r>
              <a:rPr lang="en-US" altLang="zh-TW" sz="1800" dirty="0">
                <a:latin typeface="Calibri Light" panose="020F0302020204030204" pitchFamily="34" charset="0"/>
                <a:cs typeface="Calibri Light" panose="020F0302020204030204" pitchFamily="34" charset="0"/>
              </a:rPr>
              <a:t>state</a:t>
            </a:r>
            <a:endParaRPr lang="en-US" sz="18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Working memory is supported by an interconnected network</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Difficult to tell the difference between two groups via resting fMRI </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Amygdala, caudate and putamen were less activated during rest</a:t>
            </a:r>
          </a:p>
          <a:p>
            <a:pPr lvl="1"/>
            <a:r>
              <a:rPr lang="en-US" sz="1800" dirty="0">
                <a:latin typeface="Calibri Light" panose="020F0302020204030204" pitchFamily="34" charset="0"/>
                <a:cs typeface="Calibri Light" panose="020F0302020204030204" pitchFamily="34" charset="0"/>
                <a:sym typeface="Wingdings" panose="05000000000000000000" pitchFamily="2" charset="2"/>
              </a:rPr>
              <a:t>	 related to </a:t>
            </a:r>
            <a:r>
              <a:rPr lang="en-US" sz="1800" dirty="0">
                <a:latin typeface="Calibri Light" panose="020F0302020204030204" pitchFamily="34" charset="0"/>
                <a:cs typeface="Calibri Light" panose="020F0302020204030204" pitchFamily="34" charset="0"/>
              </a:rPr>
              <a:t>emotion or motor tasks </a:t>
            </a:r>
            <a:r>
              <a:rPr lang="en-US" sz="1800" dirty="0">
                <a:latin typeface="Calibri Light" panose="020F0302020204030204" pitchFamily="34" charset="0"/>
                <a:cs typeface="Calibri Light" panose="020F0302020204030204" pitchFamily="34" charset="0"/>
                <a:sym typeface="Wingdings" panose="05000000000000000000" pitchFamily="2" charset="2"/>
              </a:rPr>
              <a:t> </a:t>
            </a:r>
            <a:r>
              <a:rPr lang="en-US" sz="1800" i="1" dirty="0">
                <a:latin typeface="Calibri Light" panose="020F0302020204030204" pitchFamily="34" charset="0"/>
                <a:cs typeface="Calibri Light" panose="020F0302020204030204" pitchFamily="34" charset="0"/>
              </a:rPr>
              <a:t>sleep </a:t>
            </a:r>
            <a:r>
              <a:rPr lang="en-US" sz="1800" dirty="0">
                <a:latin typeface="Calibri Light" panose="020F0302020204030204" pitchFamily="34" charset="0"/>
                <a:cs typeface="Calibri Light" panose="020F0302020204030204" pitchFamily="34" charset="0"/>
              </a:rPr>
              <a:t>mode </a:t>
            </a:r>
          </a:p>
          <a:p>
            <a:pPr marL="285750" lvl="1" indent="-285750">
              <a:buFont typeface="Arial" panose="020B0604020202020204" pitchFamily="34" charset="0"/>
              <a:buChar char="•"/>
            </a:pPr>
            <a:endParaRPr lang="en-US" sz="1800" dirty="0">
              <a:latin typeface="Calibri Light" panose="020F0302020204030204" pitchFamily="34" charset="0"/>
              <a:cs typeface="Calibri Light" panose="020F0302020204030204" pitchFamily="34" charset="0"/>
            </a:endParaRPr>
          </a:p>
        </p:txBody>
      </p:sp>
      <p:sp>
        <p:nvSpPr>
          <p:cNvPr id="2" name="Slide Number Placeholder 1">
            <a:extLst>
              <a:ext uri="{FF2B5EF4-FFF2-40B4-BE49-F238E27FC236}">
                <a16:creationId xmlns:a16="http://schemas.microsoft.com/office/drawing/2014/main" id="{1F8D00A9-2360-4B12-A7F6-9C70B74419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411272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Light" panose="020F0302020204030204" pitchFamily="34" charset="0"/>
                <a:cs typeface="Calibri Light" panose="020F0302020204030204" pitchFamily="34" charset="0"/>
              </a:rPr>
              <a:t>Working Memory</a:t>
            </a:r>
            <a:r>
              <a:rPr lang="zh-TW" altLang="en-US" dirty="0">
                <a:latin typeface="Calibri Light" panose="020F0302020204030204" pitchFamily="34" charset="0"/>
                <a:cs typeface="Calibri Light" panose="020F0302020204030204" pitchFamily="34" charset="0"/>
              </a:rPr>
              <a:t> </a:t>
            </a:r>
            <a:r>
              <a:rPr lang="en-US" altLang="zh-TW" dirty="0">
                <a:latin typeface="Calibri Light" panose="020F0302020204030204" pitchFamily="34" charset="0"/>
                <a:cs typeface="Calibri Light" panose="020F0302020204030204" pitchFamily="34" charset="0"/>
              </a:rPr>
              <a:t>Model</a:t>
            </a:r>
            <a:endParaRPr dirty="0">
              <a:latin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CD542E20-EDDE-4C3F-ADE9-CB0FC2ED5BFE}"/>
              </a:ext>
            </a:extLst>
          </p:cNvPr>
          <p:cNvSpPr txBox="1"/>
          <p:nvPr/>
        </p:nvSpPr>
        <p:spPr>
          <a:xfrm>
            <a:off x="63406" y="1207596"/>
            <a:ext cx="8520600" cy="861774"/>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Working Memory: the processes that are used to</a:t>
            </a:r>
            <a:r>
              <a:rPr lang="en-US" sz="1800" dirty="0">
                <a:solidFill>
                  <a:schemeClr val="tx1"/>
                </a:solidFill>
                <a:latin typeface="Calibri Light" panose="020F0302020204030204" pitchFamily="34" charset="0"/>
                <a:cs typeface="Calibri Light" panose="020F0302020204030204" pitchFamily="34" charset="0"/>
              </a:rPr>
              <a:t> temporarily </a:t>
            </a:r>
            <a:r>
              <a:rPr lang="en-US" sz="1800" dirty="0">
                <a:solidFill>
                  <a:srgbClr val="FF0000"/>
                </a:solidFill>
                <a:latin typeface="Calibri Light" panose="020F0302020204030204" pitchFamily="34" charset="0"/>
                <a:cs typeface="Calibri Light" panose="020F0302020204030204" pitchFamily="34" charset="0"/>
              </a:rPr>
              <a:t>store, organize,</a:t>
            </a:r>
            <a:r>
              <a:rPr lang="en-US" sz="1800" dirty="0">
                <a:latin typeface="Calibri Light" panose="020F0302020204030204" pitchFamily="34" charset="0"/>
                <a:cs typeface="Calibri Light" panose="020F0302020204030204" pitchFamily="34" charset="0"/>
              </a:rPr>
              <a:t> and </a:t>
            </a:r>
            <a:r>
              <a:rPr lang="en-US" sz="1800" dirty="0">
                <a:solidFill>
                  <a:srgbClr val="FF0000"/>
                </a:solidFill>
                <a:latin typeface="Calibri Light" panose="020F0302020204030204" pitchFamily="34" charset="0"/>
                <a:cs typeface="Calibri Light" panose="020F0302020204030204" pitchFamily="34" charset="0"/>
              </a:rPr>
              <a:t>manipulate</a:t>
            </a:r>
            <a:r>
              <a:rPr lang="en-US" sz="1800" dirty="0">
                <a:latin typeface="Calibri Light" panose="020F0302020204030204" pitchFamily="34" charset="0"/>
                <a:cs typeface="Calibri Light" panose="020F0302020204030204" pitchFamily="34" charset="0"/>
              </a:rPr>
              <a:t> information</a:t>
            </a:r>
          </a:p>
          <a:p>
            <a:endParaRPr lang="en-US" dirty="0">
              <a:latin typeface="Calibri Light" panose="020F0302020204030204" pitchFamily="34" charset="0"/>
              <a:cs typeface="Calibri Light" panose="020F0302020204030204" pitchFamily="34" charset="0"/>
            </a:endParaRPr>
          </a:p>
        </p:txBody>
      </p:sp>
      <p:grpSp>
        <p:nvGrpSpPr>
          <p:cNvPr id="15" name="Group 14">
            <a:extLst>
              <a:ext uri="{FF2B5EF4-FFF2-40B4-BE49-F238E27FC236}">
                <a16:creationId xmlns:a16="http://schemas.microsoft.com/office/drawing/2014/main" id="{0EDC31B3-E709-4C80-AF1E-D57C8B7B2065}"/>
              </a:ext>
            </a:extLst>
          </p:cNvPr>
          <p:cNvGrpSpPr/>
          <p:nvPr/>
        </p:nvGrpSpPr>
        <p:grpSpPr>
          <a:xfrm>
            <a:off x="97300" y="2286025"/>
            <a:ext cx="5270205" cy="2770792"/>
            <a:chOff x="3168502" y="1865003"/>
            <a:chExt cx="5270205" cy="2770792"/>
          </a:xfrm>
        </p:grpSpPr>
        <p:sp>
          <p:nvSpPr>
            <p:cNvPr id="2" name="Oval 1">
              <a:extLst>
                <a:ext uri="{FF2B5EF4-FFF2-40B4-BE49-F238E27FC236}">
                  <a16:creationId xmlns:a16="http://schemas.microsoft.com/office/drawing/2014/main" id="{0B711649-D6E8-4713-B052-A7CBC85FC8FC}"/>
                </a:ext>
              </a:extLst>
            </p:cNvPr>
            <p:cNvSpPr/>
            <p:nvPr/>
          </p:nvSpPr>
          <p:spPr>
            <a:xfrm>
              <a:off x="4750980" y="1865003"/>
              <a:ext cx="2105247" cy="1162928"/>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Central Executive</a:t>
              </a:r>
            </a:p>
          </p:txBody>
        </p:sp>
        <p:sp>
          <p:nvSpPr>
            <p:cNvPr id="3" name="Rectangle: Rounded Corners 2">
              <a:extLst>
                <a:ext uri="{FF2B5EF4-FFF2-40B4-BE49-F238E27FC236}">
                  <a16:creationId xmlns:a16="http://schemas.microsoft.com/office/drawing/2014/main" id="{52D8C232-6DFD-46F6-8358-C7AE951AB22B}"/>
                </a:ext>
              </a:extLst>
            </p:cNvPr>
            <p:cNvSpPr/>
            <p:nvPr/>
          </p:nvSpPr>
          <p:spPr>
            <a:xfrm>
              <a:off x="3168502" y="3476847"/>
              <a:ext cx="1403498" cy="113768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Phonological Loop</a:t>
              </a:r>
            </a:p>
          </p:txBody>
        </p:sp>
        <p:sp>
          <p:nvSpPr>
            <p:cNvPr id="9" name="Rectangle: Rounded Corners 8">
              <a:extLst>
                <a:ext uri="{FF2B5EF4-FFF2-40B4-BE49-F238E27FC236}">
                  <a16:creationId xmlns:a16="http://schemas.microsoft.com/office/drawing/2014/main" id="{12F5CF76-0D97-4699-B2F5-632FA2A6E50B}"/>
                </a:ext>
              </a:extLst>
            </p:cNvPr>
            <p:cNvSpPr/>
            <p:nvPr/>
          </p:nvSpPr>
          <p:spPr>
            <a:xfrm>
              <a:off x="5101855" y="3498112"/>
              <a:ext cx="1403498" cy="113768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Episodic Buffer</a:t>
              </a:r>
            </a:p>
          </p:txBody>
        </p:sp>
        <p:sp>
          <p:nvSpPr>
            <p:cNvPr id="10" name="Rectangle: Rounded Corners 9">
              <a:extLst>
                <a:ext uri="{FF2B5EF4-FFF2-40B4-BE49-F238E27FC236}">
                  <a16:creationId xmlns:a16="http://schemas.microsoft.com/office/drawing/2014/main" id="{668F53F4-93D9-4837-AC69-374F03DF8816}"/>
                </a:ext>
              </a:extLst>
            </p:cNvPr>
            <p:cNvSpPr/>
            <p:nvPr/>
          </p:nvSpPr>
          <p:spPr>
            <a:xfrm>
              <a:off x="7035209" y="3473303"/>
              <a:ext cx="1403498" cy="113768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a:p>
              <a:pPr algn="ctr"/>
              <a:r>
                <a:rPr lang="en-US" dirty="0"/>
                <a:t>Visuo-Spatial</a:t>
              </a:r>
            </a:p>
            <a:p>
              <a:pPr algn="ctr"/>
              <a:r>
                <a:rPr lang="en-US" dirty="0"/>
                <a:t>Scratchpad</a:t>
              </a:r>
            </a:p>
            <a:p>
              <a:pPr algn="ctr"/>
              <a:endParaRPr lang="en-US" dirty="0"/>
            </a:p>
          </p:txBody>
        </p:sp>
        <p:cxnSp>
          <p:nvCxnSpPr>
            <p:cNvPr id="5" name="Straight Arrow Connector 4">
              <a:extLst>
                <a:ext uri="{FF2B5EF4-FFF2-40B4-BE49-F238E27FC236}">
                  <a16:creationId xmlns:a16="http://schemas.microsoft.com/office/drawing/2014/main" id="{2270B613-36AD-4FA3-A2F0-D0D7216ECF54}"/>
                </a:ext>
              </a:extLst>
            </p:cNvPr>
            <p:cNvCxnSpPr>
              <a:cxnSpLocks/>
              <a:stCxn id="2" idx="4"/>
              <a:endCxn id="9" idx="0"/>
            </p:cNvCxnSpPr>
            <p:nvPr/>
          </p:nvCxnSpPr>
          <p:spPr>
            <a:xfrm>
              <a:off x="5803604" y="3027931"/>
              <a:ext cx="0" cy="4701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7C9486EC-9942-4C0B-86C0-FB30D5962091}"/>
                </a:ext>
              </a:extLst>
            </p:cNvPr>
            <p:cNvCxnSpPr>
              <a:stCxn id="2" idx="3"/>
              <a:endCxn id="3" idx="0"/>
            </p:cNvCxnSpPr>
            <p:nvPr/>
          </p:nvCxnSpPr>
          <p:spPr>
            <a:xfrm flipH="1">
              <a:off x="3870251" y="2857624"/>
              <a:ext cx="1189035" cy="6192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9BAC6A44-5A10-47DD-B0EA-BC993602E38F}"/>
                </a:ext>
              </a:extLst>
            </p:cNvPr>
            <p:cNvCxnSpPr>
              <a:stCxn id="2" idx="5"/>
              <a:endCxn id="10" idx="0"/>
            </p:cNvCxnSpPr>
            <p:nvPr/>
          </p:nvCxnSpPr>
          <p:spPr>
            <a:xfrm>
              <a:off x="6547921" y="2857624"/>
              <a:ext cx="1189037" cy="615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6" name="Slide Number Placeholder 15">
            <a:extLst>
              <a:ext uri="{FF2B5EF4-FFF2-40B4-BE49-F238E27FC236}">
                <a16:creationId xmlns:a16="http://schemas.microsoft.com/office/drawing/2014/main" id="{AEDC036C-2A87-4C68-B8EE-F5803E7BE4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27863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Light" panose="020F0302020204030204" pitchFamily="34" charset="0"/>
                <a:cs typeface="Calibri Light" panose="020F0302020204030204" pitchFamily="34" charset="0"/>
              </a:rPr>
              <a:t>Conclusion</a:t>
            </a:r>
            <a:endParaRPr dirty="0">
              <a:latin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610E91B6-2373-4C83-8E0F-FB9A6041DDA6}"/>
              </a:ext>
            </a:extLst>
          </p:cNvPr>
          <p:cNvSpPr txBox="1"/>
          <p:nvPr/>
        </p:nvSpPr>
        <p:spPr>
          <a:xfrm>
            <a:off x="311700" y="1150000"/>
            <a:ext cx="8920435"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Strong connection between cortex,  and caudate in good performers via fMRI in task</a:t>
            </a:r>
            <a:r>
              <a:rPr lang="zh-TW" altLang="en-US" sz="1800" dirty="0">
                <a:latin typeface="Calibri Light" panose="020F0302020204030204" pitchFamily="34" charset="0"/>
                <a:cs typeface="Calibri Light" panose="020F0302020204030204" pitchFamily="34" charset="0"/>
              </a:rPr>
              <a:t> </a:t>
            </a:r>
            <a:r>
              <a:rPr lang="en-US" altLang="zh-TW" sz="1800" dirty="0">
                <a:latin typeface="Calibri Light" panose="020F0302020204030204" pitchFamily="34" charset="0"/>
                <a:cs typeface="Calibri Light" panose="020F0302020204030204" pitchFamily="34" charset="0"/>
              </a:rPr>
              <a:t>state</a:t>
            </a:r>
            <a:endParaRPr lang="en-US" sz="18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Working memory is supported by an interconnected network</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Difficult to tell the difference between two groups via resting fMRI </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Amygdala, caudate and putamen were less activated during rest</a:t>
            </a:r>
          </a:p>
          <a:p>
            <a:pPr lvl="1"/>
            <a:r>
              <a:rPr lang="en-US" sz="1800" dirty="0">
                <a:latin typeface="Calibri Light" panose="020F0302020204030204" pitchFamily="34" charset="0"/>
                <a:cs typeface="Calibri Light" panose="020F0302020204030204" pitchFamily="34" charset="0"/>
                <a:sym typeface="Wingdings" panose="05000000000000000000" pitchFamily="2" charset="2"/>
              </a:rPr>
              <a:t>	 related to </a:t>
            </a:r>
            <a:r>
              <a:rPr lang="en-US" sz="1800" dirty="0">
                <a:latin typeface="Calibri Light" panose="020F0302020204030204" pitchFamily="34" charset="0"/>
                <a:cs typeface="Calibri Light" panose="020F0302020204030204" pitchFamily="34" charset="0"/>
              </a:rPr>
              <a:t>emotion or motor tasks </a:t>
            </a:r>
            <a:r>
              <a:rPr lang="en-US" sz="1800" dirty="0">
                <a:latin typeface="Calibri Light" panose="020F0302020204030204" pitchFamily="34" charset="0"/>
                <a:cs typeface="Calibri Light" panose="020F0302020204030204" pitchFamily="34" charset="0"/>
                <a:sym typeface="Wingdings" panose="05000000000000000000" pitchFamily="2" charset="2"/>
              </a:rPr>
              <a:t> </a:t>
            </a:r>
            <a:r>
              <a:rPr lang="en-US" sz="1800" i="1" dirty="0">
                <a:latin typeface="Calibri Light" panose="020F0302020204030204" pitchFamily="34" charset="0"/>
                <a:cs typeface="Calibri Light" panose="020F0302020204030204" pitchFamily="34" charset="0"/>
              </a:rPr>
              <a:t>sleep </a:t>
            </a:r>
            <a:r>
              <a:rPr lang="en-US" sz="1800" dirty="0">
                <a:latin typeface="Calibri Light" panose="020F0302020204030204" pitchFamily="34" charset="0"/>
                <a:cs typeface="Calibri Light" panose="020F0302020204030204" pitchFamily="34" charset="0"/>
              </a:rPr>
              <a:t>mode </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Brain network becomes more activate from resting to task state in good performers</a:t>
            </a:r>
          </a:p>
          <a:p>
            <a:pPr lvl="1"/>
            <a:endParaRPr lang="en-US" sz="18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endParaRPr lang="en-US" sz="1800" dirty="0">
              <a:latin typeface="Calibri Light" panose="020F0302020204030204" pitchFamily="34" charset="0"/>
              <a:cs typeface="Calibri Light" panose="020F0302020204030204" pitchFamily="34" charset="0"/>
            </a:endParaRPr>
          </a:p>
          <a:p>
            <a:pPr lvl="1"/>
            <a:endParaRPr lang="en-US" sz="1800" dirty="0">
              <a:latin typeface="Calibri Light" panose="020F0302020204030204" pitchFamily="34" charset="0"/>
              <a:cs typeface="Calibri Light" panose="020F0302020204030204" pitchFamily="34" charset="0"/>
            </a:endParaRPr>
          </a:p>
          <a:p>
            <a:pPr marL="285750" lvl="1" indent="-285750">
              <a:buFont typeface="Arial" panose="020B0604020202020204" pitchFamily="34" charset="0"/>
              <a:buChar char="•"/>
            </a:pPr>
            <a:endParaRPr lang="en-US" sz="1800" dirty="0">
              <a:latin typeface="Calibri Light" panose="020F0302020204030204" pitchFamily="34" charset="0"/>
              <a:cs typeface="Calibri Light" panose="020F0302020204030204" pitchFamily="34" charset="0"/>
            </a:endParaRPr>
          </a:p>
        </p:txBody>
      </p:sp>
      <p:sp>
        <p:nvSpPr>
          <p:cNvPr id="2" name="Slide Number Placeholder 1">
            <a:extLst>
              <a:ext uri="{FF2B5EF4-FFF2-40B4-BE49-F238E27FC236}">
                <a16:creationId xmlns:a16="http://schemas.microsoft.com/office/drawing/2014/main" id="{1F8D00A9-2360-4B12-A7F6-9C70B74419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2911982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Light" panose="020F0302020204030204" pitchFamily="34" charset="0"/>
                <a:cs typeface="Calibri Light" panose="020F0302020204030204" pitchFamily="34" charset="0"/>
              </a:rPr>
              <a:t>Background &amp; Current Studies</a:t>
            </a:r>
            <a:endParaRPr dirty="0">
              <a:latin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CD542E20-EDDE-4C3F-ADE9-CB0FC2ED5BFE}"/>
              </a:ext>
            </a:extLst>
          </p:cNvPr>
          <p:cNvSpPr txBox="1"/>
          <p:nvPr/>
        </p:nvSpPr>
        <p:spPr>
          <a:xfrm>
            <a:off x="63406" y="1207596"/>
            <a:ext cx="8280493" cy="861774"/>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How resting-state functional connectivity  was impaired in individuals with abnormal working memory </a:t>
            </a:r>
          </a:p>
          <a:p>
            <a:endParaRPr lang="en-US" dirty="0">
              <a:latin typeface="Calibri Light" panose="020F0302020204030204" pitchFamily="34" charset="0"/>
              <a:cs typeface="Calibri Light" panose="020F0302020204030204" pitchFamily="34" charset="0"/>
            </a:endParaRPr>
          </a:p>
        </p:txBody>
      </p:sp>
      <p:sp>
        <p:nvSpPr>
          <p:cNvPr id="2" name="Slide Number Placeholder 1">
            <a:extLst>
              <a:ext uri="{FF2B5EF4-FFF2-40B4-BE49-F238E27FC236}">
                <a16:creationId xmlns:a16="http://schemas.microsoft.com/office/drawing/2014/main" id="{9B363BEE-A862-4EA6-87D9-FCFB7803AE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360447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Light" panose="020F0302020204030204" pitchFamily="34" charset="0"/>
                <a:cs typeface="Calibri Light" panose="020F0302020204030204" pitchFamily="34" charset="0"/>
              </a:rPr>
              <a:t>Background &amp; Current Studies</a:t>
            </a:r>
            <a:endParaRPr dirty="0">
              <a:latin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CD542E20-EDDE-4C3F-ADE9-CB0FC2ED5BFE}"/>
              </a:ext>
            </a:extLst>
          </p:cNvPr>
          <p:cNvSpPr txBox="1"/>
          <p:nvPr/>
        </p:nvSpPr>
        <p:spPr>
          <a:xfrm>
            <a:off x="63406" y="1207596"/>
            <a:ext cx="8280493" cy="141577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How resting-state functional connectivity  was impaired in individuals with abnormal working memory </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How different types of information was processed by divergent brain networks within the working memory scope</a:t>
            </a:r>
          </a:p>
          <a:p>
            <a:endParaRPr lang="en-US" dirty="0">
              <a:latin typeface="Calibri Light" panose="020F0302020204030204" pitchFamily="34" charset="0"/>
              <a:cs typeface="Calibri Light" panose="020F0302020204030204" pitchFamily="34" charset="0"/>
            </a:endParaRPr>
          </a:p>
        </p:txBody>
      </p:sp>
      <p:sp>
        <p:nvSpPr>
          <p:cNvPr id="2" name="Slide Number Placeholder 1">
            <a:extLst>
              <a:ext uri="{FF2B5EF4-FFF2-40B4-BE49-F238E27FC236}">
                <a16:creationId xmlns:a16="http://schemas.microsoft.com/office/drawing/2014/main" id="{0C0BCCB9-0CDD-4FA7-AADB-C70ECD0351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709081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Light" panose="020F0302020204030204" pitchFamily="34" charset="0"/>
                <a:cs typeface="Calibri Light" panose="020F0302020204030204" pitchFamily="34" charset="0"/>
              </a:rPr>
              <a:t>Motivation</a:t>
            </a:r>
            <a:endParaRPr dirty="0">
              <a:latin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CD542E20-EDDE-4C3F-ADE9-CB0FC2ED5BFE}"/>
              </a:ext>
            </a:extLst>
          </p:cNvPr>
          <p:cNvSpPr txBox="1"/>
          <p:nvPr/>
        </p:nvSpPr>
        <p:spPr>
          <a:xfrm>
            <a:off x="63406" y="1207596"/>
            <a:ext cx="8280493" cy="1138773"/>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A lack of studies asked whether the working memory network dynamics relate to normal individual performance differences</a:t>
            </a:r>
          </a:p>
          <a:p>
            <a:endParaRPr lang="en-US" sz="18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endParaRPr lang="en-US" dirty="0">
              <a:latin typeface="Calibri Light" panose="020F0302020204030204" pitchFamily="34" charset="0"/>
              <a:cs typeface="Calibri Light" panose="020F0302020204030204" pitchFamily="34" charset="0"/>
            </a:endParaRPr>
          </a:p>
        </p:txBody>
      </p:sp>
      <p:sp>
        <p:nvSpPr>
          <p:cNvPr id="2" name="Slide Number Placeholder 1">
            <a:extLst>
              <a:ext uri="{FF2B5EF4-FFF2-40B4-BE49-F238E27FC236}">
                <a16:creationId xmlns:a16="http://schemas.microsoft.com/office/drawing/2014/main" id="{094DF3DF-E0A1-4393-8F8A-B805AF968A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Light" panose="020F0302020204030204" pitchFamily="34" charset="0"/>
                <a:cs typeface="Calibri Light" panose="020F0302020204030204" pitchFamily="34" charset="0"/>
              </a:rPr>
              <a:t>Motivation</a:t>
            </a:r>
            <a:endParaRPr dirty="0">
              <a:latin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CD542E20-EDDE-4C3F-ADE9-CB0FC2ED5BFE}"/>
              </a:ext>
            </a:extLst>
          </p:cNvPr>
          <p:cNvSpPr txBox="1"/>
          <p:nvPr/>
        </p:nvSpPr>
        <p:spPr>
          <a:xfrm>
            <a:off x="63406" y="1207596"/>
            <a:ext cx="8280493" cy="1692771"/>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A lack of studies asked whether the working memory network dynamics relate to normal individual performance differences</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How the brain network changes between task and rest states in relation to working memory capacity.</a:t>
            </a:r>
          </a:p>
          <a:p>
            <a:pPr marL="285750" indent="-285750">
              <a:buFont typeface="Arial" panose="020B0604020202020204" pitchFamily="34" charset="0"/>
              <a:buChar char="•"/>
            </a:pPr>
            <a:endParaRPr lang="en-US" sz="18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endParaRPr lang="en-US" dirty="0">
              <a:latin typeface="Calibri Light" panose="020F0302020204030204" pitchFamily="34" charset="0"/>
              <a:cs typeface="Calibri Light" panose="020F0302020204030204" pitchFamily="34" charset="0"/>
            </a:endParaRPr>
          </a:p>
        </p:txBody>
      </p:sp>
      <p:sp>
        <p:nvSpPr>
          <p:cNvPr id="2" name="Slide Number Placeholder 1">
            <a:extLst>
              <a:ext uri="{FF2B5EF4-FFF2-40B4-BE49-F238E27FC236}">
                <a16:creationId xmlns:a16="http://schemas.microsoft.com/office/drawing/2014/main" id="{5EEB1AEE-F8C9-4C4D-8976-F32DE12C1C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720596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Light" panose="020F0302020204030204" pitchFamily="34" charset="0"/>
                <a:cs typeface="Calibri Light" panose="020F0302020204030204" pitchFamily="34" charset="0"/>
              </a:rPr>
              <a:t>Hypothesis</a:t>
            </a:r>
            <a:endParaRPr dirty="0">
              <a:latin typeface="Calibri Light" panose="020F0302020204030204" pitchFamily="34" charset="0"/>
              <a:cs typeface="Calibri Light" panose="020F0302020204030204" pitchFamily="34" charset="0"/>
            </a:endParaRPr>
          </a:p>
        </p:txBody>
      </p:sp>
      <p:sp>
        <p:nvSpPr>
          <p:cNvPr id="12" name="TextBox 11">
            <a:extLst>
              <a:ext uri="{FF2B5EF4-FFF2-40B4-BE49-F238E27FC236}">
                <a16:creationId xmlns:a16="http://schemas.microsoft.com/office/drawing/2014/main" id="{78DC0CEC-9AF3-4E21-8B1D-4CA1500FE322}"/>
              </a:ext>
            </a:extLst>
          </p:cNvPr>
          <p:cNvSpPr txBox="1"/>
          <p:nvPr/>
        </p:nvSpPr>
        <p:spPr>
          <a:xfrm>
            <a:off x="63406" y="1207596"/>
            <a:ext cx="8768894" cy="861774"/>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Stronger connection between prefrontal cortex, basal ganglia (caudate) and hippocampus</a:t>
            </a:r>
          </a:p>
          <a:p>
            <a:endParaRPr lang="en-US" sz="1800" dirty="0">
              <a:latin typeface="Calibri Light" panose="020F0302020204030204" pitchFamily="34" charset="0"/>
              <a:cs typeface="Calibri Light" panose="020F0302020204030204" pitchFamily="34" charset="0"/>
            </a:endParaRPr>
          </a:p>
          <a:p>
            <a:endParaRPr lang="en-US" dirty="0">
              <a:latin typeface="Calibri Light" panose="020F0302020204030204" pitchFamily="34" charset="0"/>
              <a:cs typeface="Calibri Light" panose="020F0302020204030204" pitchFamily="34" charset="0"/>
            </a:endParaRPr>
          </a:p>
        </p:txBody>
      </p:sp>
      <p:sp>
        <p:nvSpPr>
          <p:cNvPr id="2" name="Slide Number Placeholder 1">
            <a:extLst>
              <a:ext uri="{FF2B5EF4-FFF2-40B4-BE49-F238E27FC236}">
                <a16:creationId xmlns:a16="http://schemas.microsoft.com/office/drawing/2014/main" id="{36338B22-5F99-4E3C-9F5B-2113871E93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Calibri Light" panose="020F0302020204030204" pitchFamily="34" charset="0"/>
                <a:cs typeface="Calibri Light" panose="020F0302020204030204" pitchFamily="34" charset="0"/>
              </a:rPr>
              <a:t>Hypothesis</a:t>
            </a:r>
            <a:endParaRPr dirty="0">
              <a:latin typeface="Calibri Light" panose="020F0302020204030204" pitchFamily="34" charset="0"/>
              <a:cs typeface="Calibri Light" panose="020F0302020204030204" pitchFamily="34" charset="0"/>
            </a:endParaRPr>
          </a:p>
        </p:txBody>
      </p:sp>
      <p:sp>
        <p:nvSpPr>
          <p:cNvPr id="12" name="TextBox 11">
            <a:extLst>
              <a:ext uri="{FF2B5EF4-FFF2-40B4-BE49-F238E27FC236}">
                <a16:creationId xmlns:a16="http://schemas.microsoft.com/office/drawing/2014/main" id="{78DC0CEC-9AF3-4E21-8B1D-4CA1500FE322}"/>
              </a:ext>
            </a:extLst>
          </p:cNvPr>
          <p:cNvSpPr txBox="1"/>
          <p:nvPr/>
        </p:nvSpPr>
        <p:spPr>
          <a:xfrm>
            <a:off x="63406" y="1207596"/>
            <a:ext cx="8768894" cy="1138773"/>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Stronger connection between prefrontal cortex, basal ganglia (caudate) and hippocampus</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Weaker connective network in resting state compared with in task state</a:t>
            </a:r>
          </a:p>
          <a:p>
            <a:pPr marL="285750" indent="-285750">
              <a:buFont typeface="Arial" panose="020B0604020202020204" pitchFamily="34" charset="0"/>
              <a:buChar char="•"/>
            </a:pPr>
            <a:endParaRPr lang="en-US" sz="1800" dirty="0">
              <a:latin typeface="Calibri Light" panose="020F0302020204030204" pitchFamily="34" charset="0"/>
              <a:cs typeface="Calibri Light" panose="020F0302020204030204" pitchFamily="34" charset="0"/>
            </a:endParaRPr>
          </a:p>
          <a:p>
            <a:endParaRPr lang="en-US" dirty="0">
              <a:latin typeface="Calibri Light" panose="020F0302020204030204" pitchFamily="34" charset="0"/>
              <a:cs typeface="Calibri Light" panose="020F0302020204030204" pitchFamily="34" charset="0"/>
            </a:endParaRPr>
          </a:p>
        </p:txBody>
      </p:sp>
      <p:sp>
        <p:nvSpPr>
          <p:cNvPr id="2" name="Slide Number Placeholder 1">
            <a:extLst>
              <a:ext uri="{FF2B5EF4-FFF2-40B4-BE49-F238E27FC236}">
                <a16:creationId xmlns:a16="http://schemas.microsoft.com/office/drawing/2014/main" id="{B09EE6F6-EB6E-437B-A4B8-249F143CB9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3858032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 dirty="0">
                <a:latin typeface="Calibri Light" panose="020F0302020204030204" pitchFamily="34" charset="0"/>
                <a:cs typeface="Calibri Light" panose="020F0302020204030204" pitchFamily="34" charset="0"/>
              </a:rPr>
              <a:t>Working Memory Data</a:t>
            </a:r>
            <a:br>
              <a:rPr lang="en-US" sz="2800" dirty="0">
                <a:latin typeface="Calibri Light" panose="020F0302020204030204" pitchFamily="34" charset="0"/>
                <a:cs typeface="Calibri Light" panose="020F0302020204030204" pitchFamily="34" charset="0"/>
              </a:rPr>
            </a:br>
            <a:r>
              <a:rPr lang="en" dirty="0">
                <a:latin typeface="Calibri Light" panose="020F0302020204030204" pitchFamily="34" charset="0"/>
                <a:cs typeface="Calibri Light" panose="020F0302020204030204" pitchFamily="34" charset="0"/>
              </a:rPr>
              <a:t>  </a:t>
            </a:r>
            <a:endParaRPr dirty="0">
              <a:latin typeface="Calibri Light" panose="020F0302020204030204" pitchFamily="34" charset="0"/>
              <a:cs typeface="Calibri Light" panose="020F0302020204030204" pitchFamily="34" charset="0"/>
            </a:endParaRPr>
          </a:p>
        </p:txBody>
      </p:sp>
      <p:sp>
        <p:nvSpPr>
          <p:cNvPr id="12" name="TextBox 11">
            <a:extLst>
              <a:ext uri="{FF2B5EF4-FFF2-40B4-BE49-F238E27FC236}">
                <a16:creationId xmlns:a16="http://schemas.microsoft.com/office/drawing/2014/main" id="{78DC0CEC-9AF3-4E21-8B1D-4CA1500FE322}"/>
              </a:ext>
            </a:extLst>
          </p:cNvPr>
          <p:cNvSpPr txBox="1"/>
          <p:nvPr/>
        </p:nvSpPr>
        <p:spPr>
          <a:xfrm>
            <a:off x="63406" y="1207596"/>
            <a:ext cx="8280493" cy="646331"/>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Each trial presents a single object centered on the screen</a:t>
            </a:r>
          </a:p>
          <a:p>
            <a:pPr marL="285750" indent="-285750">
              <a:buFont typeface="Arial" panose="020B0604020202020204" pitchFamily="34" charset="0"/>
              <a:buChar char="•"/>
            </a:pPr>
            <a:r>
              <a:rPr lang="en-US" sz="1800" dirty="0">
                <a:latin typeface="Calibri Light" panose="020F0302020204030204" pitchFamily="34" charset="0"/>
                <a:cs typeface="Calibri Light" panose="020F0302020204030204" pitchFamily="34" charset="0"/>
              </a:rPr>
              <a:t>Participants press one of the two buttons to indicate if the object is target</a:t>
            </a:r>
          </a:p>
        </p:txBody>
      </p:sp>
      <p:grpSp>
        <p:nvGrpSpPr>
          <p:cNvPr id="55" name="Group 54">
            <a:extLst>
              <a:ext uri="{FF2B5EF4-FFF2-40B4-BE49-F238E27FC236}">
                <a16:creationId xmlns:a16="http://schemas.microsoft.com/office/drawing/2014/main" id="{5EBE3326-DDDF-461C-B720-DBD03D00E0AF}"/>
              </a:ext>
            </a:extLst>
          </p:cNvPr>
          <p:cNvGrpSpPr/>
          <p:nvPr/>
        </p:nvGrpSpPr>
        <p:grpSpPr>
          <a:xfrm>
            <a:off x="3954" y="1961329"/>
            <a:ext cx="6213536" cy="2737146"/>
            <a:chOff x="2804167" y="2124084"/>
            <a:chExt cx="6213536" cy="2737146"/>
          </a:xfrm>
        </p:grpSpPr>
        <p:sp>
          <p:nvSpPr>
            <p:cNvPr id="15" name="TextBox 14">
              <a:extLst>
                <a:ext uri="{FF2B5EF4-FFF2-40B4-BE49-F238E27FC236}">
                  <a16:creationId xmlns:a16="http://schemas.microsoft.com/office/drawing/2014/main" id="{530D6B66-E612-41EF-802C-C076D1339831}"/>
                </a:ext>
              </a:extLst>
            </p:cNvPr>
            <p:cNvSpPr txBox="1"/>
            <p:nvPr/>
          </p:nvSpPr>
          <p:spPr>
            <a:xfrm>
              <a:off x="2815533" y="2977237"/>
              <a:ext cx="1420259" cy="307777"/>
            </a:xfrm>
            <a:prstGeom prst="rect">
              <a:avLst/>
            </a:prstGeom>
            <a:noFill/>
          </p:spPr>
          <p:txBody>
            <a:bodyPr wrap="square" rtlCol="0">
              <a:spAutoFit/>
            </a:bodyPr>
            <a:lstStyle/>
            <a:p>
              <a:r>
                <a:rPr lang="en-US" b="1" dirty="0">
                  <a:solidFill>
                    <a:srgbClr val="0070C0"/>
                  </a:solidFill>
                </a:rPr>
                <a:t>2-back blocks</a:t>
              </a:r>
            </a:p>
          </p:txBody>
        </p:sp>
        <p:grpSp>
          <p:nvGrpSpPr>
            <p:cNvPr id="36" name="Group 35">
              <a:extLst>
                <a:ext uri="{FF2B5EF4-FFF2-40B4-BE49-F238E27FC236}">
                  <a16:creationId xmlns:a16="http://schemas.microsoft.com/office/drawing/2014/main" id="{B39FFC17-B59A-4011-8B23-0CC00609A731}"/>
                </a:ext>
              </a:extLst>
            </p:cNvPr>
            <p:cNvGrpSpPr/>
            <p:nvPr/>
          </p:nvGrpSpPr>
          <p:grpSpPr>
            <a:xfrm>
              <a:off x="4347242" y="2937887"/>
              <a:ext cx="4659865" cy="408523"/>
              <a:chOff x="4420729" y="2843792"/>
              <a:chExt cx="4659865" cy="408523"/>
            </a:xfrm>
          </p:grpSpPr>
          <p:sp>
            <p:nvSpPr>
              <p:cNvPr id="3" name="Rectangle 2">
                <a:extLst>
                  <a:ext uri="{FF2B5EF4-FFF2-40B4-BE49-F238E27FC236}">
                    <a16:creationId xmlns:a16="http://schemas.microsoft.com/office/drawing/2014/main" id="{A70E2094-0930-4F4F-9B58-A93D89AAAEAA}"/>
                  </a:ext>
                </a:extLst>
              </p:cNvPr>
              <p:cNvSpPr/>
              <p:nvPr/>
            </p:nvSpPr>
            <p:spPr>
              <a:xfrm>
                <a:off x="4441922" y="2843792"/>
                <a:ext cx="4638672" cy="40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E0735908-FECB-46E4-A55F-9119182F0FF8}"/>
                  </a:ext>
                </a:extLst>
              </p:cNvPr>
              <p:cNvSpPr txBox="1"/>
              <p:nvPr/>
            </p:nvSpPr>
            <p:spPr>
              <a:xfrm>
                <a:off x="6977777" y="2893681"/>
                <a:ext cx="609600" cy="307777"/>
              </a:xfrm>
              <a:prstGeom prst="rect">
                <a:avLst/>
              </a:prstGeom>
              <a:noFill/>
            </p:spPr>
            <p:txBody>
              <a:bodyPr wrap="square" rtlCol="0">
                <a:spAutoFit/>
              </a:bodyPr>
              <a:lstStyle/>
              <a:p>
                <a:r>
                  <a:rPr lang="en-US" dirty="0"/>
                  <a:t>Face</a:t>
                </a:r>
              </a:p>
            </p:txBody>
          </p:sp>
          <p:sp>
            <p:nvSpPr>
              <p:cNvPr id="10" name="TextBox 9">
                <a:extLst>
                  <a:ext uri="{FF2B5EF4-FFF2-40B4-BE49-F238E27FC236}">
                    <a16:creationId xmlns:a16="http://schemas.microsoft.com/office/drawing/2014/main" id="{D71C2026-5863-4F32-BAAB-6323E583113C}"/>
                  </a:ext>
                </a:extLst>
              </p:cNvPr>
              <p:cNvSpPr txBox="1"/>
              <p:nvPr/>
            </p:nvSpPr>
            <p:spPr>
              <a:xfrm>
                <a:off x="6238369" y="2906035"/>
                <a:ext cx="858740" cy="307777"/>
              </a:xfrm>
              <a:prstGeom prst="rect">
                <a:avLst/>
              </a:prstGeom>
              <a:noFill/>
            </p:spPr>
            <p:txBody>
              <a:bodyPr wrap="square" rtlCol="0">
                <a:spAutoFit/>
              </a:bodyPr>
              <a:lstStyle/>
              <a:p>
                <a:r>
                  <a:rPr lang="en-US" dirty="0"/>
                  <a:t>Place</a:t>
                </a:r>
              </a:p>
            </p:txBody>
          </p:sp>
          <p:sp>
            <p:nvSpPr>
              <p:cNvPr id="11" name="TextBox 10">
                <a:extLst>
                  <a:ext uri="{FF2B5EF4-FFF2-40B4-BE49-F238E27FC236}">
                    <a16:creationId xmlns:a16="http://schemas.microsoft.com/office/drawing/2014/main" id="{BFE7CAE0-96A0-4AAB-B798-1A10D4B092EA}"/>
                  </a:ext>
                </a:extLst>
              </p:cNvPr>
              <p:cNvSpPr txBox="1"/>
              <p:nvPr/>
            </p:nvSpPr>
            <p:spPr>
              <a:xfrm>
                <a:off x="4420729" y="2893683"/>
                <a:ext cx="987971" cy="307777"/>
              </a:xfrm>
              <a:prstGeom prst="rect">
                <a:avLst/>
              </a:prstGeom>
              <a:noFill/>
            </p:spPr>
            <p:txBody>
              <a:bodyPr wrap="square" rtlCol="0">
                <a:spAutoFit/>
              </a:bodyPr>
              <a:lstStyle/>
              <a:p>
                <a:r>
                  <a:rPr lang="en-US" dirty="0"/>
                  <a:t>Body part</a:t>
                </a:r>
              </a:p>
            </p:txBody>
          </p:sp>
          <p:sp>
            <p:nvSpPr>
              <p:cNvPr id="14" name="TextBox 13">
                <a:extLst>
                  <a:ext uri="{FF2B5EF4-FFF2-40B4-BE49-F238E27FC236}">
                    <a16:creationId xmlns:a16="http://schemas.microsoft.com/office/drawing/2014/main" id="{BF2739B9-2076-4E68-8AD1-CC23907F9349}"/>
                  </a:ext>
                </a:extLst>
              </p:cNvPr>
              <p:cNvSpPr txBox="1"/>
              <p:nvPr/>
            </p:nvSpPr>
            <p:spPr>
              <a:xfrm>
                <a:off x="7711307" y="2893682"/>
                <a:ext cx="609600" cy="307777"/>
              </a:xfrm>
              <a:prstGeom prst="rect">
                <a:avLst/>
              </a:prstGeom>
              <a:noFill/>
            </p:spPr>
            <p:txBody>
              <a:bodyPr wrap="square" rtlCol="0">
                <a:spAutoFit/>
              </a:bodyPr>
              <a:lstStyle/>
              <a:p>
                <a:r>
                  <a:rPr lang="en-US" dirty="0"/>
                  <a:t>Tool</a:t>
                </a:r>
              </a:p>
            </p:txBody>
          </p:sp>
          <p:cxnSp>
            <p:nvCxnSpPr>
              <p:cNvPr id="8" name="Straight Connector 7">
                <a:extLst>
                  <a:ext uri="{FF2B5EF4-FFF2-40B4-BE49-F238E27FC236}">
                    <a16:creationId xmlns:a16="http://schemas.microsoft.com/office/drawing/2014/main" id="{CC840DD7-39C5-4963-9DDD-896403D17B45}"/>
                  </a:ext>
                </a:extLst>
              </p:cNvPr>
              <p:cNvCxnSpPr/>
              <p:nvPr/>
            </p:nvCxnSpPr>
            <p:spPr>
              <a:xfrm>
                <a:off x="5299841" y="2843792"/>
                <a:ext cx="0" cy="40756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2312DE89-A67F-4602-92C7-7C4AE03DE7B5}"/>
                  </a:ext>
                </a:extLst>
              </p:cNvPr>
              <p:cNvSpPr txBox="1"/>
              <p:nvPr/>
            </p:nvSpPr>
            <p:spPr>
              <a:xfrm>
                <a:off x="5278635" y="2904459"/>
                <a:ext cx="987971" cy="307777"/>
              </a:xfrm>
              <a:prstGeom prst="rect">
                <a:avLst/>
              </a:prstGeom>
              <a:noFill/>
            </p:spPr>
            <p:txBody>
              <a:bodyPr wrap="square" rtlCol="0">
                <a:spAutoFit/>
              </a:bodyPr>
              <a:lstStyle/>
              <a:p>
                <a:r>
                  <a:rPr lang="en-US" dirty="0"/>
                  <a:t>Body part</a:t>
                </a:r>
              </a:p>
            </p:txBody>
          </p:sp>
          <p:cxnSp>
            <p:nvCxnSpPr>
              <p:cNvPr id="18" name="Straight Connector 17">
                <a:extLst>
                  <a:ext uri="{FF2B5EF4-FFF2-40B4-BE49-F238E27FC236}">
                    <a16:creationId xmlns:a16="http://schemas.microsoft.com/office/drawing/2014/main" id="{D05395E8-F5A8-4B35-96E6-877F76B55357}"/>
                  </a:ext>
                </a:extLst>
              </p:cNvPr>
              <p:cNvCxnSpPr/>
              <p:nvPr/>
            </p:nvCxnSpPr>
            <p:spPr>
              <a:xfrm>
                <a:off x="6198475" y="2843792"/>
                <a:ext cx="0" cy="40756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19" name="Straight Connector 18">
                <a:extLst>
                  <a:ext uri="{FF2B5EF4-FFF2-40B4-BE49-F238E27FC236}">
                    <a16:creationId xmlns:a16="http://schemas.microsoft.com/office/drawing/2014/main" id="{E3CE364F-B230-4A37-AA32-1E8AE5AC6A42}"/>
                  </a:ext>
                </a:extLst>
              </p:cNvPr>
              <p:cNvCxnSpPr/>
              <p:nvPr/>
            </p:nvCxnSpPr>
            <p:spPr>
              <a:xfrm>
                <a:off x="6934199" y="2843792"/>
                <a:ext cx="0" cy="40756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20" name="Straight Connector 19">
                <a:extLst>
                  <a:ext uri="{FF2B5EF4-FFF2-40B4-BE49-F238E27FC236}">
                    <a16:creationId xmlns:a16="http://schemas.microsoft.com/office/drawing/2014/main" id="{32377A8F-6FA2-4DF2-97FC-F4194BF60587}"/>
                  </a:ext>
                </a:extLst>
              </p:cNvPr>
              <p:cNvCxnSpPr>
                <a:cxnSpLocks/>
              </p:cNvCxnSpPr>
              <p:nvPr/>
            </p:nvCxnSpPr>
            <p:spPr>
              <a:xfrm>
                <a:off x="7662040" y="2843792"/>
                <a:ext cx="0" cy="40756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22" name="Straight Connector 21">
                <a:extLst>
                  <a:ext uri="{FF2B5EF4-FFF2-40B4-BE49-F238E27FC236}">
                    <a16:creationId xmlns:a16="http://schemas.microsoft.com/office/drawing/2014/main" id="{2D77F7D1-AD1B-4AF2-8F4C-2633ABF577FE}"/>
                  </a:ext>
                </a:extLst>
              </p:cNvPr>
              <p:cNvCxnSpPr>
                <a:cxnSpLocks/>
              </p:cNvCxnSpPr>
              <p:nvPr/>
            </p:nvCxnSpPr>
            <p:spPr>
              <a:xfrm>
                <a:off x="8370173" y="2843792"/>
                <a:ext cx="0" cy="40756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AB1F6A4F-5738-4D8E-960A-C100C4AE07E4}"/>
                  </a:ext>
                </a:extLst>
              </p:cNvPr>
              <p:cNvSpPr txBox="1"/>
              <p:nvPr/>
            </p:nvSpPr>
            <p:spPr>
              <a:xfrm>
                <a:off x="8359545" y="2886827"/>
                <a:ext cx="609600" cy="307777"/>
              </a:xfrm>
              <a:prstGeom prst="rect">
                <a:avLst/>
              </a:prstGeom>
              <a:noFill/>
            </p:spPr>
            <p:txBody>
              <a:bodyPr wrap="square" rtlCol="0">
                <a:spAutoFit/>
              </a:bodyPr>
              <a:lstStyle/>
              <a:p>
                <a:r>
                  <a:rPr lang="en-US" dirty="0"/>
                  <a:t>Face</a:t>
                </a:r>
              </a:p>
            </p:txBody>
          </p:sp>
        </p:grpSp>
        <p:grpSp>
          <p:nvGrpSpPr>
            <p:cNvPr id="21" name="Group 20">
              <a:extLst>
                <a:ext uri="{FF2B5EF4-FFF2-40B4-BE49-F238E27FC236}">
                  <a16:creationId xmlns:a16="http://schemas.microsoft.com/office/drawing/2014/main" id="{0BF7C259-27FD-4E55-847E-503C3B4DC92C}"/>
                </a:ext>
              </a:extLst>
            </p:cNvPr>
            <p:cNvGrpSpPr/>
            <p:nvPr/>
          </p:nvGrpSpPr>
          <p:grpSpPr>
            <a:xfrm>
              <a:off x="4357838" y="3671788"/>
              <a:ext cx="4659865" cy="408523"/>
              <a:chOff x="4399536" y="3701094"/>
              <a:chExt cx="4659865" cy="408523"/>
            </a:xfrm>
          </p:grpSpPr>
          <p:sp>
            <p:nvSpPr>
              <p:cNvPr id="24" name="Rectangle 23">
                <a:extLst>
                  <a:ext uri="{FF2B5EF4-FFF2-40B4-BE49-F238E27FC236}">
                    <a16:creationId xmlns:a16="http://schemas.microsoft.com/office/drawing/2014/main" id="{C132E87F-2FC6-4813-968F-EF187AF679D0}"/>
                  </a:ext>
                </a:extLst>
              </p:cNvPr>
              <p:cNvSpPr/>
              <p:nvPr/>
            </p:nvSpPr>
            <p:spPr>
              <a:xfrm>
                <a:off x="4420729" y="3701094"/>
                <a:ext cx="4638672" cy="40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7EA1110F-EA43-49B6-8B39-778EB7AA5AD8}"/>
                  </a:ext>
                </a:extLst>
              </p:cNvPr>
              <p:cNvSpPr txBox="1"/>
              <p:nvPr/>
            </p:nvSpPr>
            <p:spPr>
              <a:xfrm>
                <a:off x="6956584" y="3750983"/>
                <a:ext cx="733530" cy="307777"/>
              </a:xfrm>
              <a:prstGeom prst="rect">
                <a:avLst/>
              </a:prstGeom>
              <a:noFill/>
            </p:spPr>
            <p:txBody>
              <a:bodyPr wrap="square" rtlCol="0">
                <a:spAutoFit/>
              </a:bodyPr>
              <a:lstStyle/>
              <a:p>
                <a:r>
                  <a:rPr lang="en-US" dirty="0"/>
                  <a:t>Place</a:t>
                </a:r>
              </a:p>
            </p:txBody>
          </p:sp>
          <p:sp>
            <p:nvSpPr>
              <p:cNvPr id="26" name="TextBox 25">
                <a:extLst>
                  <a:ext uri="{FF2B5EF4-FFF2-40B4-BE49-F238E27FC236}">
                    <a16:creationId xmlns:a16="http://schemas.microsoft.com/office/drawing/2014/main" id="{85426815-795A-4291-A5A4-C512F0E8A589}"/>
                  </a:ext>
                </a:extLst>
              </p:cNvPr>
              <p:cNvSpPr txBox="1"/>
              <p:nvPr/>
            </p:nvSpPr>
            <p:spPr>
              <a:xfrm>
                <a:off x="6310695" y="3750983"/>
                <a:ext cx="858740" cy="307777"/>
              </a:xfrm>
              <a:prstGeom prst="rect">
                <a:avLst/>
              </a:prstGeom>
              <a:noFill/>
            </p:spPr>
            <p:txBody>
              <a:bodyPr wrap="square" rtlCol="0">
                <a:spAutoFit/>
              </a:bodyPr>
              <a:lstStyle/>
              <a:p>
                <a:r>
                  <a:rPr lang="en-US" dirty="0"/>
                  <a:t>Tool</a:t>
                </a:r>
              </a:p>
            </p:txBody>
          </p:sp>
          <p:sp>
            <p:nvSpPr>
              <p:cNvPr id="27" name="TextBox 26">
                <a:extLst>
                  <a:ext uri="{FF2B5EF4-FFF2-40B4-BE49-F238E27FC236}">
                    <a16:creationId xmlns:a16="http://schemas.microsoft.com/office/drawing/2014/main" id="{5C0F6288-9F4E-499E-92A1-9B2A091EE1AA}"/>
                  </a:ext>
                </a:extLst>
              </p:cNvPr>
              <p:cNvSpPr txBox="1"/>
              <p:nvPr/>
            </p:nvSpPr>
            <p:spPr>
              <a:xfrm>
                <a:off x="4399536" y="3750985"/>
                <a:ext cx="987971" cy="307777"/>
              </a:xfrm>
              <a:prstGeom prst="rect">
                <a:avLst/>
              </a:prstGeom>
              <a:noFill/>
            </p:spPr>
            <p:txBody>
              <a:bodyPr wrap="square" rtlCol="0">
                <a:spAutoFit/>
              </a:bodyPr>
              <a:lstStyle/>
              <a:p>
                <a:r>
                  <a:rPr lang="en-US" dirty="0"/>
                  <a:t>   Tool</a:t>
                </a:r>
              </a:p>
            </p:txBody>
          </p:sp>
          <p:sp>
            <p:nvSpPr>
              <p:cNvPr id="28" name="TextBox 27">
                <a:extLst>
                  <a:ext uri="{FF2B5EF4-FFF2-40B4-BE49-F238E27FC236}">
                    <a16:creationId xmlns:a16="http://schemas.microsoft.com/office/drawing/2014/main" id="{3EEF8ECC-38E3-425D-A27E-B91985E435AA}"/>
                  </a:ext>
                </a:extLst>
              </p:cNvPr>
              <p:cNvSpPr txBox="1"/>
              <p:nvPr/>
            </p:nvSpPr>
            <p:spPr>
              <a:xfrm>
                <a:off x="7690114" y="3750984"/>
                <a:ext cx="609600" cy="307777"/>
              </a:xfrm>
              <a:prstGeom prst="rect">
                <a:avLst/>
              </a:prstGeom>
              <a:noFill/>
            </p:spPr>
            <p:txBody>
              <a:bodyPr wrap="square" rtlCol="0">
                <a:spAutoFit/>
              </a:bodyPr>
              <a:lstStyle/>
              <a:p>
                <a:r>
                  <a:rPr lang="en-US" dirty="0"/>
                  <a:t>Tool</a:t>
                </a:r>
              </a:p>
            </p:txBody>
          </p:sp>
          <p:cxnSp>
            <p:nvCxnSpPr>
              <p:cNvPr id="29" name="Straight Connector 28">
                <a:extLst>
                  <a:ext uri="{FF2B5EF4-FFF2-40B4-BE49-F238E27FC236}">
                    <a16:creationId xmlns:a16="http://schemas.microsoft.com/office/drawing/2014/main" id="{C4BE07AC-D62B-4371-B435-F0DD4ED99DCF}"/>
                  </a:ext>
                </a:extLst>
              </p:cNvPr>
              <p:cNvCxnSpPr/>
              <p:nvPr/>
            </p:nvCxnSpPr>
            <p:spPr>
              <a:xfrm>
                <a:off x="5278648" y="3701094"/>
                <a:ext cx="0" cy="40756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30" name="TextBox 29">
                <a:extLst>
                  <a:ext uri="{FF2B5EF4-FFF2-40B4-BE49-F238E27FC236}">
                    <a16:creationId xmlns:a16="http://schemas.microsoft.com/office/drawing/2014/main" id="{284894E5-5DD2-4BB9-941A-29D373D42945}"/>
                  </a:ext>
                </a:extLst>
              </p:cNvPr>
              <p:cNvSpPr txBox="1"/>
              <p:nvPr/>
            </p:nvSpPr>
            <p:spPr>
              <a:xfrm>
                <a:off x="5278648" y="3740445"/>
                <a:ext cx="987971" cy="307777"/>
              </a:xfrm>
              <a:prstGeom prst="rect">
                <a:avLst/>
              </a:prstGeom>
              <a:noFill/>
            </p:spPr>
            <p:txBody>
              <a:bodyPr wrap="square" rtlCol="0">
                <a:spAutoFit/>
              </a:bodyPr>
              <a:lstStyle/>
              <a:p>
                <a:r>
                  <a:rPr lang="en-US" dirty="0"/>
                  <a:t>Body part</a:t>
                </a:r>
              </a:p>
            </p:txBody>
          </p:sp>
          <p:cxnSp>
            <p:nvCxnSpPr>
              <p:cNvPr id="31" name="Straight Connector 30">
                <a:extLst>
                  <a:ext uri="{FF2B5EF4-FFF2-40B4-BE49-F238E27FC236}">
                    <a16:creationId xmlns:a16="http://schemas.microsoft.com/office/drawing/2014/main" id="{66C0A7DC-9CF4-4230-9A28-40FA2BAE4032}"/>
                  </a:ext>
                </a:extLst>
              </p:cNvPr>
              <p:cNvCxnSpPr/>
              <p:nvPr/>
            </p:nvCxnSpPr>
            <p:spPr>
              <a:xfrm>
                <a:off x="6177282" y="3701094"/>
                <a:ext cx="0" cy="40756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32" name="Straight Connector 31">
                <a:extLst>
                  <a:ext uri="{FF2B5EF4-FFF2-40B4-BE49-F238E27FC236}">
                    <a16:creationId xmlns:a16="http://schemas.microsoft.com/office/drawing/2014/main" id="{D2403058-9CBB-4817-A3B9-211273BB9A09}"/>
                  </a:ext>
                </a:extLst>
              </p:cNvPr>
              <p:cNvCxnSpPr/>
              <p:nvPr/>
            </p:nvCxnSpPr>
            <p:spPr>
              <a:xfrm>
                <a:off x="6913006" y="3701094"/>
                <a:ext cx="0" cy="40756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33" name="Straight Connector 32">
                <a:extLst>
                  <a:ext uri="{FF2B5EF4-FFF2-40B4-BE49-F238E27FC236}">
                    <a16:creationId xmlns:a16="http://schemas.microsoft.com/office/drawing/2014/main" id="{890276FE-3333-487C-B49E-073A72FE64F1}"/>
                  </a:ext>
                </a:extLst>
              </p:cNvPr>
              <p:cNvCxnSpPr>
                <a:cxnSpLocks/>
              </p:cNvCxnSpPr>
              <p:nvPr/>
            </p:nvCxnSpPr>
            <p:spPr>
              <a:xfrm>
                <a:off x="7640847" y="3701094"/>
                <a:ext cx="0" cy="407560"/>
              </a:xfrm>
              <a:prstGeom prst="line">
                <a:avLst/>
              </a:prstGeom>
              <a:ln w="19050"/>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ED09DE58-2064-45C2-9A36-B2A8161DB3D4}"/>
                  </a:ext>
                </a:extLst>
              </p:cNvPr>
              <p:cNvCxnSpPr>
                <a:cxnSpLocks/>
              </p:cNvCxnSpPr>
              <p:nvPr/>
            </p:nvCxnSpPr>
            <p:spPr>
              <a:xfrm>
                <a:off x="8348980" y="3701094"/>
                <a:ext cx="0" cy="407560"/>
              </a:xfrm>
              <a:prstGeom prst="line">
                <a:avLst/>
              </a:prstGeom>
              <a:ln w="19050"/>
            </p:spPr>
            <p:style>
              <a:lnRef idx="1">
                <a:schemeClr val="accent2"/>
              </a:lnRef>
              <a:fillRef idx="0">
                <a:schemeClr val="accent2"/>
              </a:fillRef>
              <a:effectRef idx="0">
                <a:schemeClr val="accent2"/>
              </a:effectRef>
              <a:fontRef idx="minor">
                <a:schemeClr val="tx1"/>
              </a:fontRef>
            </p:style>
          </p:cxnSp>
          <p:sp>
            <p:nvSpPr>
              <p:cNvPr id="35" name="TextBox 34">
                <a:extLst>
                  <a:ext uri="{FF2B5EF4-FFF2-40B4-BE49-F238E27FC236}">
                    <a16:creationId xmlns:a16="http://schemas.microsoft.com/office/drawing/2014/main" id="{6666CC36-C9AE-4B0C-9F66-897A7CBB7640}"/>
                  </a:ext>
                </a:extLst>
              </p:cNvPr>
              <p:cNvSpPr txBox="1"/>
              <p:nvPr/>
            </p:nvSpPr>
            <p:spPr>
              <a:xfrm>
                <a:off x="8338352" y="3744129"/>
                <a:ext cx="609600" cy="307777"/>
              </a:xfrm>
              <a:prstGeom prst="rect">
                <a:avLst/>
              </a:prstGeom>
              <a:noFill/>
            </p:spPr>
            <p:txBody>
              <a:bodyPr wrap="square" rtlCol="0">
                <a:spAutoFit/>
              </a:bodyPr>
              <a:lstStyle/>
              <a:p>
                <a:r>
                  <a:rPr lang="en-US" dirty="0"/>
                  <a:t>Face</a:t>
                </a:r>
              </a:p>
            </p:txBody>
          </p:sp>
        </p:grpSp>
        <p:sp>
          <p:nvSpPr>
            <p:cNvPr id="38" name="TextBox 37">
              <a:extLst>
                <a:ext uri="{FF2B5EF4-FFF2-40B4-BE49-F238E27FC236}">
                  <a16:creationId xmlns:a16="http://schemas.microsoft.com/office/drawing/2014/main" id="{68CD7A84-35DD-4B12-9540-89BEEDCFA88D}"/>
                </a:ext>
              </a:extLst>
            </p:cNvPr>
            <p:cNvSpPr txBox="1"/>
            <p:nvPr/>
          </p:nvSpPr>
          <p:spPr>
            <a:xfrm>
              <a:off x="2804167" y="3711139"/>
              <a:ext cx="1420259" cy="307777"/>
            </a:xfrm>
            <a:prstGeom prst="rect">
              <a:avLst/>
            </a:prstGeom>
            <a:noFill/>
          </p:spPr>
          <p:txBody>
            <a:bodyPr wrap="square" rtlCol="0">
              <a:spAutoFit/>
            </a:bodyPr>
            <a:lstStyle/>
            <a:p>
              <a:r>
                <a:rPr lang="en-US" b="1" dirty="0">
                  <a:solidFill>
                    <a:srgbClr val="0070C0"/>
                  </a:solidFill>
                </a:rPr>
                <a:t>0-back blocks</a:t>
              </a:r>
            </a:p>
          </p:txBody>
        </p:sp>
        <p:cxnSp>
          <p:nvCxnSpPr>
            <p:cNvPr id="41" name="Straight Arrow Connector 40">
              <a:extLst>
                <a:ext uri="{FF2B5EF4-FFF2-40B4-BE49-F238E27FC236}">
                  <a16:creationId xmlns:a16="http://schemas.microsoft.com/office/drawing/2014/main" id="{0C128F2C-9846-4DBC-A6E5-93B12872F231}"/>
                </a:ext>
              </a:extLst>
            </p:cNvPr>
            <p:cNvCxnSpPr/>
            <p:nvPr/>
          </p:nvCxnSpPr>
          <p:spPr>
            <a:xfrm>
              <a:off x="7887275" y="2427951"/>
              <a:ext cx="0" cy="318194"/>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43" name="Straight Arrow Connector 42">
              <a:extLst>
                <a:ext uri="{FF2B5EF4-FFF2-40B4-BE49-F238E27FC236}">
                  <a16:creationId xmlns:a16="http://schemas.microsoft.com/office/drawing/2014/main" id="{18F8BA1D-2214-47CC-B510-4E77DF4EB725}"/>
                </a:ext>
              </a:extLst>
            </p:cNvPr>
            <p:cNvCxnSpPr>
              <a:cxnSpLocks/>
            </p:cNvCxnSpPr>
            <p:nvPr/>
          </p:nvCxnSpPr>
          <p:spPr>
            <a:xfrm flipV="1">
              <a:off x="7887275" y="4203337"/>
              <a:ext cx="0" cy="32004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46" name="TextBox 45">
              <a:extLst>
                <a:ext uri="{FF2B5EF4-FFF2-40B4-BE49-F238E27FC236}">
                  <a16:creationId xmlns:a16="http://schemas.microsoft.com/office/drawing/2014/main" id="{35B3E289-8303-4F69-8A2D-7E099E39FB54}"/>
                </a:ext>
              </a:extLst>
            </p:cNvPr>
            <p:cNvSpPr txBox="1"/>
            <p:nvPr/>
          </p:nvSpPr>
          <p:spPr>
            <a:xfrm>
              <a:off x="7446861" y="4544586"/>
              <a:ext cx="1216162" cy="307777"/>
            </a:xfrm>
            <a:prstGeom prst="rect">
              <a:avLst/>
            </a:prstGeom>
            <a:noFill/>
          </p:spPr>
          <p:txBody>
            <a:bodyPr wrap="square" rtlCol="0">
              <a:spAutoFit/>
            </a:bodyPr>
            <a:lstStyle/>
            <a:p>
              <a:r>
                <a:rPr lang="en-US" dirty="0">
                  <a:solidFill>
                    <a:schemeClr val="accent5">
                      <a:lumMod val="75000"/>
                    </a:schemeClr>
                  </a:solidFill>
                </a:rPr>
                <a:t>Current trial</a:t>
              </a:r>
            </a:p>
          </p:txBody>
        </p:sp>
        <p:sp>
          <p:nvSpPr>
            <p:cNvPr id="48" name="TextBox 47">
              <a:extLst>
                <a:ext uri="{FF2B5EF4-FFF2-40B4-BE49-F238E27FC236}">
                  <a16:creationId xmlns:a16="http://schemas.microsoft.com/office/drawing/2014/main" id="{6E703BE4-6A54-496B-B3BB-95C6700C3C06}"/>
                </a:ext>
              </a:extLst>
            </p:cNvPr>
            <p:cNvSpPr txBox="1"/>
            <p:nvPr/>
          </p:nvSpPr>
          <p:spPr>
            <a:xfrm>
              <a:off x="7367543" y="2124084"/>
              <a:ext cx="1216162" cy="307777"/>
            </a:xfrm>
            <a:prstGeom prst="rect">
              <a:avLst/>
            </a:prstGeom>
            <a:noFill/>
          </p:spPr>
          <p:txBody>
            <a:bodyPr wrap="square" rtlCol="0">
              <a:spAutoFit/>
            </a:bodyPr>
            <a:lstStyle/>
            <a:p>
              <a:r>
                <a:rPr lang="en-US" dirty="0">
                  <a:solidFill>
                    <a:schemeClr val="accent5">
                      <a:lumMod val="75000"/>
                    </a:schemeClr>
                  </a:solidFill>
                </a:rPr>
                <a:t>Current trial</a:t>
              </a:r>
            </a:p>
          </p:txBody>
        </p:sp>
        <p:sp>
          <p:nvSpPr>
            <p:cNvPr id="49" name="TextBox 48">
              <a:extLst>
                <a:ext uri="{FF2B5EF4-FFF2-40B4-BE49-F238E27FC236}">
                  <a16:creationId xmlns:a16="http://schemas.microsoft.com/office/drawing/2014/main" id="{10A13166-3A34-462C-B586-55EAC32B185B}"/>
                </a:ext>
              </a:extLst>
            </p:cNvPr>
            <p:cNvSpPr txBox="1"/>
            <p:nvPr/>
          </p:nvSpPr>
          <p:spPr>
            <a:xfrm>
              <a:off x="6135584" y="2132884"/>
              <a:ext cx="1216162" cy="307777"/>
            </a:xfrm>
            <a:prstGeom prst="rect">
              <a:avLst/>
            </a:prstGeom>
            <a:noFill/>
          </p:spPr>
          <p:txBody>
            <a:bodyPr wrap="square" rtlCol="0">
              <a:spAutoFit/>
            </a:bodyPr>
            <a:lstStyle/>
            <a:p>
              <a:r>
                <a:rPr lang="en-US" dirty="0">
                  <a:solidFill>
                    <a:srgbClr val="FF0000"/>
                  </a:solidFill>
                </a:rPr>
                <a:t>Target</a:t>
              </a:r>
            </a:p>
          </p:txBody>
        </p:sp>
        <p:cxnSp>
          <p:nvCxnSpPr>
            <p:cNvPr id="50" name="Straight Arrow Connector 49">
              <a:extLst>
                <a:ext uri="{FF2B5EF4-FFF2-40B4-BE49-F238E27FC236}">
                  <a16:creationId xmlns:a16="http://schemas.microsoft.com/office/drawing/2014/main" id="{37538D76-6950-4CAD-9836-F449D47EE686}"/>
                </a:ext>
              </a:extLst>
            </p:cNvPr>
            <p:cNvCxnSpPr>
              <a:cxnSpLocks/>
            </p:cNvCxnSpPr>
            <p:nvPr/>
          </p:nvCxnSpPr>
          <p:spPr>
            <a:xfrm flipV="1">
              <a:off x="4792482" y="4212204"/>
              <a:ext cx="0" cy="320040"/>
            </a:xfrm>
            <a:prstGeom prst="straightConnector1">
              <a:avLst/>
            </a:prstGeom>
            <a:ln>
              <a:solidFill>
                <a:srgbClr val="FF0000"/>
              </a:solidFill>
              <a:tailEnd type="triangle"/>
            </a:ln>
          </p:spPr>
          <p:style>
            <a:lnRef idx="1">
              <a:schemeClr val="accent5"/>
            </a:lnRef>
            <a:fillRef idx="0">
              <a:schemeClr val="accent5"/>
            </a:fillRef>
            <a:effectRef idx="0">
              <a:schemeClr val="accent5"/>
            </a:effectRef>
            <a:fontRef idx="minor">
              <a:schemeClr val="tx1"/>
            </a:fontRef>
          </p:style>
        </p:cxnSp>
        <p:sp>
          <p:nvSpPr>
            <p:cNvPr id="51" name="TextBox 50">
              <a:extLst>
                <a:ext uri="{FF2B5EF4-FFF2-40B4-BE49-F238E27FC236}">
                  <a16:creationId xmlns:a16="http://schemas.microsoft.com/office/drawing/2014/main" id="{F16B7B5E-7AFC-46F1-BB49-354D454CD008}"/>
                </a:ext>
              </a:extLst>
            </p:cNvPr>
            <p:cNvSpPr txBox="1"/>
            <p:nvPr/>
          </p:nvSpPr>
          <p:spPr>
            <a:xfrm>
              <a:off x="4469712" y="4553453"/>
              <a:ext cx="1216162" cy="307777"/>
            </a:xfrm>
            <a:prstGeom prst="rect">
              <a:avLst/>
            </a:prstGeom>
            <a:noFill/>
          </p:spPr>
          <p:txBody>
            <a:bodyPr wrap="square" rtlCol="0">
              <a:spAutoFit/>
            </a:bodyPr>
            <a:lstStyle/>
            <a:p>
              <a:r>
                <a:rPr lang="en-US" dirty="0">
                  <a:solidFill>
                    <a:srgbClr val="FF0000"/>
                  </a:solidFill>
                </a:rPr>
                <a:t>Target</a:t>
              </a:r>
            </a:p>
          </p:txBody>
        </p:sp>
        <p:cxnSp>
          <p:nvCxnSpPr>
            <p:cNvPr id="53" name="Straight Arrow Connector 52">
              <a:extLst>
                <a:ext uri="{FF2B5EF4-FFF2-40B4-BE49-F238E27FC236}">
                  <a16:creationId xmlns:a16="http://schemas.microsoft.com/office/drawing/2014/main" id="{53FBF146-8985-42A5-BF08-464C1777722F}"/>
                </a:ext>
              </a:extLst>
            </p:cNvPr>
            <p:cNvCxnSpPr>
              <a:cxnSpLocks/>
            </p:cNvCxnSpPr>
            <p:nvPr/>
          </p:nvCxnSpPr>
          <p:spPr>
            <a:xfrm>
              <a:off x="6463124" y="2447887"/>
              <a:ext cx="0" cy="320040"/>
            </a:xfrm>
            <a:prstGeom prst="straightConnector1">
              <a:avLst/>
            </a:prstGeom>
            <a:ln>
              <a:solidFill>
                <a:srgbClr val="FF0000"/>
              </a:solidFill>
              <a:tailEnd type="triangle"/>
            </a:ln>
          </p:spPr>
          <p:style>
            <a:lnRef idx="1">
              <a:schemeClr val="accent5"/>
            </a:lnRef>
            <a:fillRef idx="0">
              <a:schemeClr val="accent5"/>
            </a:fillRef>
            <a:effectRef idx="0">
              <a:schemeClr val="accent5"/>
            </a:effectRef>
            <a:fontRef idx="minor">
              <a:schemeClr val="tx1"/>
            </a:fontRef>
          </p:style>
        </p:cxnSp>
      </p:grpSp>
      <p:sp>
        <p:nvSpPr>
          <p:cNvPr id="56" name="TextBox 55">
            <a:extLst>
              <a:ext uri="{FF2B5EF4-FFF2-40B4-BE49-F238E27FC236}">
                <a16:creationId xmlns:a16="http://schemas.microsoft.com/office/drawing/2014/main" id="{5610B0F0-DFD1-4138-B81D-15B1549AEAF9}"/>
              </a:ext>
            </a:extLst>
          </p:cNvPr>
          <p:cNvSpPr txBox="1"/>
          <p:nvPr/>
        </p:nvSpPr>
        <p:spPr>
          <a:xfrm>
            <a:off x="63406" y="4871770"/>
            <a:ext cx="4638672" cy="261610"/>
          </a:xfrm>
          <a:prstGeom prst="rect">
            <a:avLst/>
          </a:prstGeom>
          <a:noFill/>
        </p:spPr>
        <p:txBody>
          <a:bodyPr wrap="square" rtlCol="0">
            <a:spAutoFit/>
          </a:bodyPr>
          <a:lstStyle/>
          <a:p>
            <a:r>
              <a:rPr lang="en-US" sz="1100" i="1" dirty="0"/>
              <a:t>Data is from Human Connectome Project</a:t>
            </a:r>
          </a:p>
        </p:txBody>
      </p:sp>
      <p:sp>
        <p:nvSpPr>
          <p:cNvPr id="2" name="Slide Number Placeholder 1">
            <a:extLst>
              <a:ext uri="{FF2B5EF4-FFF2-40B4-BE49-F238E27FC236}">
                <a16:creationId xmlns:a16="http://schemas.microsoft.com/office/drawing/2014/main" id="{744386E3-316D-4508-B07B-C8CEA337B5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23369915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6390</TotalTime>
  <Words>2161</Words>
  <Application>Microsoft Office PowerPoint</Application>
  <PresentationFormat>On-screen Show (16:9)</PresentationFormat>
  <Paragraphs>184</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Raleway</vt:lpstr>
      <vt:lpstr>Arial</vt:lpstr>
      <vt:lpstr>Calibri Light</vt:lpstr>
      <vt:lpstr>Times New Roman</vt:lpstr>
      <vt:lpstr>Simple Light</vt:lpstr>
      <vt:lpstr>Functional Connectivity Correlates to Individual Difference in Human Brains during Working Memory Task and Resting State</vt:lpstr>
      <vt:lpstr>Working Memory Model</vt:lpstr>
      <vt:lpstr>Background &amp; Current Studies</vt:lpstr>
      <vt:lpstr>Background &amp; Current Studies</vt:lpstr>
      <vt:lpstr>Motivation</vt:lpstr>
      <vt:lpstr>Motivation</vt:lpstr>
      <vt:lpstr>Hypothesis</vt:lpstr>
      <vt:lpstr>Hypothesis</vt:lpstr>
      <vt:lpstr>Working Memory Data   </vt:lpstr>
      <vt:lpstr>Working Memory Task Accuracy Distribution   </vt:lpstr>
      <vt:lpstr>Correlation Matrix in Task State  </vt:lpstr>
      <vt:lpstr>Hierarchical Clustering in Task State  </vt:lpstr>
      <vt:lpstr>Brain Acitvation during Task State  </vt:lpstr>
      <vt:lpstr>Correlation Matrix in Resting State  </vt:lpstr>
      <vt:lpstr>Hierarchical Clustering in Resting State  </vt:lpstr>
      <vt:lpstr>Conclusion</vt:lpstr>
      <vt:lpstr>Conclusion</vt:lpstr>
      <vt:lpstr>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Arithmetic: Compositional Plan Vectors for Multi-Task Control</dc:title>
  <dc:creator>hlhsu</dc:creator>
  <cp:lastModifiedBy>浩倫 徐</cp:lastModifiedBy>
  <cp:revision>76</cp:revision>
  <dcterms:modified xsi:type="dcterms:W3CDTF">2021-06-12T09:48:14Z</dcterms:modified>
</cp:coreProperties>
</file>