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65FD-CDCD-46DA-B04E-7FECB964F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28F07-BEB4-4E0D-80F5-3E6310237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5907-1CBD-41B9-A1A6-2527AD3F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61A3-9563-42A2-B7AE-62466725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E471-864A-48B5-BC1C-40FC8F23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A7DF-75D4-4C2C-B97C-2A188BA4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D6DF4-3240-4EDD-ABE3-849404D4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DB4B-4687-4B94-AF2C-97B3795D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D9A7-D5FC-4E7F-A009-17FB9E84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236A-FE32-41E3-AE2B-9C07BBD2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B30F2-A196-4C69-BBD0-6EE8C527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48BE6-9582-4E02-817F-3F311016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01E3-F4B1-472C-A20D-26A624BB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6C81-AB75-4E3B-B91E-891ECBBC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A1AB-C1A7-4F44-B5D6-EB9BEE01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CFBD-6E19-485E-A920-A98DDAF6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DAA0-3648-4E93-8F10-8E702825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9EEE2-FB19-4BA9-9671-B2D50232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B40C-0672-487E-876A-71B5CAF4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834B-2D72-4F43-8194-797F595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A85A-7FF6-4FA3-AACC-A2107259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183B4-52E1-41AF-AF3A-EA5BC433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2D0D-53D3-4AD6-A084-513D56E2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7313-DA40-4BC3-BF6F-DC715FBF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077C-DB5B-4D63-A61F-84B2C37C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9991-B26F-4652-B016-4A8070AB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61F-1458-43F7-8A3D-2B2A86BCD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4B86-830D-48A5-BE4B-9C32BC6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2E1F-1EBB-4F16-B1D6-AEA6DC21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6CF55-FA0F-4BC6-B96C-1872399D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32DF-F1F5-48A6-9D05-7793AF7D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C73-7C7D-47A4-94B4-D48C948C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17BA-09B1-465C-ADE6-8A9B8189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67934-1B2A-438C-80D6-3E4561B8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1B65F-B884-4FA6-BC0A-5D9E2851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5E2AD-A58C-43F2-8C10-005A54F16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6D3E8-2706-4898-AEE5-D9890195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BC563-4DE0-4E26-BBC5-F51D97C3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4AA35-B194-416C-B8E8-CF41E224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DD1A-C7B0-4FCB-A43F-BBAD75A1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8F9B1-2A56-48E3-9B1B-CFF72892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A2202-A6E3-4531-B0E8-9B78237B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08506-EA00-4100-AFA5-6F0CDD96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B8BF6-D804-4C3C-83E0-59B7BA16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D18E8-AE6E-4D97-AA59-13877484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A81B-8CAF-4E95-9F50-F8225CD6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A7B2-7E59-4ED2-8057-24F27D70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2EE3-F9AB-4C1E-8815-26778BF1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9A8C4-F9CC-4318-8489-CFBFA4E06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360CB-9E39-4C5C-9D04-C12A39B2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1C7B-32A4-4630-90C2-B0772C17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7A74-DC49-400C-A936-F0A8FB67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725A-B917-4697-A1E5-36642F73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2E85A-C9EE-404D-B9FC-FE5A6F8DB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64C7-D17C-405A-9858-CFAF329E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815A-6396-400A-AA83-F0B5B07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13C9D-0E95-41D8-8286-D2DC914C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D8A5-93E8-4708-B42E-2FF1F4F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DCDF4-7195-491A-88AC-430504E1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9755-5472-4ABA-B639-F7EBBB91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846A-36CF-48DC-ABB7-6E3C1EFDE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62CF-45D6-4F7F-A39C-8C798541A5C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3689-8611-4E56-9EA9-6FD214D8D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CAD8-FC69-4726-A31A-CB3F35A3C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4704-88CB-4178-8154-EDE2964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8B620E-6119-4E4C-9D1C-F9D77FA0E903}"/>
              </a:ext>
            </a:extLst>
          </p:cNvPr>
          <p:cNvSpPr/>
          <p:nvPr/>
        </p:nvSpPr>
        <p:spPr>
          <a:xfrm>
            <a:off x="1812900" y="3117610"/>
            <a:ext cx="1663660" cy="193687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681A0-E725-4B23-9D63-85885D8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Capsule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15BA0-C148-41C4-8A0B-A047FC3C387E}"/>
              </a:ext>
            </a:extLst>
          </p:cNvPr>
          <p:cNvSpPr/>
          <p:nvPr/>
        </p:nvSpPr>
        <p:spPr>
          <a:xfrm flipH="1">
            <a:off x="2535167" y="3448125"/>
            <a:ext cx="173989" cy="6959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CBA23-575C-4EF9-86D9-35C68BFABAED}"/>
              </a:ext>
            </a:extLst>
          </p:cNvPr>
          <p:cNvSpPr/>
          <p:nvPr/>
        </p:nvSpPr>
        <p:spPr>
          <a:xfrm flipH="1">
            <a:off x="2720841" y="3448125"/>
            <a:ext cx="173989" cy="6959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C02D5-E87B-48FC-ABCF-03C03853EADB}"/>
              </a:ext>
            </a:extLst>
          </p:cNvPr>
          <p:cNvSpPr/>
          <p:nvPr/>
        </p:nvSpPr>
        <p:spPr>
          <a:xfrm flipH="1">
            <a:off x="2877837" y="3448125"/>
            <a:ext cx="173989" cy="695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697A2-9A17-4380-B5AB-3054E83E7E31}"/>
              </a:ext>
            </a:extLst>
          </p:cNvPr>
          <p:cNvSpPr txBox="1"/>
          <p:nvPr/>
        </p:nvSpPr>
        <p:spPr>
          <a:xfrm>
            <a:off x="1559995" y="4266718"/>
            <a:ext cx="2231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ResBasicBlock</a:t>
            </a:r>
            <a:r>
              <a:rPr lang="zh-TW" altLang="en-US" sz="1200" dirty="0"/>
              <a:t> </a:t>
            </a:r>
            <a:r>
              <a:rPr lang="en-US" altLang="zh-TW" sz="1200" dirty="0"/>
              <a:t>(</a:t>
            </a:r>
            <a:r>
              <a:rPr lang="en-US" altLang="zh-TW" sz="1200" dirty="0" err="1"/>
              <a:t>ConvLayer</a:t>
            </a:r>
            <a:r>
              <a:rPr lang="en-US" altLang="zh-TW" sz="1200" dirty="0"/>
              <a:t>)</a:t>
            </a:r>
            <a:endParaRPr lang="en-US" sz="1200" dirty="0"/>
          </a:p>
          <a:p>
            <a:pPr algn="ctr"/>
            <a:r>
              <a:rPr lang="en-US" sz="1200" dirty="0" err="1"/>
              <a:t>ReLu</a:t>
            </a:r>
            <a:endParaRPr lang="en-US" sz="1200" dirty="0"/>
          </a:p>
          <a:p>
            <a:pPr algn="ctr"/>
            <a:r>
              <a:rPr lang="en-US" sz="1200" dirty="0" err="1"/>
              <a:t>PrimaryCaps</a:t>
            </a:r>
            <a:endParaRPr lang="en-US" sz="1200" dirty="0"/>
          </a:p>
          <a:p>
            <a:pPr algn="ctr"/>
            <a:r>
              <a:rPr lang="en-US" sz="1200" dirty="0"/>
              <a:t>Dropout</a:t>
            </a: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A2BEFC27-9C31-48FB-8359-3BC7764BDE9C}"/>
              </a:ext>
            </a:extLst>
          </p:cNvPr>
          <p:cNvSpPr/>
          <p:nvPr/>
        </p:nvSpPr>
        <p:spPr>
          <a:xfrm rot="16200000">
            <a:off x="7485827" y="3156023"/>
            <a:ext cx="779310" cy="525352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61312-8097-47AF-BB6B-5B20EDFC1687}"/>
              </a:ext>
            </a:extLst>
          </p:cNvPr>
          <p:cNvSpPr/>
          <p:nvPr/>
        </p:nvSpPr>
        <p:spPr>
          <a:xfrm>
            <a:off x="111796" y="3403450"/>
            <a:ext cx="1028700" cy="828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8A5DC-36AF-4E56-938E-1861E7F1C4FD}"/>
              </a:ext>
            </a:extLst>
          </p:cNvPr>
          <p:cNvSpPr txBox="1"/>
          <p:nvPr/>
        </p:nvSpPr>
        <p:spPr>
          <a:xfrm>
            <a:off x="71280" y="4370626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Original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C4CF94-8CE1-49F2-9A83-80753F249DAD}"/>
              </a:ext>
            </a:extLst>
          </p:cNvPr>
          <p:cNvCxnSpPr>
            <a:cxnSpLocks/>
          </p:cNvCxnSpPr>
          <p:nvPr/>
        </p:nvCxnSpPr>
        <p:spPr>
          <a:xfrm flipV="1">
            <a:off x="570662" y="3842052"/>
            <a:ext cx="1202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359A19-64C9-457D-8FDF-36C29FE870C9}"/>
              </a:ext>
            </a:extLst>
          </p:cNvPr>
          <p:cNvCxnSpPr>
            <a:cxnSpLocks/>
          </p:cNvCxnSpPr>
          <p:nvPr/>
        </p:nvCxnSpPr>
        <p:spPr>
          <a:xfrm>
            <a:off x="5216663" y="4311910"/>
            <a:ext cx="119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B2546A-DFDC-45EA-8C8B-5574CF5D01C7}"/>
              </a:ext>
            </a:extLst>
          </p:cNvPr>
          <p:cNvSpPr txBox="1"/>
          <p:nvPr/>
        </p:nvSpPr>
        <p:spPr>
          <a:xfrm>
            <a:off x="2152506" y="526405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Eye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264064-38F5-40B8-8519-9F807DC9CBEA}"/>
              </a:ext>
            </a:extLst>
          </p:cNvPr>
          <p:cNvSpPr/>
          <p:nvPr/>
        </p:nvSpPr>
        <p:spPr>
          <a:xfrm flipH="1">
            <a:off x="6412731" y="3928284"/>
            <a:ext cx="789607" cy="69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C1DF22-9EFF-4D42-AE60-8C9148D2941A}"/>
              </a:ext>
            </a:extLst>
          </p:cNvPr>
          <p:cNvCxnSpPr>
            <a:cxnSpLocks/>
          </p:cNvCxnSpPr>
          <p:nvPr/>
        </p:nvCxnSpPr>
        <p:spPr>
          <a:xfrm>
            <a:off x="5220667" y="3385885"/>
            <a:ext cx="119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A1F8C-E67E-4DA6-A85D-6FAD9CB075A1}"/>
              </a:ext>
            </a:extLst>
          </p:cNvPr>
          <p:cNvSpPr/>
          <p:nvPr/>
        </p:nvSpPr>
        <p:spPr>
          <a:xfrm flipH="1">
            <a:off x="6416735" y="3002259"/>
            <a:ext cx="789607" cy="693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EFCBD4-F469-4159-A606-87EC0F58566B}"/>
              </a:ext>
            </a:extLst>
          </p:cNvPr>
          <p:cNvSpPr txBox="1"/>
          <p:nvPr/>
        </p:nvSpPr>
        <p:spPr>
          <a:xfrm>
            <a:off x="6140128" y="47276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Gray Frame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26D89-BF7D-4062-897A-EC587F0145E9}"/>
              </a:ext>
            </a:extLst>
          </p:cNvPr>
          <p:cNvSpPr txBox="1"/>
          <p:nvPr/>
        </p:nvSpPr>
        <p:spPr>
          <a:xfrm>
            <a:off x="6412523" y="367082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Face Model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1487CFBC-C4AB-4502-97AD-B30D2F6B5ADC}"/>
              </a:ext>
            </a:extLst>
          </p:cNvPr>
          <p:cNvSpPr/>
          <p:nvPr/>
        </p:nvSpPr>
        <p:spPr>
          <a:xfrm rot="5400000">
            <a:off x="1740988" y="3475647"/>
            <a:ext cx="924000" cy="62289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580C71DC-7B2D-4BA3-95E3-F50F5CE60CC8}"/>
              </a:ext>
            </a:extLst>
          </p:cNvPr>
          <p:cNvSpPr/>
          <p:nvPr/>
        </p:nvSpPr>
        <p:spPr>
          <a:xfrm rot="16200000">
            <a:off x="7500850" y="4074799"/>
            <a:ext cx="779310" cy="525352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261739A4-DE1A-4073-A9C0-7607F4A696BD}"/>
              </a:ext>
            </a:extLst>
          </p:cNvPr>
          <p:cNvSpPr/>
          <p:nvPr/>
        </p:nvSpPr>
        <p:spPr>
          <a:xfrm rot="16200000">
            <a:off x="6304674" y="1998224"/>
            <a:ext cx="779310" cy="525352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D78E40-4AAF-4806-B110-7E7356E5AF50}"/>
              </a:ext>
            </a:extLst>
          </p:cNvPr>
          <p:cNvCxnSpPr>
            <a:cxnSpLocks/>
          </p:cNvCxnSpPr>
          <p:nvPr/>
        </p:nvCxnSpPr>
        <p:spPr>
          <a:xfrm>
            <a:off x="4290471" y="2223080"/>
            <a:ext cx="2126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3F5656-6A91-45FE-ACC4-355BA7AEAC3C}"/>
              </a:ext>
            </a:extLst>
          </p:cNvPr>
          <p:cNvCxnSpPr>
            <a:cxnSpLocks/>
          </p:cNvCxnSpPr>
          <p:nvPr/>
        </p:nvCxnSpPr>
        <p:spPr>
          <a:xfrm>
            <a:off x="4290471" y="2223080"/>
            <a:ext cx="0" cy="109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6FCF9E-3F2A-4D2F-BFAC-FD1043E7B399}"/>
              </a:ext>
            </a:extLst>
          </p:cNvPr>
          <p:cNvCxnSpPr>
            <a:cxnSpLocks/>
          </p:cNvCxnSpPr>
          <p:nvPr/>
        </p:nvCxnSpPr>
        <p:spPr>
          <a:xfrm>
            <a:off x="7209643" y="4325893"/>
            <a:ext cx="40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1CCF90-71C6-4F96-AC79-1F6E7E8A8739}"/>
              </a:ext>
            </a:extLst>
          </p:cNvPr>
          <p:cNvSpPr txBox="1"/>
          <p:nvPr/>
        </p:nvSpPr>
        <p:spPr>
          <a:xfrm>
            <a:off x="9098186" y="2355928"/>
            <a:ext cx="297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Gaze Estimation: </a:t>
            </a:r>
          </a:p>
          <a:p>
            <a:r>
              <a:rPr lang="en-US" dirty="0"/>
              <a:t>Cat(both eyes, face, frame)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F012E-A434-41C6-9CB7-59FEBC7132FE}"/>
              </a:ext>
            </a:extLst>
          </p:cNvPr>
          <p:cNvSpPr txBox="1"/>
          <p:nvPr/>
        </p:nvSpPr>
        <p:spPr>
          <a:xfrm>
            <a:off x="9098185" y="3221128"/>
            <a:ext cx="297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Reconst</a:t>
            </a:r>
            <a:r>
              <a:rPr lang="en-US" b="1" dirty="0"/>
              <a:t>: </a:t>
            </a:r>
          </a:p>
          <a:p>
            <a:r>
              <a:rPr lang="en-US" dirty="0"/>
              <a:t>Cat(both eyes, face, frame)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8DF5E7-6FAC-4773-9F9F-EAC88A51C445}"/>
              </a:ext>
            </a:extLst>
          </p:cNvPr>
          <p:cNvGrpSpPr/>
          <p:nvPr/>
        </p:nvGrpSpPr>
        <p:grpSpPr>
          <a:xfrm>
            <a:off x="3819230" y="3364767"/>
            <a:ext cx="1378198" cy="910327"/>
            <a:chOff x="3791963" y="3278020"/>
            <a:chExt cx="1378198" cy="91032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580E21-5ECF-4D2E-A8AF-E0A294F45F11}"/>
                </a:ext>
              </a:extLst>
            </p:cNvPr>
            <p:cNvSpPr/>
            <p:nvPr/>
          </p:nvSpPr>
          <p:spPr>
            <a:xfrm>
              <a:off x="3791963" y="3278020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DFA0D1-A636-4557-9B63-56AF27E41EDC}"/>
                </a:ext>
              </a:extLst>
            </p:cNvPr>
            <p:cNvSpPr/>
            <p:nvPr/>
          </p:nvSpPr>
          <p:spPr>
            <a:xfrm>
              <a:off x="3801078" y="3399918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E68E46-748A-4AD8-9488-F96734645ADE}"/>
                </a:ext>
              </a:extLst>
            </p:cNvPr>
            <p:cNvSpPr/>
            <p:nvPr/>
          </p:nvSpPr>
          <p:spPr>
            <a:xfrm>
              <a:off x="3802091" y="3513637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E660D1-26ED-48CC-A326-A446F3FB2343}"/>
                </a:ext>
              </a:extLst>
            </p:cNvPr>
            <p:cNvSpPr/>
            <p:nvPr/>
          </p:nvSpPr>
          <p:spPr>
            <a:xfrm>
              <a:off x="3797552" y="3618966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3CA6872-42AC-4171-A830-4A2A1EE22DE1}"/>
                </a:ext>
              </a:extLst>
            </p:cNvPr>
            <p:cNvSpPr/>
            <p:nvPr/>
          </p:nvSpPr>
          <p:spPr>
            <a:xfrm>
              <a:off x="3801078" y="3714502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FFCE7BD-237F-48DA-B077-66943AEFBD6D}"/>
                </a:ext>
              </a:extLst>
            </p:cNvPr>
            <p:cNvSpPr/>
            <p:nvPr/>
          </p:nvSpPr>
          <p:spPr>
            <a:xfrm>
              <a:off x="3801078" y="3841875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B516FD-DF1C-49C1-8048-2C925A1CE4E2}"/>
                </a:ext>
              </a:extLst>
            </p:cNvPr>
            <p:cNvSpPr/>
            <p:nvPr/>
          </p:nvSpPr>
          <p:spPr>
            <a:xfrm>
              <a:off x="3801078" y="3975154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38DA17-B78E-4918-9556-3ED49575BF86}"/>
                </a:ext>
              </a:extLst>
            </p:cNvPr>
            <p:cNvSpPr/>
            <p:nvPr/>
          </p:nvSpPr>
          <p:spPr>
            <a:xfrm>
              <a:off x="3801078" y="4080483"/>
              <a:ext cx="1368070" cy="1078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0E6C871-9C44-4600-A73F-5A0D850FE676}"/>
              </a:ext>
            </a:extLst>
          </p:cNvPr>
          <p:cNvSpPr txBox="1"/>
          <p:nvPr/>
        </p:nvSpPr>
        <p:spPr>
          <a:xfrm>
            <a:off x="3555726" y="4434435"/>
            <a:ext cx="195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GazeCaps</a:t>
            </a:r>
            <a:endParaRPr lang="en-US" sz="1200" dirty="0"/>
          </a:p>
          <a:p>
            <a:pPr algn="ctr"/>
            <a:r>
              <a:rPr lang="en-US" sz="1200" dirty="0"/>
              <a:t>(Gaze Classification)</a:t>
            </a:r>
          </a:p>
          <a:p>
            <a:pPr algn="ctr"/>
            <a:r>
              <a:rPr lang="en-US" sz="1200" dirty="0"/>
              <a:t>8 labels for gaze directions</a:t>
            </a:r>
          </a:p>
          <a:p>
            <a:pPr algn="ctr"/>
            <a:endParaRPr lang="en-US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990928-B791-447A-9502-E912BC192A5E}"/>
              </a:ext>
            </a:extLst>
          </p:cNvPr>
          <p:cNvCxnSpPr>
            <a:cxnSpLocks/>
          </p:cNvCxnSpPr>
          <p:nvPr/>
        </p:nvCxnSpPr>
        <p:spPr>
          <a:xfrm>
            <a:off x="7202338" y="3418699"/>
            <a:ext cx="40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AFBF6C-ECD3-4139-91EE-F9A69546718E}"/>
              </a:ext>
            </a:extLst>
          </p:cNvPr>
          <p:cNvCxnSpPr>
            <a:cxnSpLocks/>
          </p:cNvCxnSpPr>
          <p:nvPr/>
        </p:nvCxnSpPr>
        <p:spPr>
          <a:xfrm>
            <a:off x="3516296" y="3826284"/>
            <a:ext cx="29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7BD1-1C8A-4C4D-81F4-E1C549AD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PrimaryCaps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1983-5457-484F-A936-F515B6DC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Squash function: accept a vector and output a normalized vector with the magnitude squeezed between 0 and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886D-657D-4D66-8276-6E773D55F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7" t="54074" r="53500" b="35704"/>
          <a:stretch/>
        </p:blipFill>
        <p:spPr>
          <a:xfrm>
            <a:off x="2479040" y="3169920"/>
            <a:ext cx="345440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12F2-5F56-40A5-8857-90D1A90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GazeCaps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85F-F0A6-4AFF-85DF-25BAB9F1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Routing: find the best connections between the output of one layer of capsules and the inputs of the next layer of capsules</a:t>
            </a:r>
          </a:p>
        </p:txBody>
      </p:sp>
    </p:spTree>
    <p:extLst>
      <p:ext uri="{BB962C8B-B14F-4D97-AF65-F5344CB8AC3E}">
        <p14:creationId xmlns:p14="http://schemas.microsoft.com/office/powerpoint/2010/main" val="22912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F59-3E4A-4F77-B506-8E433195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F829-01C1-4F7B-9CBB-529BA1E1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 loss (</a:t>
            </a:r>
            <a:r>
              <a:rPr lang="en-US" dirty="0" err="1"/>
              <a:t>L_k</a:t>
            </a:r>
            <a:r>
              <a:rPr lang="en-US" dirty="0"/>
              <a:t>): </a:t>
            </a:r>
          </a:p>
          <a:p>
            <a:r>
              <a:rPr lang="en-US" dirty="0"/>
              <a:t>Reconstruction loss (RL): mean square error</a:t>
            </a:r>
          </a:p>
          <a:p>
            <a:r>
              <a:rPr lang="en-US" dirty="0"/>
              <a:t>Gaze Loss (GL): mean square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FA87F-A2C4-46F2-B63D-6C7096D24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83" t="45185" r="25750" b="46963"/>
          <a:stretch/>
        </p:blipFill>
        <p:spPr>
          <a:xfrm>
            <a:off x="701040" y="3870960"/>
            <a:ext cx="3738880" cy="538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6560B-8F96-49DE-8370-5FE145196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0" t="44593" r="16166" b="47555"/>
          <a:stretch/>
        </p:blipFill>
        <p:spPr>
          <a:xfrm>
            <a:off x="4053840" y="1766729"/>
            <a:ext cx="7843520" cy="5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9449-AC2E-4CE0-8D55-7B6CFBCA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95AE-756D-45F5-9016-B497EB01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hyper-parameters and complicated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Capsule Network</vt:lpstr>
      <vt:lpstr>PrimaryCaps</vt:lpstr>
      <vt:lpstr>GazeCaps</vt:lpstr>
      <vt:lpstr>Custom Loss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Capsule Network</dc:title>
  <dc:creator>浩倫 徐</dc:creator>
  <cp:lastModifiedBy>浩倫 徐</cp:lastModifiedBy>
  <cp:revision>1</cp:revision>
  <dcterms:created xsi:type="dcterms:W3CDTF">2021-11-17T21:03:06Z</dcterms:created>
  <dcterms:modified xsi:type="dcterms:W3CDTF">2021-11-18T00:19:10Z</dcterms:modified>
</cp:coreProperties>
</file>