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 Bold" panose="020B0604020202020204" charset="0"/>
      <p:regular r:id="rId10"/>
    </p:embeddedFont>
    <p:embeddedFont>
      <p:font typeface="Open Sauce Medium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26153" y="8348784"/>
            <a:ext cx="2852267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r>
              <a:rPr lang="en-US" sz="2350" b="1" u="sng" spc="-23" dirty="0">
                <a:solidFill>
                  <a:srgbClr val="1F191A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Haikal Libby Alam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93430" y="3297335"/>
            <a:ext cx="10517715" cy="4239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7"/>
              </a:lnSpc>
            </a:pPr>
            <a:r>
              <a:rPr lang="en-US" sz="12219" b="1" spc="-977" dirty="0"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ANALISIS</a:t>
            </a:r>
            <a:r>
              <a:rPr lang="en-US" sz="12219" b="1" spc="-977" dirty="0">
                <a:latin typeface="Aileron Bold"/>
                <a:ea typeface="Aileron Bold"/>
                <a:cs typeface="Aileron Bold"/>
                <a:sym typeface="Aileron Bold"/>
              </a:rPr>
              <a:t> DATA WHOLESALE CUSTOMERS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26153" y="8682209"/>
            <a:ext cx="2242667" cy="3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585"/>
              </a:lnSpc>
            </a:pPr>
            <a:r>
              <a:rPr lang="en-US" sz="2350" b="1" u="sng" spc="-23" dirty="0">
                <a:solidFill>
                  <a:srgbClr val="1F191A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1242002059</a:t>
            </a:r>
          </a:p>
        </p:txBody>
      </p:sp>
      <p:sp>
        <p:nvSpPr>
          <p:cNvPr id="12" name="Freeform 12">
            <a:hlinkClick r:id="" action="ppaction://hlinkshowjump?jump=nextslide"/>
          </p:cNvPr>
          <p:cNvSpPr/>
          <p:nvPr/>
        </p:nvSpPr>
        <p:spPr>
          <a:xfrm rot="5400000">
            <a:off x="16833918" y="5048991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7"/>
                </a:lnTo>
                <a:lnTo>
                  <a:pt x="0" y="736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833638" y="705094"/>
            <a:ext cx="8011126" cy="4038600"/>
            <a:chOff x="0" y="0"/>
            <a:chExt cx="2191130" cy="11675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1130" cy="1167517"/>
            </a:xfrm>
            <a:custGeom>
              <a:avLst/>
              <a:gdLst/>
              <a:ahLst/>
              <a:cxnLst/>
              <a:rect l="l" t="t" r="r" b="b"/>
              <a:pathLst>
                <a:path w="2191130" h="1167517">
                  <a:moveTo>
                    <a:pt x="0" y="0"/>
                  </a:moveTo>
                  <a:lnTo>
                    <a:pt x="2191130" y="0"/>
                  </a:lnTo>
                  <a:lnTo>
                    <a:pt x="2191130" y="1167517"/>
                  </a:lnTo>
                  <a:lnTo>
                    <a:pt x="0" y="11675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191130" cy="1215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67924" y="5220470"/>
            <a:ext cx="6521213" cy="366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4"/>
              </a:lnSpc>
              <a:spcBef>
                <a:spcPct val="0"/>
              </a:spcBef>
            </a:pP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Dataset Wholesale Customers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99317" y="6857896"/>
            <a:ext cx="6521213" cy="83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Gambar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ini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menampilkan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data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awal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dari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data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distribusi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wholesale.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69612" y="5886346"/>
            <a:ext cx="684529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Data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mengenai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Pembelian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Produk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pada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suatu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Channel dan Region</a:t>
            </a:r>
          </a:p>
        </p:txBody>
      </p:sp>
      <p:sp>
        <p:nvSpPr>
          <p:cNvPr id="10" name="Freeform 10">
            <a:hlinkClick r:id="" action="ppaction://hlinkshowjump?jump=nextslide"/>
          </p:cNvPr>
          <p:cNvSpPr/>
          <p:nvPr/>
        </p:nvSpPr>
        <p:spPr>
          <a:xfrm rot="5400000">
            <a:off x="165229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C9FEDD-EB77-F800-08EA-332CB81A1EC0}"/>
              </a:ext>
            </a:extLst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518AA3-84B3-AA44-FBEB-4BB853AA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68" y="823335"/>
            <a:ext cx="7775266" cy="3802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52541" y="828723"/>
            <a:ext cx="6521213" cy="4091870"/>
            <a:chOff x="0" y="0"/>
            <a:chExt cx="2191130" cy="1358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1130" cy="1358747"/>
            </a:xfrm>
            <a:custGeom>
              <a:avLst/>
              <a:gdLst/>
              <a:ahLst/>
              <a:cxnLst/>
              <a:rect l="l" t="t" r="r" b="b"/>
              <a:pathLst>
                <a:path w="2191130" h="1358747">
                  <a:moveTo>
                    <a:pt x="0" y="0"/>
                  </a:moveTo>
                  <a:lnTo>
                    <a:pt x="2191130" y="0"/>
                  </a:lnTo>
                  <a:lnTo>
                    <a:pt x="2191130" y="1358747"/>
                  </a:lnTo>
                  <a:lnTo>
                    <a:pt x="0" y="1358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91130" cy="1406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33600" y="5366408"/>
            <a:ext cx="6521213" cy="366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4"/>
              </a:lnSpc>
              <a:spcBef>
                <a:spcPct val="0"/>
              </a:spcBef>
            </a:pP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Total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Pengeluaran</a:t>
            </a: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Pelanggan</a:t>
            </a:r>
            <a:endParaRPr lang="en-US" sz="9474" spc="-284" dirty="0">
              <a:solidFill>
                <a:srgbClr val="1F191A"/>
              </a:solidFill>
              <a:latin typeface="Times New Roman" panose="02020603050405020304" pitchFamily="18" charset="0"/>
              <a:ea typeface="Aileron"/>
              <a:cs typeface="Times New Roman" panose="02020603050405020304" pitchFamily="18" charset="0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79794" y="7369904"/>
            <a:ext cx="6521213" cy="126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Gambar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ini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Total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Pendapatan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Per-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Produk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,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Kategori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Fresh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mendominasi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total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pendapatan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dengan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nilai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tertinggi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sebesar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Light"/>
              </a:rPr>
              <a:t> 5.280.131.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00458" y="6398354"/>
            <a:ext cx="684529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Data Total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Pengeluaran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Pelanggan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Berdasarkan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Produk</a:t>
            </a:r>
            <a:endParaRPr lang="en-US" sz="3200" b="1" spc="-32" dirty="0">
              <a:solidFill>
                <a:srgbClr val="1F191A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11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32B561-4C5B-32ED-63EC-2599639C38D5}"/>
              </a:ext>
            </a:extLst>
          </p:cNvPr>
          <p:cNvSpPr/>
          <p:nvPr/>
        </p:nvSpPr>
        <p:spPr>
          <a:xfrm rot="5400000">
            <a:off x="165610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4FD9B6-C3D7-20DD-3E54-A2D9AE11E0CE}"/>
              </a:ext>
            </a:extLst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27919D-9517-6C90-A892-C12C4F446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46" y="844676"/>
            <a:ext cx="6459508" cy="391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21349" y="508283"/>
            <a:ext cx="6845298" cy="4267201"/>
            <a:chOff x="0" y="0"/>
            <a:chExt cx="2191130" cy="1358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1130" cy="1358747"/>
            </a:xfrm>
            <a:custGeom>
              <a:avLst/>
              <a:gdLst/>
              <a:ahLst/>
              <a:cxnLst/>
              <a:rect l="l" t="t" r="r" b="b"/>
              <a:pathLst>
                <a:path w="2191130" h="1358747">
                  <a:moveTo>
                    <a:pt x="0" y="0"/>
                  </a:moveTo>
                  <a:lnTo>
                    <a:pt x="2191130" y="0"/>
                  </a:lnTo>
                  <a:lnTo>
                    <a:pt x="2191130" y="1358747"/>
                  </a:lnTo>
                  <a:lnTo>
                    <a:pt x="0" y="1358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91130" cy="1406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89162" y="5220470"/>
            <a:ext cx="6521213" cy="366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4"/>
              </a:lnSpc>
              <a:spcBef>
                <a:spcPct val="0"/>
              </a:spcBef>
            </a:pP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Rata-Rata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Pengeluaran</a:t>
            </a: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Pelanggan</a:t>
            </a:r>
            <a:endParaRPr lang="en-US" sz="9474" spc="-284" dirty="0">
              <a:solidFill>
                <a:srgbClr val="1F191A"/>
              </a:solidFill>
              <a:latin typeface="Times New Roman" panose="02020603050405020304" pitchFamily="18" charset="0"/>
              <a:ea typeface="Aileron"/>
              <a:cs typeface="Times New Roman" panose="02020603050405020304" pitchFamily="18" charset="0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02165" y="7503117"/>
            <a:ext cx="6521213" cy="127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Gambar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ini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menunjukkan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angka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rata-rata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penjualan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berdasarkan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produk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dari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kedua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channel,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yakni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Horeca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dan Retail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77626" y="6435276"/>
            <a:ext cx="684529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Data Rata-Rata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Pengeluaran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Pelanggan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Berdasarkan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Produk</a:t>
            </a:r>
            <a:endParaRPr lang="en-US" sz="3200" b="1" spc="-32" dirty="0">
              <a:solidFill>
                <a:srgbClr val="1F191A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11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76DD67-6911-E4C6-7D75-370F90F306A1}"/>
              </a:ext>
            </a:extLst>
          </p:cNvPr>
          <p:cNvSpPr/>
          <p:nvPr/>
        </p:nvSpPr>
        <p:spPr>
          <a:xfrm rot="5400000">
            <a:off x="165229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474886-AE04-2AB3-8EF7-FADF6B708A91}"/>
              </a:ext>
            </a:extLst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F7766-989E-EA5C-7B41-0618D7F31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88" y="621866"/>
            <a:ext cx="6532021" cy="4040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98017" y="571500"/>
            <a:ext cx="6580297" cy="3669642"/>
            <a:chOff x="0" y="0"/>
            <a:chExt cx="2191130" cy="1217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1130" cy="1217195"/>
            </a:xfrm>
            <a:custGeom>
              <a:avLst/>
              <a:gdLst/>
              <a:ahLst/>
              <a:cxnLst/>
              <a:rect l="l" t="t" r="r" b="b"/>
              <a:pathLst>
                <a:path w="2191130" h="1217195">
                  <a:moveTo>
                    <a:pt x="0" y="0"/>
                  </a:moveTo>
                  <a:lnTo>
                    <a:pt x="2191130" y="0"/>
                  </a:lnTo>
                  <a:lnTo>
                    <a:pt x="2191130" y="1217195"/>
                  </a:lnTo>
                  <a:lnTo>
                    <a:pt x="0" y="12171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91130" cy="1264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62200" y="5235265"/>
            <a:ext cx="6248175" cy="3654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474"/>
              </a:lnSpc>
              <a:spcBef>
                <a:spcPct val="0"/>
              </a:spcBef>
            </a:pP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Grafik</a:t>
            </a: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Pengeluaran</a:t>
            </a: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Tiap</a:t>
            </a:r>
            <a:r>
              <a:rPr lang="en-US" sz="9474" spc="-284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474" spc="-284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Kategori</a:t>
            </a:r>
            <a:endParaRPr lang="en-US" sz="9474" spc="-284" dirty="0">
              <a:solidFill>
                <a:srgbClr val="1F191A"/>
              </a:solidFill>
              <a:latin typeface="Times New Roman" panose="02020603050405020304" pitchFamily="18" charset="0"/>
              <a:ea typeface="Aileron"/>
              <a:cs typeface="Times New Roman" panose="02020603050405020304" pitchFamily="18" charset="0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77626" y="7051986"/>
            <a:ext cx="6521213" cy="127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Gambar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ini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memberikan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data total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untuk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grafik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pengeluaran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tiap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kategori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berdasarkan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channel,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terdapat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Channel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Horeca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dan Retail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77626" y="6080436"/>
            <a:ext cx="684529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Data Rata-Rata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Pengeluaran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Pelanggan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Berdasarkan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Produk</a:t>
            </a:r>
            <a:endParaRPr lang="en-US" sz="3200" b="1" spc="-32" dirty="0">
              <a:solidFill>
                <a:srgbClr val="1F191A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11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924A5B-162A-A635-020C-13B6E1D081D4}"/>
              </a:ext>
            </a:extLst>
          </p:cNvPr>
          <p:cNvSpPr/>
          <p:nvPr/>
        </p:nvSpPr>
        <p:spPr>
          <a:xfrm rot="5400000">
            <a:off x="165229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F6F2E9-4F09-CA4B-8113-01B17BCA00E5}"/>
              </a:ext>
            </a:extLst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0A647-63C4-6804-7783-1F37FC26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3" y="641772"/>
            <a:ext cx="6491963" cy="3529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846590" y="6915599"/>
            <a:ext cx="6521213" cy="170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Grafik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ini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menunjukkan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rata-rata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pengeluaran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berdasarkan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channel yang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ada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. </a:t>
            </a:r>
          </a:p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biru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menunjukkan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Horeica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dan orange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menunjukkan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Retail.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29800" y="5944049"/>
            <a:ext cx="684529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Data Rata-Rata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Pengeluaran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Pelanggan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Berdasarkan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 </a:t>
            </a: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Produk</a:t>
            </a:r>
            <a:endParaRPr lang="en-US" sz="3200" b="1" spc="-32" dirty="0">
              <a:solidFill>
                <a:srgbClr val="1F191A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697218" y="491773"/>
            <a:ext cx="6893563" cy="4267201"/>
            <a:chOff x="0" y="0"/>
            <a:chExt cx="2191130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1130" cy="2167467"/>
            </a:xfrm>
            <a:custGeom>
              <a:avLst/>
              <a:gdLst/>
              <a:ahLst/>
              <a:cxnLst/>
              <a:rect l="l" t="t" r="r" b="b"/>
              <a:pathLst>
                <a:path w="2191130" h="2167467">
                  <a:moveTo>
                    <a:pt x="0" y="0"/>
                  </a:moveTo>
                  <a:lnTo>
                    <a:pt x="2191130" y="0"/>
                  </a:lnTo>
                  <a:lnTo>
                    <a:pt x="219113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91130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11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DAC6B5-6CAB-390F-5F81-14E5ADBCC84C}"/>
              </a:ext>
            </a:extLst>
          </p:cNvPr>
          <p:cNvSpPr/>
          <p:nvPr/>
        </p:nvSpPr>
        <p:spPr>
          <a:xfrm rot="5400000">
            <a:off x="165229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F52694-6807-7F98-F168-15B46C591F95}"/>
              </a:ext>
            </a:extLst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B37DE-3541-6519-926A-4C31E273D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48" y="658228"/>
            <a:ext cx="6693033" cy="3934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37DC62-DE05-AA6D-F325-7D931EEBD78E}"/>
              </a:ext>
            </a:extLst>
          </p:cNvPr>
          <p:cNvSpPr txBox="1"/>
          <p:nvPr/>
        </p:nvSpPr>
        <p:spPr>
          <a:xfrm>
            <a:off x="2303867" y="5143500"/>
            <a:ext cx="6845298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47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474" b="0" i="0" u="none" strike="noStrike" kern="1200" cap="none" spc="-284" normalizeH="0" baseline="0" noProof="0" dirty="0" err="1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Grafik</a:t>
            </a:r>
            <a:r>
              <a:rPr kumimoji="0" lang="en-US" sz="9474" b="0" i="0" u="none" strike="noStrike" kern="1200" cap="none" spc="-284" normalizeH="0" baseline="0" noProof="0" dirty="0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kumimoji="0" lang="en-US" sz="9474" b="0" i="0" u="none" strike="noStrike" kern="1200" cap="none" spc="-284" normalizeH="0" baseline="0" noProof="0" dirty="0" err="1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Pengeluaran</a:t>
            </a:r>
            <a:r>
              <a:rPr kumimoji="0" lang="en-US" sz="9474" b="0" i="0" u="none" strike="noStrike" kern="1200" cap="none" spc="-284" normalizeH="0" baseline="0" noProof="0" dirty="0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kumimoji="0" lang="en-US" sz="9474" b="0" i="0" u="none" strike="noStrike" kern="1200" cap="none" spc="-284" normalizeH="0" baseline="0" noProof="0" dirty="0" err="1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Tiap</a:t>
            </a:r>
            <a:r>
              <a:rPr kumimoji="0" lang="en-US" sz="9474" b="0" i="0" u="none" strike="noStrike" kern="1200" cap="none" spc="-284" normalizeH="0" baseline="0" noProof="0" dirty="0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kumimoji="0" lang="en-US" sz="9474" b="0" i="0" u="none" strike="noStrike" kern="1200" cap="none" spc="-284" normalizeH="0" baseline="0" noProof="0" dirty="0" err="1">
                <a:ln>
                  <a:noFill/>
                </a:ln>
                <a:solidFill>
                  <a:srgbClr val="1F191A"/>
                </a:solidFill>
                <a:effectLst/>
                <a:uLnTx/>
                <a:uFillTx/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Kategori</a:t>
            </a:r>
            <a:endParaRPr kumimoji="0" lang="en-US" sz="9474" b="0" i="0" u="none" strike="noStrike" kern="1200" cap="none" spc="-284" normalizeH="0" baseline="0" noProof="0" dirty="0">
              <a:ln>
                <a:noFill/>
              </a:ln>
              <a:solidFill>
                <a:srgbClr val="1F191A"/>
              </a:solidFill>
              <a:effectLst/>
              <a:uLnTx/>
              <a:uFillTx/>
              <a:latin typeface="Times New Roman" panose="02020603050405020304" pitchFamily="18" charset="0"/>
              <a:ea typeface="Aileron"/>
              <a:cs typeface="Times New Roman" panose="02020603050405020304" pitchFamily="18" charset="0"/>
              <a:sym typeface="Ailero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8938" y="1006187"/>
            <a:ext cx="6521213" cy="2037575"/>
            <a:chOff x="0" y="0"/>
            <a:chExt cx="2191130" cy="6258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1130" cy="625803"/>
            </a:xfrm>
            <a:custGeom>
              <a:avLst/>
              <a:gdLst/>
              <a:ahLst/>
              <a:cxnLst/>
              <a:rect l="l" t="t" r="r" b="b"/>
              <a:pathLst>
                <a:path w="2191130" h="625803">
                  <a:moveTo>
                    <a:pt x="0" y="0"/>
                  </a:moveTo>
                  <a:lnTo>
                    <a:pt x="2191130" y="0"/>
                  </a:lnTo>
                  <a:lnTo>
                    <a:pt x="2191130" y="625803"/>
                  </a:lnTo>
                  <a:lnTo>
                    <a:pt x="0" y="6258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91130" cy="673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71122" y="5600700"/>
            <a:ext cx="6521213" cy="253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spc="-293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Segmentasi</a:t>
            </a:r>
            <a:r>
              <a:rPr lang="en-US" sz="9773" spc="-293" dirty="0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 </a:t>
            </a:r>
            <a:r>
              <a:rPr lang="en-US" sz="9773" spc="-293" dirty="0" err="1">
                <a:solidFill>
                  <a:srgbClr val="1F191A"/>
                </a:solidFill>
                <a:latin typeface="Times New Roman" panose="02020603050405020304" pitchFamily="18" charset="0"/>
                <a:ea typeface="Aileron"/>
                <a:cs typeface="Times New Roman" panose="02020603050405020304" pitchFamily="18" charset="0"/>
                <a:sym typeface="Aileron"/>
              </a:rPr>
              <a:t>Pelanggan</a:t>
            </a:r>
            <a:endParaRPr lang="en-US" sz="9773" spc="-293" dirty="0">
              <a:solidFill>
                <a:srgbClr val="1F191A"/>
              </a:solidFill>
              <a:latin typeface="Times New Roman" panose="02020603050405020304" pitchFamily="18" charset="0"/>
              <a:ea typeface="Aileron"/>
              <a:cs typeface="Times New Roman" panose="02020603050405020304" pitchFamily="18" charset="0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8939" y="5285040"/>
            <a:ext cx="6521213" cy="257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7977" lvl="1" indent="-258989" algn="just">
              <a:lnSpc>
                <a:spcPts val="3358"/>
              </a:lnSpc>
              <a:buFont typeface="Arial"/>
              <a:buChar char="•"/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Di Region 1: 59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HORECA dan 18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Retail.</a:t>
            </a:r>
          </a:p>
          <a:p>
            <a:pPr marL="517977" lvl="1" indent="-258989" algn="just">
              <a:lnSpc>
                <a:spcPts val="3358"/>
              </a:lnSpc>
              <a:buFont typeface="Arial"/>
              <a:buChar char="•"/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Di Region 2: 28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HORECA dan 19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Retail.</a:t>
            </a:r>
          </a:p>
          <a:p>
            <a:pPr marL="517977" lvl="1" indent="-258989" algn="just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Di Region 3: 211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HORECA dan 105 </a:t>
            </a:r>
            <a:r>
              <a:rPr lang="en-US" sz="2399" spc="-23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pelanggan</a:t>
            </a:r>
            <a:r>
              <a:rPr lang="en-US" sz="2399" spc="-23" dirty="0">
                <a:solidFill>
                  <a:srgbClr val="1F191A"/>
                </a:solidFill>
                <a:latin typeface="Times New Roman" panose="02020603050405020304" pitchFamily="18" charset="0"/>
                <a:ea typeface="Open Sauce Light"/>
                <a:cs typeface="Times New Roman" panose="02020603050405020304" pitchFamily="18" charset="0"/>
                <a:sym typeface="Open Sauce Light"/>
              </a:rPr>
              <a:t> Retail.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8939" y="4689911"/>
            <a:ext cx="68452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 b="1" spc="-32" dirty="0" err="1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Bold"/>
              </a:rPr>
              <a:t>Berdasarkan</a:t>
            </a:r>
            <a:r>
              <a:rPr lang="en-US" sz="3200" b="1" spc="-32" dirty="0">
                <a:solidFill>
                  <a:srgbClr val="1F191A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  <a:sym typeface="Open Sauce Bold"/>
              </a:rPr>
              <a:t> Channel dan Region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464755" y="709729"/>
            <a:ext cx="7010400" cy="4114800"/>
            <a:chOff x="0" y="0"/>
            <a:chExt cx="2191130" cy="16037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91130" cy="1603740"/>
            </a:xfrm>
            <a:custGeom>
              <a:avLst/>
              <a:gdLst/>
              <a:ahLst/>
              <a:cxnLst/>
              <a:rect l="l" t="t" r="r" b="b"/>
              <a:pathLst>
                <a:path w="2191130" h="1603740">
                  <a:moveTo>
                    <a:pt x="0" y="0"/>
                  </a:moveTo>
                  <a:lnTo>
                    <a:pt x="2191130" y="0"/>
                  </a:lnTo>
                  <a:lnTo>
                    <a:pt x="2191130" y="1603740"/>
                  </a:lnTo>
                  <a:lnTo>
                    <a:pt x="0" y="16037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191130" cy="1651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14" name="Freeform 14">
            <a:hlinkClick r:id="" action="ppaction://hlinkshowjump?jump=previousslide"/>
          </p:cNvPr>
          <p:cNvSpPr/>
          <p:nvPr/>
        </p:nvSpPr>
        <p:spPr>
          <a:xfrm rot="5400000" flipH="1" flipV="1">
            <a:off x="1028700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736376" y="736376"/>
                </a:moveTo>
                <a:lnTo>
                  <a:pt x="0" y="736376"/>
                </a:lnTo>
                <a:lnTo>
                  <a:pt x="0" y="0"/>
                </a:lnTo>
                <a:lnTo>
                  <a:pt x="736376" y="0"/>
                </a:lnTo>
                <a:lnTo>
                  <a:pt x="736376" y="7363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2B8A15-7A6B-9B34-D5C5-8C17DCA4284C}"/>
              </a:ext>
            </a:extLst>
          </p:cNvPr>
          <p:cNvSpPr/>
          <p:nvPr/>
        </p:nvSpPr>
        <p:spPr>
          <a:xfrm rot="5400000">
            <a:off x="16522924" y="852192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2EBCB9-0162-93FC-3DD3-D5011391C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2" y="1145795"/>
            <a:ext cx="6298463" cy="1842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5B2E7C-4B92-36DF-7C3C-DD169296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851123"/>
            <a:ext cx="6585111" cy="3832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09701" y="1257301"/>
            <a:ext cx="240030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2799" b="1" spc="-27" dirty="0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Kesimpulan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0143B-F7D3-BA55-3FB2-F966D865D6F6}"/>
              </a:ext>
            </a:extLst>
          </p:cNvPr>
          <p:cNvSpPr txBox="1"/>
          <p:nvPr/>
        </p:nvSpPr>
        <p:spPr>
          <a:xfrm>
            <a:off x="14210007" y="1164968"/>
            <a:ext cx="2667000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99" b="1" spc="-27" dirty="0" err="1">
                <a:solidFill>
                  <a:srgbClr val="1F191A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Rekomendasi</a:t>
            </a:r>
            <a:endParaRPr lang="en-US" sz="2799" b="1" spc="-27" dirty="0">
              <a:solidFill>
                <a:srgbClr val="1F191A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C43CD-FA0A-622C-9B92-B12AA5B1CBD8}"/>
              </a:ext>
            </a:extLst>
          </p:cNvPr>
          <p:cNvSpPr txBox="1"/>
          <p:nvPr/>
        </p:nvSpPr>
        <p:spPr>
          <a:xfrm>
            <a:off x="2701226" y="5332965"/>
            <a:ext cx="15743048" cy="503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endParaRPr lang="en-US" sz="2800" spc="-23" dirty="0">
              <a:solidFill>
                <a:srgbClr val="1F191A"/>
              </a:solidFill>
              <a:latin typeface="Times New Roman" panose="02020603050405020304" pitchFamily="18" charset="0"/>
              <a:ea typeface="Open Sauce Light"/>
              <a:cs typeface="Times New Roman" panose="02020603050405020304" pitchFamily="18" charset="0"/>
              <a:sym typeface="Open Sauce Ligh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F993DC-8795-F262-90CF-BCF417DC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12010"/>
            <a:ext cx="16840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wholesale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terbagi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milk products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terbesar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berasal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diikuti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frozen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menunjukkan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restoran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pembelian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berkala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sporadis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mengklasifikasikan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mengoptimalkan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kontribusi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terbesar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khusus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pembelian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permintaan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Langkah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kunci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pemantauan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pembelian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berkala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pasar. Strategi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operasional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memperluas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pangsa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pasar,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mengoptimalkan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Freeform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DE5704-B7D3-C510-7A0B-520E9E1DF86E}"/>
              </a:ext>
            </a:extLst>
          </p:cNvPr>
          <p:cNvSpPr/>
          <p:nvPr/>
        </p:nvSpPr>
        <p:spPr>
          <a:xfrm rot="16200000" flipH="1">
            <a:off x="914400" y="8496300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6" y="0"/>
                </a:lnTo>
                <a:lnTo>
                  <a:pt x="736376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318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Sauce Medium</vt:lpstr>
      <vt:lpstr>Times New Roman</vt:lpstr>
      <vt:lpstr>Aileron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Praktikum10_1242002059_Irfan Saleh - PPT</dc:title>
  <cp:lastModifiedBy>Haikal Libby</cp:lastModifiedBy>
  <cp:revision>19</cp:revision>
  <dcterms:created xsi:type="dcterms:W3CDTF">2006-08-16T00:00:00Z</dcterms:created>
  <dcterms:modified xsi:type="dcterms:W3CDTF">2024-12-25T10:51:20Z</dcterms:modified>
  <dc:identifier>DAGZm0Xh-C8</dc:identifier>
</cp:coreProperties>
</file>