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4c4009f4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4c4009f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4c4009f4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4c4009f4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4c4009f4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4c4009f4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4c4009f4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4c4009f4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4c4009f4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4c4009f4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4c4009f4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4c4009f4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4c4009f4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4c4009f4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4c4009f4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4c4009f4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4c4009f4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4c4009f4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4c4009f4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4c4009f4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4c4009f4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4c4009f4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4c4009f4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4c4009f4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4c4009f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4c4009f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www.generatedata.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www.generatedata.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github.com/hlilly151/Database-Grou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generatedata.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generatedata.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702733" y="582850"/>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solidFill>
                  <a:srgbClr val="FFFFFF"/>
                </a:solidFill>
              </a:rPr>
              <a:t>3160 </a:t>
            </a:r>
            <a:r>
              <a:rPr lang="en-GB">
                <a:solidFill>
                  <a:srgbClr val="FFFFFF"/>
                </a:solidFill>
              </a:rPr>
              <a:t>Final Project</a:t>
            </a:r>
            <a:endParaRPr>
              <a:solidFill>
                <a:srgbClr val="FFFFFF"/>
              </a:solidFill>
            </a:endParaRPr>
          </a:p>
        </p:txBody>
      </p:sp>
      <p:sp>
        <p:nvSpPr>
          <p:cNvPr id="55" name="Google Shape;55;p13"/>
          <p:cNvSpPr txBox="1"/>
          <p:nvPr>
            <p:ph idx="1" type="subTitle"/>
          </p:nvPr>
        </p:nvSpPr>
        <p:spPr>
          <a:xfrm>
            <a:off x="225450" y="28557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E69138"/>
                </a:solidFill>
              </a:rPr>
              <a:t>By Steven Marsh, Shiv Kaleria, Harrison Lilly, Flora Kunjumon</a:t>
            </a:r>
            <a:endParaRPr>
              <a:solidFill>
                <a:srgbClr val="E6913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u="sng">
                <a:solidFill>
                  <a:srgbClr val="FFFFFF"/>
                </a:solidFill>
              </a:rPr>
              <a:t>EER Diagram</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3" name="Google Shape;113;p22"/>
          <p:cNvPicPr preferRelativeResize="0"/>
          <p:nvPr/>
        </p:nvPicPr>
        <p:blipFill>
          <a:blip r:embed="rId3">
            <a:alphaModFix/>
          </a:blip>
          <a:stretch>
            <a:fillRect/>
          </a:stretch>
        </p:blipFill>
        <p:spPr>
          <a:xfrm>
            <a:off x="182313" y="1547813"/>
            <a:ext cx="3629025" cy="3190875"/>
          </a:xfrm>
          <a:prstGeom prst="rect">
            <a:avLst/>
          </a:prstGeom>
          <a:noFill/>
          <a:ln>
            <a:noFill/>
          </a:ln>
        </p:spPr>
      </p:pic>
      <p:pic>
        <p:nvPicPr>
          <p:cNvPr id="114" name="Google Shape;114;p22"/>
          <p:cNvPicPr preferRelativeResize="0"/>
          <p:nvPr/>
        </p:nvPicPr>
        <p:blipFill>
          <a:blip r:embed="rId4">
            <a:alphaModFix/>
          </a:blip>
          <a:stretch>
            <a:fillRect/>
          </a:stretch>
        </p:blipFill>
        <p:spPr>
          <a:xfrm>
            <a:off x="4938625" y="1302338"/>
            <a:ext cx="3676650" cy="3209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u="sng">
                <a:solidFill>
                  <a:srgbClr val="FFFFFF"/>
                </a:solidFill>
              </a:rPr>
              <a:t>EER Diagram</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1" name="Google Shape;121;p23"/>
          <p:cNvPicPr preferRelativeResize="0"/>
          <p:nvPr/>
        </p:nvPicPr>
        <p:blipFill>
          <a:blip r:embed="rId3">
            <a:alphaModFix/>
          </a:blip>
          <a:stretch>
            <a:fillRect/>
          </a:stretch>
        </p:blipFill>
        <p:spPr>
          <a:xfrm>
            <a:off x="427550" y="1166763"/>
            <a:ext cx="3371850" cy="3752850"/>
          </a:xfrm>
          <a:prstGeom prst="rect">
            <a:avLst/>
          </a:prstGeom>
          <a:noFill/>
          <a:ln>
            <a:noFill/>
          </a:ln>
        </p:spPr>
      </p:pic>
      <p:pic>
        <p:nvPicPr>
          <p:cNvPr id="122" name="Google Shape;122;p23"/>
          <p:cNvPicPr preferRelativeResize="0"/>
          <p:nvPr/>
        </p:nvPicPr>
        <p:blipFill>
          <a:blip r:embed="rId4">
            <a:alphaModFix/>
          </a:blip>
          <a:stretch>
            <a:fillRect/>
          </a:stretch>
        </p:blipFill>
        <p:spPr>
          <a:xfrm>
            <a:off x="4690625" y="1152463"/>
            <a:ext cx="3524250" cy="3781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34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Cardinality</a:t>
            </a:r>
            <a:endParaRPr>
              <a:solidFill>
                <a:srgbClr val="FFFFFF"/>
              </a:solidFill>
            </a:endParaRPr>
          </a:p>
        </p:txBody>
      </p:sp>
      <p:sp>
        <p:nvSpPr>
          <p:cNvPr id="128" name="Google Shape;128;p24"/>
          <p:cNvSpPr txBox="1"/>
          <p:nvPr>
            <p:ph idx="1" type="body"/>
          </p:nvPr>
        </p:nvSpPr>
        <p:spPr>
          <a:xfrm>
            <a:off x="311700" y="1152475"/>
            <a:ext cx="8520600" cy="3416400"/>
          </a:xfrm>
          <a:prstGeom prst="rect">
            <a:avLst/>
          </a:prstGeom>
          <a:ln cap="flat" cmpd="sng" w="9525">
            <a:solidFill>
              <a:srgbClr val="F3F3F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B45F06"/>
                </a:solidFill>
              </a:rPr>
              <a:t>Delivery Driver - Students driver - One to one</a:t>
            </a:r>
            <a:endParaRPr>
              <a:solidFill>
                <a:srgbClr val="B45F06"/>
              </a:solidFill>
            </a:endParaRPr>
          </a:p>
          <a:p>
            <a:pPr indent="0" lvl="0" marL="0" rtl="0" algn="l">
              <a:spcBef>
                <a:spcPts val="1600"/>
              </a:spcBef>
              <a:spcAft>
                <a:spcPts val="0"/>
              </a:spcAft>
              <a:buNone/>
            </a:pPr>
            <a:r>
              <a:rPr lang="en-GB">
                <a:solidFill>
                  <a:srgbClr val="B45F06"/>
                </a:solidFill>
              </a:rPr>
              <a:t>Students and location data -One to one</a:t>
            </a:r>
            <a:endParaRPr>
              <a:solidFill>
                <a:srgbClr val="B45F06"/>
              </a:solidFill>
            </a:endParaRPr>
          </a:p>
          <a:p>
            <a:pPr indent="0" lvl="0" marL="0" rtl="0" algn="l">
              <a:spcBef>
                <a:spcPts val="1600"/>
              </a:spcBef>
              <a:spcAft>
                <a:spcPts val="0"/>
              </a:spcAft>
              <a:buNone/>
            </a:pPr>
            <a:r>
              <a:rPr lang="en-GB">
                <a:solidFill>
                  <a:srgbClr val="B45F06"/>
                </a:solidFill>
              </a:rPr>
              <a:t>Faculty and location data- one-one</a:t>
            </a:r>
            <a:endParaRPr>
              <a:solidFill>
                <a:srgbClr val="B45F06"/>
              </a:solidFill>
            </a:endParaRPr>
          </a:p>
          <a:p>
            <a:pPr indent="0" lvl="0" marL="0" rtl="0" algn="l">
              <a:spcBef>
                <a:spcPts val="1600"/>
              </a:spcBef>
              <a:spcAft>
                <a:spcPts val="0"/>
              </a:spcAft>
              <a:buNone/>
            </a:pPr>
            <a:r>
              <a:rPr lang="en-GB">
                <a:solidFill>
                  <a:srgbClr val="B45F06"/>
                </a:solidFill>
              </a:rPr>
              <a:t>Location data and staff- One to one</a:t>
            </a:r>
            <a:endParaRPr>
              <a:solidFill>
                <a:srgbClr val="B45F06"/>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132" name="Shape 132"/>
        <p:cNvGrpSpPr/>
        <p:nvPr/>
      </p:nvGrpSpPr>
      <p:grpSpPr>
        <a:xfrm>
          <a:off x="0" y="0"/>
          <a:ext cx="0" cy="0"/>
          <a:chOff x="0" y="0"/>
          <a:chExt cx="0" cy="0"/>
        </a:xfrm>
      </p:grpSpPr>
      <p:sp>
        <p:nvSpPr>
          <p:cNvPr id="133" name="Google Shape;133;p25"/>
          <p:cNvSpPr txBox="1"/>
          <p:nvPr>
            <p:ph type="title"/>
          </p:nvPr>
        </p:nvSpPr>
        <p:spPr>
          <a:xfrm>
            <a:off x="193100" y="498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Schema</a:t>
            </a:r>
            <a:endParaRPr>
              <a:solidFill>
                <a:srgbClr val="FFFFFF"/>
              </a:solidFill>
            </a:endParaRPr>
          </a:p>
        </p:txBody>
      </p:sp>
      <p:sp>
        <p:nvSpPr>
          <p:cNvPr id="134" name="Google Shape;134;p25"/>
          <p:cNvSpPr txBox="1"/>
          <p:nvPr>
            <p:ph idx="1" type="body"/>
          </p:nvPr>
        </p:nvSpPr>
        <p:spPr>
          <a:xfrm>
            <a:off x="193100" y="11848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Food delivery My Sql schema</a:t>
            </a:r>
            <a:endParaRPr/>
          </a:p>
        </p:txBody>
      </p:sp>
      <p:pic>
        <p:nvPicPr>
          <p:cNvPr id="135" name="Google Shape;135;p25"/>
          <p:cNvPicPr preferRelativeResize="0"/>
          <p:nvPr/>
        </p:nvPicPr>
        <p:blipFill rotWithShape="1">
          <a:blip r:embed="rId3">
            <a:alphaModFix/>
          </a:blip>
          <a:srcRect b="5640" l="0" r="0" t="7981"/>
          <a:stretch/>
        </p:blipFill>
        <p:spPr>
          <a:xfrm>
            <a:off x="0" y="410450"/>
            <a:ext cx="9144000" cy="4442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139" name="Shape 139"/>
        <p:cNvGrpSpPr/>
        <p:nvPr/>
      </p:nvGrpSpPr>
      <p:grpSpPr>
        <a:xfrm>
          <a:off x="0" y="0"/>
          <a:ext cx="0" cy="0"/>
          <a:chOff x="0" y="0"/>
          <a:chExt cx="0" cy="0"/>
        </a:xfrm>
      </p:grpSpPr>
      <p:sp>
        <p:nvSpPr>
          <p:cNvPr id="140" name="Google Shape;140;p26"/>
          <p:cNvSpPr txBox="1"/>
          <p:nvPr>
            <p:ph type="title"/>
          </p:nvPr>
        </p:nvSpPr>
        <p:spPr>
          <a:xfrm>
            <a:off x="193100" y="498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41" name="Google Shape;141;p26"/>
          <p:cNvSpPr txBox="1"/>
          <p:nvPr>
            <p:ph idx="1" type="body"/>
          </p:nvPr>
        </p:nvSpPr>
        <p:spPr>
          <a:xfrm>
            <a:off x="193100" y="118482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5100">
                <a:solidFill>
                  <a:srgbClr val="E69138"/>
                </a:solidFill>
              </a:rPr>
              <a:t>Thank you</a:t>
            </a:r>
            <a:endParaRPr sz="5100">
              <a:solidFill>
                <a:srgbClr val="E6913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59" name="Shape 59"/>
        <p:cNvGrpSpPr/>
        <p:nvPr/>
      </p:nvGrpSpPr>
      <p:grpSpPr>
        <a:xfrm>
          <a:off x="0" y="0"/>
          <a:ext cx="0" cy="0"/>
          <a:chOff x="0" y="0"/>
          <a:chExt cx="0" cy="0"/>
        </a:xfrm>
      </p:grpSpPr>
      <p:sp>
        <p:nvSpPr>
          <p:cNvPr id="60" name="Google Shape;60;p14"/>
          <p:cNvSpPr txBox="1"/>
          <p:nvPr>
            <p:ph type="ctrTitle"/>
          </p:nvPr>
        </p:nvSpPr>
        <p:spPr>
          <a:xfrm>
            <a:off x="527375" y="125200"/>
            <a:ext cx="8520600" cy="3713100"/>
          </a:xfrm>
          <a:prstGeom prst="rect">
            <a:avLst/>
          </a:prstGeom>
        </p:spPr>
        <p:txBody>
          <a:bodyPr anchorCtr="0" anchor="b" bIns="91425" lIns="91425" spcFirstLastPara="1" rIns="91425" wrap="square" tIns="91425">
            <a:noAutofit/>
          </a:bodyPr>
          <a:lstStyle/>
          <a:p>
            <a:pPr indent="0" lvl="0" marL="0" rtl="0" algn="l">
              <a:lnSpc>
                <a:spcPct val="125000"/>
              </a:lnSpc>
              <a:spcBef>
                <a:spcPts val="2400"/>
              </a:spcBef>
              <a:spcAft>
                <a:spcPts val="0"/>
              </a:spcAft>
              <a:buClr>
                <a:schemeClr val="dk1"/>
              </a:buClr>
              <a:buSzPts val="1100"/>
              <a:buFont typeface="Arial"/>
              <a:buNone/>
            </a:pPr>
            <a:r>
              <a:rPr lang="en-GB" sz="2500">
                <a:solidFill>
                  <a:srgbClr val="FFFFFF"/>
                </a:solidFill>
                <a:highlight>
                  <a:srgbClr val="660000"/>
                </a:highlight>
              </a:rPr>
              <a:t>Data source:</a:t>
            </a:r>
            <a:endParaRPr sz="2500">
              <a:solidFill>
                <a:srgbClr val="FFFFFF"/>
              </a:solidFill>
              <a:highlight>
                <a:srgbClr val="660000"/>
              </a:highlight>
            </a:endParaRPr>
          </a:p>
          <a:p>
            <a:pPr indent="0" lvl="0" marL="0" rtl="0" algn="l">
              <a:lnSpc>
                <a:spcPct val="115000"/>
              </a:lnSpc>
              <a:spcBef>
                <a:spcPts val="1200"/>
              </a:spcBef>
              <a:spcAft>
                <a:spcPts val="0"/>
              </a:spcAft>
              <a:buClr>
                <a:schemeClr val="dk1"/>
              </a:buClr>
              <a:buSzPts val="1100"/>
              <a:buFont typeface="Arial"/>
              <a:buNone/>
            </a:pPr>
            <a:r>
              <a:rPr lang="en-GB" sz="2500">
                <a:solidFill>
                  <a:srgbClr val="F6B26B"/>
                </a:solidFill>
                <a:highlight>
                  <a:srgbClr val="660000"/>
                </a:highlight>
              </a:rPr>
              <a:t>Data and Source description: Our data source is randomly generated from </a:t>
            </a:r>
            <a:r>
              <a:rPr lang="en-GB" sz="2500">
                <a:solidFill>
                  <a:srgbClr val="F6B26B"/>
                </a:solidFill>
                <a:highlight>
                  <a:srgbClr val="660000"/>
                </a:highlight>
                <a:uFill>
                  <a:noFill/>
                </a:uFill>
                <a:hlinkClick r:id="rId3"/>
              </a:rPr>
              <a:t>http://www.generatedata.com</a:t>
            </a:r>
            <a:r>
              <a:rPr lang="en-GB" sz="1200">
                <a:solidFill>
                  <a:srgbClr val="F6B26B"/>
                </a:solidFill>
                <a:highlight>
                  <a:srgbClr val="660000"/>
                </a:highlight>
              </a:rPr>
              <a:t>.</a:t>
            </a:r>
            <a:endParaRPr sz="1200">
              <a:solidFill>
                <a:srgbClr val="F6B26B"/>
              </a:solidFill>
              <a:highlight>
                <a:srgbClr val="660000"/>
              </a:highlight>
            </a:endParaRPr>
          </a:p>
          <a:p>
            <a:pPr indent="0" lvl="0" marL="0" rtl="0" algn="l">
              <a:spcBef>
                <a:spcPts val="1200"/>
              </a:spcBef>
              <a:spcAft>
                <a:spcPts val="0"/>
              </a:spcAft>
              <a:buNone/>
            </a:pPr>
            <a:r>
              <a:t/>
            </a:r>
            <a:endParaRPr>
              <a:solidFill>
                <a:srgbClr val="FFFFFF"/>
              </a:solidFill>
            </a:endParaRPr>
          </a:p>
        </p:txBody>
      </p:sp>
      <p:sp>
        <p:nvSpPr>
          <p:cNvPr id="61" name="Google Shape;61;p14"/>
          <p:cNvSpPr txBox="1"/>
          <p:nvPr>
            <p:ph idx="1" type="subTitle"/>
          </p:nvPr>
        </p:nvSpPr>
        <p:spPr>
          <a:xfrm>
            <a:off x="225450" y="2877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65" name="Shape 65"/>
        <p:cNvGrpSpPr/>
        <p:nvPr/>
      </p:nvGrpSpPr>
      <p:grpSpPr>
        <a:xfrm>
          <a:off x="0" y="0"/>
          <a:ext cx="0" cy="0"/>
          <a:chOff x="0" y="0"/>
          <a:chExt cx="0" cy="0"/>
        </a:xfrm>
      </p:grpSpPr>
      <p:sp>
        <p:nvSpPr>
          <p:cNvPr id="66" name="Google Shape;66;p15"/>
          <p:cNvSpPr txBox="1"/>
          <p:nvPr>
            <p:ph type="ctrTitle"/>
          </p:nvPr>
        </p:nvSpPr>
        <p:spPr>
          <a:xfrm>
            <a:off x="527375" y="125200"/>
            <a:ext cx="8520600" cy="3713100"/>
          </a:xfrm>
          <a:prstGeom prst="rect">
            <a:avLst/>
          </a:prstGeom>
        </p:spPr>
        <p:txBody>
          <a:bodyPr anchorCtr="0" anchor="b" bIns="91425" lIns="91425" spcFirstLastPara="1" rIns="91425" wrap="square" tIns="91425">
            <a:noAutofit/>
          </a:bodyPr>
          <a:lstStyle/>
          <a:p>
            <a:pPr indent="0" lvl="0" marL="0" rtl="0" algn="l">
              <a:lnSpc>
                <a:spcPct val="125000"/>
              </a:lnSpc>
              <a:spcBef>
                <a:spcPts val="2400"/>
              </a:spcBef>
              <a:spcAft>
                <a:spcPts val="0"/>
              </a:spcAft>
              <a:buNone/>
            </a:pPr>
            <a:r>
              <a:rPr lang="en-GB" sz="2500">
                <a:solidFill>
                  <a:srgbClr val="FFFFFF"/>
                </a:solidFill>
                <a:highlight>
                  <a:srgbClr val="660000"/>
                </a:highlight>
              </a:rPr>
              <a:t>Data source:</a:t>
            </a:r>
            <a:endParaRPr sz="2500">
              <a:solidFill>
                <a:srgbClr val="FFFFFF"/>
              </a:solidFill>
              <a:highlight>
                <a:srgbClr val="660000"/>
              </a:highlight>
            </a:endParaRPr>
          </a:p>
          <a:p>
            <a:pPr indent="0" lvl="0" marL="0" rtl="0" algn="l">
              <a:lnSpc>
                <a:spcPct val="115000"/>
              </a:lnSpc>
              <a:spcBef>
                <a:spcPts val="1200"/>
              </a:spcBef>
              <a:spcAft>
                <a:spcPts val="0"/>
              </a:spcAft>
              <a:buNone/>
            </a:pPr>
            <a:r>
              <a:rPr lang="en-GB" sz="2500">
                <a:solidFill>
                  <a:srgbClr val="E69138"/>
                </a:solidFill>
                <a:highlight>
                  <a:srgbClr val="660000"/>
                </a:highlight>
              </a:rPr>
              <a:t>Data and Source description: Our data source is randomly generated from </a:t>
            </a:r>
            <a:r>
              <a:rPr lang="en-GB" sz="2500">
                <a:solidFill>
                  <a:srgbClr val="E69138"/>
                </a:solidFill>
                <a:highlight>
                  <a:srgbClr val="660000"/>
                </a:highlight>
                <a:uFill>
                  <a:noFill/>
                </a:uFill>
                <a:hlinkClick r:id="rId3"/>
              </a:rPr>
              <a:t>http://www.generatedata.com</a:t>
            </a:r>
            <a:r>
              <a:rPr lang="en-GB" sz="1200">
                <a:solidFill>
                  <a:srgbClr val="E69138"/>
                </a:solidFill>
                <a:highlight>
                  <a:srgbClr val="660000"/>
                </a:highlight>
              </a:rPr>
              <a:t>.</a:t>
            </a:r>
            <a:endParaRPr sz="1200">
              <a:solidFill>
                <a:srgbClr val="E69138"/>
              </a:solidFill>
              <a:highlight>
                <a:srgbClr val="660000"/>
              </a:highlight>
            </a:endParaRPr>
          </a:p>
          <a:p>
            <a:pPr indent="0" lvl="0" marL="0" rtl="0" algn="l">
              <a:spcBef>
                <a:spcPts val="1200"/>
              </a:spcBef>
              <a:spcAft>
                <a:spcPts val="0"/>
              </a:spcAft>
              <a:buNone/>
            </a:pPr>
            <a:r>
              <a:t/>
            </a:r>
            <a:endParaRPr>
              <a:solidFill>
                <a:srgbClr val="E69138"/>
              </a:solidFill>
            </a:endParaRPr>
          </a:p>
        </p:txBody>
      </p:sp>
      <p:sp>
        <p:nvSpPr>
          <p:cNvPr id="67" name="Google Shape;67;p15"/>
          <p:cNvSpPr txBox="1"/>
          <p:nvPr>
            <p:ph idx="1" type="subTitle"/>
          </p:nvPr>
        </p:nvSpPr>
        <p:spPr>
          <a:xfrm>
            <a:off x="225450" y="2877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71" name="Shape 71"/>
        <p:cNvGrpSpPr/>
        <p:nvPr/>
      </p:nvGrpSpPr>
      <p:grpSpPr>
        <a:xfrm>
          <a:off x="0" y="0"/>
          <a:ext cx="0" cy="0"/>
          <a:chOff x="0" y="0"/>
          <a:chExt cx="0" cy="0"/>
        </a:xfrm>
      </p:grpSpPr>
      <p:sp>
        <p:nvSpPr>
          <p:cNvPr id="72" name="Google Shape;72;p16"/>
          <p:cNvSpPr txBox="1"/>
          <p:nvPr>
            <p:ph type="ctrTitle"/>
          </p:nvPr>
        </p:nvSpPr>
        <p:spPr>
          <a:xfrm>
            <a:off x="527375" y="125200"/>
            <a:ext cx="8520600" cy="3713100"/>
          </a:xfrm>
          <a:prstGeom prst="rect">
            <a:avLst/>
          </a:prstGeom>
        </p:spPr>
        <p:txBody>
          <a:bodyPr anchorCtr="0" anchor="b" bIns="91425" lIns="91425" spcFirstLastPara="1" rIns="91425" wrap="square" tIns="91425">
            <a:noAutofit/>
          </a:bodyPr>
          <a:lstStyle/>
          <a:p>
            <a:pPr indent="0" lvl="0" marL="0" rtl="0" algn="l">
              <a:lnSpc>
                <a:spcPct val="125000"/>
              </a:lnSpc>
              <a:spcBef>
                <a:spcPts val="2400"/>
              </a:spcBef>
              <a:spcAft>
                <a:spcPts val="0"/>
              </a:spcAft>
              <a:buNone/>
            </a:pPr>
            <a:r>
              <a:rPr lang="en-GB" sz="2500">
                <a:solidFill>
                  <a:srgbClr val="FFFFFF"/>
                </a:solidFill>
                <a:highlight>
                  <a:srgbClr val="660000"/>
                </a:highlight>
              </a:rPr>
              <a:t>GitHub Link:</a:t>
            </a:r>
            <a:endParaRPr sz="2500">
              <a:solidFill>
                <a:srgbClr val="FFFFFF"/>
              </a:solidFill>
              <a:highlight>
                <a:srgbClr val="660000"/>
              </a:highlight>
            </a:endParaRPr>
          </a:p>
          <a:p>
            <a:pPr indent="0" lvl="0" marL="0" rtl="0" algn="l">
              <a:lnSpc>
                <a:spcPct val="115000"/>
              </a:lnSpc>
              <a:spcBef>
                <a:spcPts val="1200"/>
              </a:spcBef>
              <a:spcAft>
                <a:spcPts val="0"/>
              </a:spcAft>
              <a:buNone/>
            </a:pPr>
            <a:r>
              <a:rPr lang="en-GB" sz="2500" u="sng">
                <a:solidFill>
                  <a:srgbClr val="E69138"/>
                </a:solidFill>
                <a:hlinkClick r:id="rId3"/>
              </a:rPr>
              <a:t>https://github.com/hlilly151/Database-Group-</a:t>
            </a:r>
            <a:endParaRPr b="1" sz="2600">
              <a:solidFill>
                <a:srgbClr val="E69138"/>
              </a:solidFill>
              <a:highlight>
                <a:srgbClr val="660000"/>
              </a:highlight>
            </a:endParaRPr>
          </a:p>
          <a:p>
            <a:pPr indent="0" lvl="0" marL="0" rtl="0" algn="l">
              <a:spcBef>
                <a:spcPts val="1200"/>
              </a:spcBef>
              <a:spcAft>
                <a:spcPts val="0"/>
              </a:spcAft>
              <a:buNone/>
            </a:pPr>
            <a:r>
              <a:t/>
            </a:r>
            <a:endParaRPr>
              <a:solidFill>
                <a:srgbClr val="FFFFFF"/>
              </a:solidFill>
            </a:endParaRPr>
          </a:p>
        </p:txBody>
      </p:sp>
      <p:sp>
        <p:nvSpPr>
          <p:cNvPr id="73" name="Google Shape;73;p16"/>
          <p:cNvSpPr txBox="1"/>
          <p:nvPr>
            <p:ph idx="1" type="subTitle"/>
          </p:nvPr>
        </p:nvSpPr>
        <p:spPr>
          <a:xfrm>
            <a:off x="225450" y="2877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Food delivery System Introduction </a:t>
            </a:r>
            <a:endParaRPr>
              <a:solidFill>
                <a:srgbClr val="FFFFFF"/>
              </a:solidFill>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rgbClr val="FFFFFF"/>
              </a:solidFill>
              <a:highlight>
                <a:srgbClr val="660000"/>
              </a:highlight>
            </a:endParaRPr>
          </a:p>
          <a:p>
            <a:pPr indent="0" lvl="0" marL="0" rtl="0" algn="l">
              <a:spcBef>
                <a:spcPts val="1200"/>
              </a:spcBef>
              <a:spcAft>
                <a:spcPts val="0"/>
              </a:spcAft>
              <a:buClr>
                <a:schemeClr val="dk1"/>
              </a:buClr>
              <a:buSzPts val="1100"/>
              <a:buFont typeface="Arial"/>
              <a:buNone/>
            </a:pPr>
            <a:r>
              <a:rPr lang="en-GB">
                <a:solidFill>
                  <a:srgbClr val="E69138"/>
                </a:solidFill>
                <a:highlight>
                  <a:srgbClr val="660000"/>
                </a:highlight>
              </a:rPr>
              <a:t>Our project is to track the data of a food delivery company. We are taking in account that the public universities do not want just anyone on campus. There is an issue with people who have no connections to the school going anywhere on campus to deliver food. So, in our project we are taking in account the delivery drivers have to be students or people who already have access to the school. In the relationship of our data we are also taking in consideration our customers which would be universities students, faculty, and staff.</a:t>
            </a:r>
            <a:endParaRPr>
              <a:solidFill>
                <a:srgbClr val="E69138"/>
              </a:solidFill>
              <a:highlight>
                <a:srgbClr val="660000"/>
              </a:highlight>
            </a:endParaRPr>
          </a:p>
          <a:p>
            <a:pPr indent="0" lvl="0" marL="0" rtl="0" algn="l">
              <a:spcBef>
                <a:spcPts val="1200"/>
              </a:spcBef>
              <a:spcAft>
                <a:spcPts val="0"/>
              </a:spcAft>
              <a:buClr>
                <a:schemeClr val="dk1"/>
              </a:buClr>
              <a:buSzPts val="1100"/>
              <a:buFont typeface="Arial"/>
              <a:buNone/>
            </a:pPr>
            <a:r>
              <a:t/>
            </a:r>
            <a:endParaRPr sz="1100">
              <a:solidFill>
                <a:srgbClr val="E69138"/>
              </a:solidFill>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311700" y="54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Food delivery System Use case</a:t>
            </a:r>
            <a:endParaRPr>
              <a:solidFill>
                <a:srgbClr val="FFFFFF"/>
              </a:solidFill>
            </a:endParaRPr>
          </a:p>
        </p:txBody>
      </p:sp>
      <p:sp>
        <p:nvSpPr>
          <p:cNvPr id="85" name="Google Shape;85;p18"/>
          <p:cNvSpPr txBox="1"/>
          <p:nvPr>
            <p:ph idx="1" type="body"/>
          </p:nvPr>
        </p:nvSpPr>
        <p:spPr>
          <a:xfrm>
            <a:off x="311700" y="6888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FFFFFF"/>
              </a:solidFill>
              <a:highlight>
                <a:srgbClr val="660000"/>
              </a:highlight>
            </a:endParaRPr>
          </a:p>
          <a:p>
            <a:pPr indent="0" lvl="0" marL="0" rtl="0" algn="l">
              <a:spcBef>
                <a:spcPts val="1200"/>
              </a:spcBef>
              <a:spcAft>
                <a:spcPts val="0"/>
              </a:spcAft>
              <a:buClr>
                <a:schemeClr val="dk1"/>
              </a:buClr>
              <a:buSzPts val="1100"/>
              <a:buFont typeface="Arial"/>
              <a:buNone/>
            </a:pPr>
            <a:r>
              <a:t/>
            </a:r>
            <a:endParaRPr sz="1200">
              <a:solidFill>
                <a:srgbClr val="24292E"/>
              </a:solidFill>
              <a:highlight>
                <a:srgbClr val="FFFFFF"/>
              </a:highlight>
            </a:endParaRPr>
          </a:p>
          <a:p>
            <a:pPr indent="0" lvl="0" marL="0" rtl="0" algn="l">
              <a:spcBef>
                <a:spcPts val="1200"/>
              </a:spcBef>
              <a:spcAft>
                <a:spcPts val="0"/>
              </a:spcAft>
              <a:buClr>
                <a:schemeClr val="dk1"/>
              </a:buClr>
              <a:buSzPts val="1100"/>
              <a:buFont typeface="Arial"/>
              <a:buNone/>
            </a:pPr>
            <a:r>
              <a:rPr lang="en-GB" sz="1700">
                <a:solidFill>
                  <a:srgbClr val="E69138"/>
                </a:solidFill>
                <a:highlight>
                  <a:srgbClr val="660000"/>
                </a:highlight>
              </a:rPr>
              <a:t>The target of our idea is food delivery apps. The delivery app needs to have data on what food to use for ads. Each area/dorm is different for what people want. That app wants to target it's ads correctly and wants to ensure their customers are getting their food in a timely manner. With our data the app could see which drivers are rated the best and promote those accordingly. The information also ensures that the delivery drivers delivering the food already have access to the university. Delivery apps also want to know where to place their drivers in the right location at the right time. The data we have would benefit their business financially. The data we have could be sold to the restaurants as well for meta data on what locations purchase their food the most.</a:t>
            </a:r>
            <a:endParaRPr sz="1700">
              <a:solidFill>
                <a:srgbClr val="E69138"/>
              </a:solidFill>
              <a:highlight>
                <a:srgbClr val="660000"/>
              </a:highlight>
            </a:endParaRPr>
          </a:p>
          <a:p>
            <a:pPr indent="0" lvl="0" marL="0" rtl="0" algn="l">
              <a:spcBef>
                <a:spcPts val="1200"/>
              </a:spcBef>
              <a:spcAft>
                <a:spcPts val="1600"/>
              </a:spcAft>
              <a:buNone/>
            </a:pPr>
            <a:r>
              <a:t/>
            </a:r>
            <a:endParaRPr sz="2000">
              <a:solidFill>
                <a:srgbClr val="E69138"/>
              </a:solidFill>
              <a:highlight>
                <a:srgbClr val="660000"/>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89" name="Shape 89"/>
        <p:cNvGrpSpPr/>
        <p:nvPr/>
      </p:nvGrpSpPr>
      <p:grpSpPr>
        <a:xfrm>
          <a:off x="0" y="0"/>
          <a:ext cx="0" cy="0"/>
          <a:chOff x="0" y="0"/>
          <a:chExt cx="0" cy="0"/>
        </a:xfrm>
      </p:grpSpPr>
      <p:sp>
        <p:nvSpPr>
          <p:cNvPr id="90" name="Google Shape;90;p19"/>
          <p:cNvSpPr txBox="1"/>
          <p:nvPr>
            <p:ph type="title"/>
          </p:nvPr>
        </p:nvSpPr>
        <p:spPr>
          <a:xfrm>
            <a:off x="311700" y="54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Food delivery System Business Rules</a:t>
            </a:r>
            <a:endParaRPr>
              <a:solidFill>
                <a:srgbClr val="FFFFFF"/>
              </a:solidFill>
            </a:endParaRPr>
          </a:p>
        </p:txBody>
      </p:sp>
      <p:sp>
        <p:nvSpPr>
          <p:cNvPr id="91" name="Google Shape;91;p19"/>
          <p:cNvSpPr txBox="1"/>
          <p:nvPr>
            <p:ph idx="1" type="body"/>
          </p:nvPr>
        </p:nvSpPr>
        <p:spPr>
          <a:xfrm>
            <a:off x="182300" y="742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E69138"/>
              </a:solidFill>
              <a:highlight>
                <a:srgbClr val="660000"/>
              </a:highlight>
            </a:endParaRPr>
          </a:p>
          <a:p>
            <a:pPr indent="0" lvl="0" marL="0" rtl="0" algn="l">
              <a:spcBef>
                <a:spcPts val="1200"/>
              </a:spcBef>
              <a:spcAft>
                <a:spcPts val="0"/>
              </a:spcAft>
              <a:buNone/>
            </a:pPr>
            <a:r>
              <a:t/>
            </a:r>
            <a:endParaRPr sz="1600">
              <a:solidFill>
                <a:srgbClr val="E69138"/>
              </a:solidFill>
              <a:highlight>
                <a:srgbClr val="660000"/>
              </a:highlight>
            </a:endParaRPr>
          </a:p>
          <a:p>
            <a:pPr indent="0" lvl="0" marL="0" rtl="0" algn="l">
              <a:spcBef>
                <a:spcPts val="1200"/>
              </a:spcBef>
              <a:spcAft>
                <a:spcPts val="0"/>
              </a:spcAft>
              <a:buNone/>
            </a:pPr>
            <a:r>
              <a:rPr lang="en-GB">
                <a:solidFill>
                  <a:srgbClr val="E69138"/>
                </a:solidFill>
                <a:highlight>
                  <a:srgbClr val="660000"/>
                </a:highlight>
              </a:rPr>
              <a:t>Any time a person creates a successful query for the project they will upload it on GitHub to keep track of updates. If a person tries to add to an existing query and that individual gets errors/bugs they will revert to the last running update for the query. Any time a newly updated EER diagram is uploaded there needs to be a comment that it is new and the most recent. Random data must be generated by </a:t>
            </a:r>
            <a:r>
              <a:rPr lang="en-GB">
                <a:solidFill>
                  <a:srgbClr val="E69138"/>
                </a:solidFill>
                <a:highlight>
                  <a:srgbClr val="660000"/>
                </a:highlight>
                <a:uFill>
                  <a:noFill/>
                </a:uFill>
                <a:hlinkClick r:id="rId3"/>
              </a:rPr>
              <a:t>http://www.generatedata.com</a:t>
            </a:r>
            <a:r>
              <a:rPr lang="en-GB">
                <a:solidFill>
                  <a:srgbClr val="E69138"/>
                </a:solidFill>
                <a:highlight>
                  <a:srgbClr val="660000"/>
                </a:highlight>
              </a:rPr>
              <a:t>. The only exceptions being the first eight delivery drivers. Our sprint will be on a one-week cycle until the final submission at the end of the Spring 2020 semester.</a:t>
            </a:r>
            <a:endParaRPr>
              <a:solidFill>
                <a:srgbClr val="E69138"/>
              </a:solidFill>
              <a:highlight>
                <a:srgbClr val="660000"/>
              </a:highlight>
            </a:endParaRPr>
          </a:p>
          <a:p>
            <a:pPr indent="0" lvl="0" marL="0" rtl="0" algn="l">
              <a:spcBef>
                <a:spcPts val="1200"/>
              </a:spcBef>
              <a:spcAft>
                <a:spcPts val="0"/>
              </a:spcAft>
              <a:buNone/>
            </a:pPr>
            <a:r>
              <a:t/>
            </a:r>
            <a:endParaRPr sz="1400">
              <a:solidFill>
                <a:srgbClr val="E69138"/>
              </a:solidFill>
              <a:highlight>
                <a:srgbClr val="660000"/>
              </a:highlight>
            </a:endParaRPr>
          </a:p>
          <a:p>
            <a:pPr indent="0" lvl="0" marL="0" rtl="0" algn="l">
              <a:spcBef>
                <a:spcPts val="1200"/>
              </a:spcBef>
              <a:spcAft>
                <a:spcPts val="1600"/>
              </a:spcAft>
              <a:buNone/>
            </a:pPr>
            <a:r>
              <a:t/>
            </a:r>
            <a:endParaRPr sz="2000">
              <a:solidFill>
                <a:srgbClr val="E69138"/>
              </a:solidFill>
              <a:highlight>
                <a:srgbClr val="66000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95" name="Shape 95"/>
        <p:cNvGrpSpPr/>
        <p:nvPr/>
      </p:nvGrpSpPr>
      <p:grpSpPr>
        <a:xfrm>
          <a:off x="0" y="0"/>
          <a:ext cx="0" cy="0"/>
          <a:chOff x="0" y="0"/>
          <a:chExt cx="0" cy="0"/>
        </a:xfrm>
      </p:grpSpPr>
      <p:sp>
        <p:nvSpPr>
          <p:cNvPr id="96" name="Google Shape;96;p20"/>
          <p:cNvSpPr txBox="1"/>
          <p:nvPr>
            <p:ph type="title"/>
          </p:nvPr>
        </p:nvSpPr>
        <p:spPr>
          <a:xfrm>
            <a:off x="311700" y="54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Food delivery System Business Rules</a:t>
            </a:r>
            <a:endParaRPr>
              <a:solidFill>
                <a:srgbClr val="FFFFFF"/>
              </a:solidFill>
            </a:endParaRPr>
          </a:p>
        </p:txBody>
      </p:sp>
      <p:sp>
        <p:nvSpPr>
          <p:cNvPr id="97" name="Google Shape;97;p20"/>
          <p:cNvSpPr txBox="1"/>
          <p:nvPr>
            <p:ph idx="1" type="body"/>
          </p:nvPr>
        </p:nvSpPr>
        <p:spPr>
          <a:xfrm>
            <a:off x="182300" y="701600"/>
            <a:ext cx="8520600" cy="38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FFFFFF"/>
              </a:solidFill>
              <a:highlight>
                <a:srgbClr val="660000"/>
              </a:highlight>
            </a:endParaRPr>
          </a:p>
          <a:p>
            <a:pPr indent="0" lvl="0" marL="0" rtl="0" algn="l">
              <a:spcBef>
                <a:spcPts val="1200"/>
              </a:spcBef>
              <a:spcAft>
                <a:spcPts val="0"/>
              </a:spcAft>
              <a:buNone/>
            </a:pPr>
            <a:r>
              <a:t/>
            </a:r>
            <a:endParaRPr sz="1600">
              <a:solidFill>
                <a:srgbClr val="FFFFFF"/>
              </a:solidFill>
              <a:highlight>
                <a:srgbClr val="660000"/>
              </a:highlight>
            </a:endParaRPr>
          </a:p>
          <a:p>
            <a:pPr indent="0" lvl="0" marL="0" rtl="0" algn="l">
              <a:spcBef>
                <a:spcPts val="1200"/>
              </a:spcBef>
              <a:spcAft>
                <a:spcPts val="0"/>
              </a:spcAft>
              <a:buNone/>
            </a:pPr>
            <a:r>
              <a:rPr lang="en-GB" sz="1600">
                <a:solidFill>
                  <a:srgbClr val="E69138"/>
                </a:solidFill>
                <a:highlight>
                  <a:srgbClr val="660000"/>
                </a:highlight>
              </a:rPr>
              <a:t>Any time a person creates a successful query for the project they will upload it on GitHub to keep track of updates. If a person tries to add to an existing query and that individual gets errors/bugs they will revert to the last running update for the query. Any time a newly updated EER diagram is uploaded there needs to be a comment that it is new and the most recent. Random data must be generated by </a:t>
            </a:r>
            <a:r>
              <a:rPr lang="en-GB" sz="1600">
                <a:solidFill>
                  <a:srgbClr val="E69138"/>
                </a:solidFill>
                <a:highlight>
                  <a:srgbClr val="660000"/>
                </a:highlight>
                <a:uFill>
                  <a:noFill/>
                </a:uFill>
                <a:hlinkClick r:id="rId3"/>
              </a:rPr>
              <a:t>http://www.generatedata.com</a:t>
            </a:r>
            <a:r>
              <a:rPr lang="en-GB" sz="1600">
                <a:solidFill>
                  <a:srgbClr val="E69138"/>
                </a:solidFill>
                <a:highlight>
                  <a:srgbClr val="660000"/>
                </a:highlight>
              </a:rPr>
              <a:t>. The only exceptions being the first eight delivery drivers. Our sprint will be on a one-week cycle until the final submission at the end of the Spring 2020 semester.</a:t>
            </a:r>
            <a:endParaRPr sz="1600">
              <a:solidFill>
                <a:srgbClr val="E69138"/>
              </a:solidFill>
              <a:highlight>
                <a:srgbClr val="660000"/>
              </a:highlight>
            </a:endParaRPr>
          </a:p>
          <a:p>
            <a:pPr indent="0" lvl="0" marL="0" rtl="0" algn="l">
              <a:spcBef>
                <a:spcPts val="1200"/>
              </a:spcBef>
              <a:spcAft>
                <a:spcPts val="0"/>
              </a:spcAft>
              <a:buNone/>
            </a:pPr>
            <a:r>
              <a:t/>
            </a:r>
            <a:endParaRPr sz="1200">
              <a:solidFill>
                <a:srgbClr val="FFFFFF"/>
              </a:solidFill>
              <a:highlight>
                <a:srgbClr val="660000"/>
              </a:highlight>
            </a:endParaRPr>
          </a:p>
          <a:p>
            <a:pPr indent="0" lvl="0" marL="0" rtl="0" algn="l">
              <a:spcBef>
                <a:spcPts val="1200"/>
              </a:spcBef>
              <a:spcAft>
                <a:spcPts val="1600"/>
              </a:spcAft>
              <a:buNone/>
            </a:pPr>
            <a:r>
              <a:t/>
            </a:r>
            <a:endParaRPr>
              <a:solidFill>
                <a:srgbClr val="FFFFFF"/>
              </a:solidFill>
              <a:highlight>
                <a:srgbClr val="660000"/>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0000"/>
        </a:solidFill>
      </p:bgPr>
    </p:bg>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rgbClr val="FFFFFF"/>
                </a:solidFill>
              </a:rPr>
              <a:t>EER Diagram</a:t>
            </a:r>
            <a:endParaRPr u="sng">
              <a:solidFill>
                <a:srgbClr val="FFFFFF"/>
              </a:solidFill>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4" name="Google Shape;104;p21"/>
          <p:cNvPicPr preferRelativeResize="0"/>
          <p:nvPr/>
        </p:nvPicPr>
        <p:blipFill>
          <a:blip r:embed="rId3">
            <a:alphaModFix/>
          </a:blip>
          <a:stretch>
            <a:fillRect/>
          </a:stretch>
        </p:blipFill>
        <p:spPr>
          <a:xfrm>
            <a:off x="7203513" y="376063"/>
            <a:ext cx="1628775" cy="1209675"/>
          </a:xfrm>
          <a:prstGeom prst="rect">
            <a:avLst/>
          </a:prstGeom>
          <a:noFill/>
          <a:ln>
            <a:noFill/>
          </a:ln>
        </p:spPr>
      </p:pic>
      <p:pic>
        <p:nvPicPr>
          <p:cNvPr id="105" name="Google Shape;105;p21"/>
          <p:cNvPicPr preferRelativeResize="0"/>
          <p:nvPr/>
        </p:nvPicPr>
        <p:blipFill>
          <a:blip r:embed="rId4">
            <a:alphaModFix/>
          </a:blip>
          <a:stretch>
            <a:fillRect/>
          </a:stretch>
        </p:blipFill>
        <p:spPr>
          <a:xfrm>
            <a:off x="200663" y="1750013"/>
            <a:ext cx="3552825" cy="2943225"/>
          </a:xfrm>
          <a:prstGeom prst="rect">
            <a:avLst/>
          </a:prstGeom>
          <a:noFill/>
          <a:ln>
            <a:noFill/>
          </a:ln>
        </p:spPr>
      </p:pic>
      <p:pic>
        <p:nvPicPr>
          <p:cNvPr id="106" name="Google Shape;106;p21"/>
          <p:cNvPicPr preferRelativeResize="0"/>
          <p:nvPr/>
        </p:nvPicPr>
        <p:blipFill>
          <a:blip r:embed="rId5">
            <a:alphaModFix/>
          </a:blip>
          <a:stretch>
            <a:fillRect/>
          </a:stretch>
        </p:blipFill>
        <p:spPr>
          <a:xfrm>
            <a:off x="3993325" y="1825525"/>
            <a:ext cx="3581400" cy="2667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