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7" r:id="rId2"/>
    <p:sldId id="258" r:id="rId3"/>
    <p:sldId id="285" r:id="rId4"/>
    <p:sldId id="284" r:id="rId5"/>
    <p:sldId id="286" r:id="rId6"/>
    <p:sldId id="287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70" r:id="rId15"/>
    <p:sldId id="271" r:id="rId16"/>
    <p:sldId id="272" r:id="rId17"/>
    <p:sldId id="283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DBC00"/>
    <a:srgbClr val="FF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4358" autoAdjust="0"/>
  </p:normalViewPr>
  <p:slideViewPr>
    <p:cSldViewPr>
      <p:cViewPr varScale="1">
        <p:scale>
          <a:sx n="59" d="100"/>
          <a:sy n="59" d="100"/>
        </p:scale>
        <p:origin x="-8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7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259BB-437D-4C31-AF8D-2C97C097AC69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64D160-3BBF-4D8A-927B-8625FE6BB753}">
      <dgm:prSet phldrT="[Text]" custT="1"/>
      <dgm:spPr/>
      <dgm:t>
        <a:bodyPr lIns="0" tIns="18288" rIns="0"/>
        <a:lstStyle/>
        <a:p>
          <a:pPr algn="l">
            <a:lnSpc>
              <a:spcPct val="100000"/>
            </a:lnSpc>
            <a:spcAft>
              <a:spcPts val="600"/>
            </a:spcAft>
          </a:pPr>
          <a:r>
            <a:rPr lang="en-US" sz="2400" i="1" dirty="0" smtClean="0"/>
            <a:t>ptr =null</a:t>
          </a:r>
          <a:endParaRPr lang="en-US" sz="2400" i="1" dirty="0"/>
        </a:p>
      </dgm:t>
    </dgm:pt>
    <dgm:pt modelId="{1EE46B2E-800C-4E3B-97AE-D52C3B476D16}" type="parTrans" cxnId="{296B9A57-7A05-464B-B307-E3CF63D87A16}">
      <dgm:prSet/>
      <dgm:spPr/>
      <dgm:t>
        <a:bodyPr/>
        <a:lstStyle/>
        <a:p>
          <a:endParaRPr lang="en-US"/>
        </a:p>
      </dgm:t>
    </dgm:pt>
    <dgm:pt modelId="{0D6463C6-0302-4576-A114-0234150EC8F9}" type="sibTrans" cxnId="{296B9A57-7A05-464B-B307-E3CF63D87A16}">
      <dgm:prSet/>
      <dgm:spPr/>
      <dgm:t>
        <a:bodyPr/>
        <a:lstStyle/>
        <a:p>
          <a:endParaRPr lang="en-US"/>
        </a:p>
      </dgm:t>
    </dgm:pt>
    <dgm:pt modelId="{65F027B6-9706-4EA0-B6CB-655DAB191BB0}">
      <dgm:prSet phldrT="[Text]" custT="1"/>
      <dgm:spPr/>
      <dgm:t>
        <a:bodyPr lIns="0"/>
        <a:lstStyle/>
        <a:p>
          <a:pPr algn="r"/>
          <a:r>
            <a:rPr lang="en-US" sz="2400" i="1" dirty="0" smtClean="0">
              <a:latin typeface="Matura MT Script Capitals"/>
            </a:rPr>
            <a:t>  </a:t>
          </a:r>
          <a:r>
            <a:rPr lang="en-US" sz="2400" i="1" dirty="0" smtClean="0">
              <a:latin typeface="Times New Roman"/>
              <a:cs typeface="Times New Roman"/>
            </a:rPr>
            <a:t>*</a:t>
          </a:r>
          <a:r>
            <a:rPr lang="en-US" sz="2400" i="1" dirty="0" smtClean="0"/>
            <a:t>ptr</a:t>
          </a:r>
          <a:endParaRPr lang="en-US" sz="2400" dirty="0"/>
        </a:p>
      </dgm:t>
    </dgm:pt>
    <dgm:pt modelId="{DEE6D22B-D34C-4710-B4AB-C40D1DD75ED4}" type="parTrans" cxnId="{7B433939-F4A0-4431-A564-4B4CFF8E3487}">
      <dgm:prSet/>
      <dgm:spPr/>
      <dgm:t>
        <a:bodyPr/>
        <a:lstStyle/>
        <a:p>
          <a:endParaRPr lang="en-US"/>
        </a:p>
      </dgm:t>
    </dgm:pt>
    <dgm:pt modelId="{7E65B927-2B55-42A6-9806-CA57D27A1313}" type="sibTrans" cxnId="{7B433939-F4A0-4431-A564-4B4CFF8E3487}">
      <dgm:prSet/>
      <dgm:spPr/>
      <dgm:t>
        <a:bodyPr/>
        <a:lstStyle/>
        <a:p>
          <a:endParaRPr lang="en-US"/>
        </a:p>
      </dgm:t>
    </dgm:pt>
    <dgm:pt modelId="{A3472A1A-0E43-48C9-B0CB-EFEDF30F40CF}" type="pres">
      <dgm:prSet presAssocID="{6A7259BB-437D-4C31-AF8D-2C97C097AC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F0951-A9BB-4FD0-A9EE-47C62AE58C52}" type="pres">
      <dgm:prSet presAssocID="{0B64D160-3BBF-4D8A-927B-8625FE6BB753}" presName="Name5" presStyleLbl="vennNode1" presStyleIdx="0" presStyleCnt="2" custScaleX="130531" custScaleY="81185" custLinFactNeighborX="76327" custLinFactNeighborY="-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EB6E7-0AD4-4535-B510-DAA70514CE69}" type="pres">
      <dgm:prSet presAssocID="{0D6463C6-0302-4576-A114-0234150EC8F9}" presName="space" presStyleCnt="0"/>
      <dgm:spPr/>
    </dgm:pt>
    <dgm:pt modelId="{5AE7E7F0-F1E0-48AD-AE01-980288F54810}" type="pres">
      <dgm:prSet presAssocID="{65F027B6-9706-4EA0-B6CB-655DAB191BB0}" presName="Name5" presStyleLbl="vennNode1" presStyleIdx="1" presStyleCnt="2" custScaleX="123538" custScaleY="81113" custLinFactNeighborX="-5760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95D42-89F1-41CB-9BB2-BA4AEE0D01E1}" type="presOf" srcId="{6A7259BB-437D-4C31-AF8D-2C97C097AC69}" destId="{A3472A1A-0E43-48C9-B0CB-EFEDF30F40CF}" srcOrd="0" destOrd="0" presId="urn:microsoft.com/office/officeart/2005/8/layout/venn3"/>
    <dgm:cxn modelId="{6BC97A7B-5070-42E6-AF7E-ADA5E471716B}" type="presOf" srcId="{65F027B6-9706-4EA0-B6CB-655DAB191BB0}" destId="{5AE7E7F0-F1E0-48AD-AE01-980288F54810}" srcOrd="0" destOrd="0" presId="urn:microsoft.com/office/officeart/2005/8/layout/venn3"/>
    <dgm:cxn modelId="{7B433939-F4A0-4431-A564-4B4CFF8E3487}" srcId="{6A7259BB-437D-4C31-AF8D-2C97C097AC69}" destId="{65F027B6-9706-4EA0-B6CB-655DAB191BB0}" srcOrd="1" destOrd="0" parTransId="{DEE6D22B-D34C-4710-B4AB-C40D1DD75ED4}" sibTransId="{7E65B927-2B55-42A6-9806-CA57D27A1313}"/>
    <dgm:cxn modelId="{D0B681DD-3840-4E50-9F8F-3578B7D1B042}" type="presOf" srcId="{0B64D160-3BBF-4D8A-927B-8625FE6BB753}" destId="{FB0F0951-A9BB-4FD0-A9EE-47C62AE58C52}" srcOrd="0" destOrd="0" presId="urn:microsoft.com/office/officeart/2005/8/layout/venn3"/>
    <dgm:cxn modelId="{296B9A57-7A05-464B-B307-E3CF63D87A16}" srcId="{6A7259BB-437D-4C31-AF8D-2C97C097AC69}" destId="{0B64D160-3BBF-4D8A-927B-8625FE6BB753}" srcOrd="0" destOrd="0" parTransId="{1EE46B2E-800C-4E3B-97AE-D52C3B476D16}" sibTransId="{0D6463C6-0302-4576-A114-0234150EC8F9}"/>
    <dgm:cxn modelId="{E880EC1E-D653-43FB-A7DF-3D562ED10E09}" type="presParOf" srcId="{A3472A1A-0E43-48C9-B0CB-EFEDF30F40CF}" destId="{FB0F0951-A9BB-4FD0-A9EE-47C62AE58C52}" srcOrd="0" destOrd="0" presId="urn:microsoft.com/office/officeart/2005/8/layout/venn3"/>
    <dgm:cxn modelId="{922CDB3B-B4FA-49FA-B259-4800D8AE8005}" type="presParOf" srcId="{A3472A1A-0E43-48C9-B0CB-EFEDF30F40CF}" destId="{C45EB6E7-0AD4-4535-B510-DAA70514CE69}" srcOrd="1" destOrd="0" presId="urn:microsoft.com/office/officeart/2005/8/layout/venn3"/>
    <dgm:cxn modelId="{A738D82A-974D-469E-A90F-F9403A4D9085}" type="presParOf" srcId="{A3472A1A-0E43-48C9-B0CB-EFEDF30F40CF}" destId="{5AE7E7F0-F1E0-48AD-AE01-980288F54810}" srcOrd="2" destOrd="0" presId="urn:microsoft.com/office/officeart/2005/8/layout/venn3"/>
  </dgm:cxnLst>
  <dgm:bg>
    <a:solidFill>
      <a:schemeClr val="accent1">
        <a:lumMod val="20000"/>
        <a:lumOff val="80000"/>
      </a:schemeClr>
    </a:solid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4DD582-A67E-40A0-AF49-F9C24728C6A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C60C1-78B8-47AC-8B34-D6E1D6DA69E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prob.</a:t>
            </a:r>
            <a:r>
              <a:rPr lang="en-US" baseline="0" dirty="0" smtClean="0"/>
              <a:t> Of failure of just reaching C: irrespective of whether C is true or not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 already doomed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for computing the score of all complex predicates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this value is less than score of p1, p2</a:t>
            </a:r>
            <a:r>
              <a:rPr lang="en-US" baseline="0" dirty="0" smtClean="0"/>
              <a:t> – prune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</a:t>
            </a:r>
            <a:r>
              <a:rPr lang="en-US" baseline="0" dirty="0" smtClean="0"/>
              <a:t> a configuration where the objective bound is obtained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far: addressed</a:t>
            </a:r>
            <a:r>
              <a:rPr lang="en-US" baseline="0" dirty="0" smtClean="0"/>
              <a:t> from computational standpoint</a:t>
            </a:r>
          </a:p>
          <a:p>
            <a:r>
              <a:rPr lang="en-US" baseline="0" dirty="0" smtClean="0"/>
              <a:t>More important: must be usable by programmer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Compute only usable compound predicates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case study: </a:t>
            </a:r>
            <a:r>
              <a:rPr lang="en-US" dirty="0" err="1" smtClean="0"/>
              <a:t>Ccrypt</a:t>
            </a:r>
            <a:r>
              <a:rPr lang="en-US" dirty="0" smtClean="0"/>
              <a:t>: predicate implications</a:t>
            </a:r>
            <a:r>
              <a:rPr lang="en-US" baseline="0" dirty="0" smtClean="0"/>
              <a:t> – see paper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Siemens</a:t>
            </a:r>
            <a:r>
              <a:rPr lang="en-US" baseline="0" dirty="0"/>
              <a:t> </a:t>
            </a:r>
            <a:r>
              <a:rPr lang="en-US" baseline="0" dirty="0" smtClean="0"/>
              <a:t>– variants per application from 7 to 41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Compound predicates do a better job of describing the difference b/w successful </a:t>
            </a:r>
            <a:r>
              <a:rPr lang="en-US" baseline="0" smtClean="0"/>
              <a:t>and failing runs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Aggressive pruning: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Interested</a:t>
            </a:r>
            <a:r>
              <a:rPr lang="en-US" baseline="0" dirty="0" smtClean="0"/>
              <a:t> only in top scoring predicate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Used by a iterative elimination algorithm used for </a:t>
            </a:r>
            <a:r>
              <a:rPr lang="en-US" baseline="0" dirty="0" err="1" smtClean="0"/>
              <a:t>pgms</a:t>
            </a:r>
            <a:r>
              <a:rPr lang="en-US" baseline="0" dirty="0" smtClean="0"/>
              <a:t> with multiple bugs [PLDI ’05]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37D89-A832-4CB6-BDE8-A3167B3EF9C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r>
              <a:rPr lang="en-US" smtClean="0"/>
              <a:t>Windows </a:t>
            </a:r>
            <a:r>
              <a:rPr lang="en-US" dirty="0"/>
              <a:t>Vista - 40 million licenses in 100 days</a:t>
            </a:r>
          </a:p>
          <a:p>
            <a:endParaRPr lang="en-US" dirty="0"/>
          </a:p>
          <a:p>
            <a:r>
              <a:rPr lang="en-US" dirty="0"/>
              <a:t>Halo 2: 500 million online games from 9-Nov-2004 to 20-Jun-2006 (1.6 years)</a:t>
            </a:r>
          </a:p>
          <a:p>
            <a:r>
              <a:rPr lang="en-US" dirty="0"/>
              <a:t>	nearly 10 per second; one new game every tenth of a second</a:t>
            </a:r>
          </a:p>
          <a:p>
            <a:r>
              <a:rPr lang="en-US" dirty="0"/>
              <a:t>	35,431 during this talk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SOBER</a:t>
            </a:r>
            <a:r>
              <a:rPr lang="en-US" baseline="0" dirty="0" smtClean="0"/>
              <a:t> – probabilistic model</a:t>
            </a:r>
          </a:p>
          <a:p>
            <a:r>
              <a:rPr lang="en-US" baseline="0" dirty="0" smtClean="0"/>
              <a:t>Tarantula - statement coverage as predicates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Bounds for disjunctions are dual</a:t>
            </a:r>
            <a:r>
              <a:rPr lang="en-US" baseline="0" dirty="0" smtClean="0"/>
              <a:t> to those of conjunctions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A05CC-3D9A-4B49-BC8D-B4F7DD9F8A9F}" type="slidenum">
              <a:rPr lang="en-US"/>
              <a:pPr/>
              <a:t>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0.6.9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2. Collapse: compact the feedback report</a:t>
            </a:r>
          </a:p>
          <a:p>
            <a:r>
              <a:rPr lang="en-US" baseline="0" dirty="0" smtClean="0"/>
              <a:t>Sampling: reduce overhead – statistically fair random sample of the events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dirty="0" smtClean="0"/>
              <a:t>Predicates at same location: conjunction easily</a:t>
            </a:r>
            <a:r>
              <a:rPr lang="en-US" baseline="0" dirty="0" smtClean="0"/>
              <a:t> defined</a:t>
            </a:r>
          </a:p>
          <a:p>
            <a:r>
              <a:rPr lang="en-US" baseline="0" dirty="0" smtClean="0"/>
              <a:t>Different location: It is not clear what a conjunction 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Just another predicate: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compose further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existing analysis and tools automatically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 observed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Execution did not reach the predicate</a:t>
            </a:r>
          </a:p>
          <a:p>
            <a:pPr lvl="1"/>
            <a:r>
              <a:rPr lang="en-US" dirty="0" smtClean="0"/>
              <a:t>Skipped because of sampling</a:t>
            </a:r>
          </a:p>
          <a:p>
            <a:pPr lvl="1"/>
            <a:endParaRPr lang="en-US" dirty="0" smtClean="0"/>
          </a:p>
          <a:p>
            <a:pPr lvl="0"/>
            <a:r>
              <a:rPr lang="en-US" i="1" dirty="0" smtClean="0"/>
              <a:t>Not</a:t>
            </a:r>
            <a:r>
              <a:rPr lang="en-US" i="1" baseline="0" dirty="0" smtClean="0"/>
              <a:t> true != false</a:t>
            </a:r>
            <a:r>
              <a:rPr lang="en-US" i="0" baseline="0" dirty="0" smtClean="0"/>
              <a:t>: because of sampling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DD582-A67E-40A0-AF49-F9C24728C6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A0BB77-41C4-4894-B02A-8C6475C16FA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03FFD-F89B-4831-B900-583EECC24B1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A9155-AD25-429C-AFAF-EFE3E20F4B4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A3AEA-7752-4547-B37E-F079CFE3B3F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A5540-CA10-44C1-87A4-C4DFE053EF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84CB9-BC13-4B1B-8FEB-05803969C29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52397-FFFE-4E93-BCF3-5656B2F252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94772-4EBC-4B3E-B9F7-10EE3F90896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E75D5-6DD3-427A-B63E-50C4AD9D4E2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A2C0C-C945-46A3-ADA8-026B5AE1805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6D2D1-BDFB-4F93-83C9-28CA69BC17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0" y="0"/>
            <a:ext cx="9144000" cy="19812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fld id="{5F609A75-6085-49E7-9CED-CD34463C9FE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2362200"/>
          </a:xfrm>
        </p:spPr>
        <p:txBody>
          <a:bodyPr/>
          <a:lstStyle/>
          <a:p>
            <a:r>
              <a:rPr lang="en-US" dirty="0"/>
              <a:t>Statistical Debugging Using Compound Boolean Predicates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14800"/>
            <a:ext cx="6705600" cy="2286000"/>
          </a:xfrm>
        </p:spPr>
        <p:txBody>
          <a:bodyPr/>
          <a:lstStyle/>
          <a:p>
            <a:r>
              <a:rPr lang="en-US" sz="2800" dirty="0">
                <a:solidFill>
                  <a:srgbClr val="008000"/>
                </a:solidFill>
              </a:rPr>
              <a:t>Piramanayagam </a:t>
            </a:r>
            <a:r>
              <a:rPr lang="en-US" sz="2800" u="sng" dirty="0" smtClean="0">
                <a:solidFill>
                  <a:srgbClr val="008000"/>
                </a:solidFill>
              </a:rPr>
              <a:t>Arumuga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Nainar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Ting </a:t>
            </a:r>
            <a:r>
              <a:rPr lang="en-US" sz="2800" dirty="0"/>
              <a:t>Chen, Jake Rosin, Ben Liblit</a:t>
            </a:r>
          </a:p>
          <a:p>
            <a:r>
              <a:rPr lang="en-US" sz="2800" dirty="0"/>
              <a:t>University of </a:t>
            </a:r>
            <a:r>
              <a:rPr lang="en-US" sz="2800" dirty="0" smtClean="0"/>
              <a:t>Wisconsin – Madison</a:t>
            </a:r>
            <a:endParaRPr lang="en-US" sz="2800" dirty="0"/>
          </a:p>
        </p:txBody>
      </p:sp>
      <p:pic>
        <p:nvPicPr>
          <p:cNvPr id="8196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738" y="471488"/>
            <a:ext cx="116998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0BB77-41C4-4894-B02A-8C6475C16FA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Compute score of </a:t>
            </a:r>
            <a:r>
              <a:rPr lang="en-US" i="1" dirty="0" smtClean="0"/>
              <a:t>C </a:t>
            </a:r>
            <a:r>
              <a:rPr lang="en-US" dirty="0" smtClean="0"/>
              <a:t>as</a:t>
            </a:r>
            <a:r>
              <a:rPr lang="en-US" i="1" dirty="0" smtClean="0"/>
              <a:t> </a:t>
            </a:r>
            <a:r>
              <a:rPr lang="en-US" dirty="0" smtClean="0"/>
              <a:t>harmonic mean of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Increase(</a:t>
            </a:r>
            <a:r>
              <a:rPr lang="en-US" i="1" dirty="0" smtClean="0"/>
              <a:t>C</a:t>
            </a:r>
            <a:r>
              <a:rPr lang="en-US" dirty="0" smtClean="0"/>
              <a:t>) =                        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Sensitivity = 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	    </a:t>
            </a:r>
            <a:r>
              <a:rPr lang="en-US" dirty="0" smtClean="0"/>
              <a:t>= # of failed runs where 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observed </a:t>
            </a:r>
            <a:r>
              <a:rPr lang="en-US" i="1" dirty="0" smtClean="0"/>
              <a:t>true</a:t>
            </a: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= # of failed runs where 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observed</a:t>
            </a:r>
          </a:p>
          <a:p>
            <a:pPr marL="971550" lvl="1" indent="-514350"/>
            <a:r>
              <a:rPr lang="en-US" i="1" dirty="0" err="1" smtClean="0">
                <a:solidFill>
                  <a:schemeClr val="accent2"/>
                </a:solidFill>
              </a:rPr>
              <a:t>numF</a:t>
            </a:r>
            <a:r>
              <a:rPr lang="en-US" dirty="0" smtClean="0"/>
              <a:t> 	    = # of failed runs</a:t>
            </a:r>
          </a:p>
          <a:p>
            <a:pPr marL="571500" indent="-514350"/>
            <a:r>
              <a:rPr lang="en-US" dirty="0" smtClean="0"/>
              <a:t>Retain </a:t>
            </a:r>
            <a:r>
              <a:rPr lang="en-US" i="1" dirty="0" smtClean="0"/>
              <a:t>C </a:t>
            </a:r>
            <a:r>
              <a:rPr lang="en-US" dirty="0" smtClean="0"/>
              <a:t>if score is greater than its components</a:t>
            </a:r>
          </a:p>
          <a:p>
            <a:pPr marL="971550" lvl="1" indent="-514350">
              <a:buNone/>
            </a:pPr>
            <a:r>
              <a:rPr lang="en-US" dirty="0" smtClean="0"/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/>
            <a:endParaRPr lang="en-US" i="1" dirty="0" smtClean="0">
              <a:latin typeface="Cambria Math"/>
              <a:ea typeface="Cambria Math"/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3505200" y="2514600"/>
            <a:ext cx="1675460" cy="830997"/>
            <a:chOff x="4284661" y="4251325"/>
            <a:chExt cx="1675460" cy="830997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284662" y="4251325"/>
              <a:ext cx="167545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+ 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2" name="AutoShape 22"/>
            <p:cNvCxnSpPr>
              <a:cxnSpLocks noChangeShapeType="1"/>
              <a:stCxn id="31" idx="1"/>
              <a:endCxn id="31" idx="3"/>
            </p:cNvCxnSpPr>
            <p:nvPr/>
          </p:nvCxnSpPr>
          <p:spPr bwMode="auto">
            <a:xfrm rot="10800000" flipH="1">
              <a:off x="4284661" y="4666824"/>
              <a:ext cx="1675459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5791200" y="2438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Background Prob. of failure when </a:t>
            </a:r>
            <a:r>
              <a:rPr lang="en-US" i="1" dirty="0" smtClean="0">
                <a:latin typeface="+mn-lt"/>
              </a:rPr>
              <a:t>C </a:t>
            </a:r>
            <a:r>
              <a:rPr lang="en-US" dirty="0" smtClean="0">
                <a:latin typeface="+mn-lt"/>
              </a:rPr>
              <a:t>is </a:t>
            </a:r>
            <a:r>
              <a:rPr lang="en-US" i="1" dirty="0" smtClean="0">
                <a:latin typeface="+mn-lt"/>
              </a:rPr>
              <a:t>observed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2590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Prob. of failure when </a:t>
            </a:r>
            <a:r>
              <a:rPr lang="en-US" i="1" dirty="0" smtClean="0">
                <a:latin typeface="+mn-lt"/>
              </a:rPr>
              <a:t>C </a:t>
            </a:r>
            <a:r>
              <a:rPr lang="en-US" dirty="0" smtClean="0">
                <a:latin typeface="+mn-lt"/>
              </a:rPr>
              <a:t>is </a:t>
            </a:r>
            <a:r>
              <a:rPr lang="en-US" i="1" dirty="0" smtClean="0">
                <a:latin typeface="+mn-lt"/>
              </a:rPr>
              <a:t>true</a:t>
            </a: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Compound Predicates</a:t>
            </a:r>
            <a:endParaRPr lang="en-US" dirty="0"/>
          </a:p>
        </p:txBody>
      </p:sp>
      <p:grpSp>
        <p:nvGrpSpPr>
          <p:cNvPr id="7" name="Group 34"/>
          <p:cNvGrpSpPr/>
          <p:nvPr/>
        </p:nvGrpSpPr>
        <p:grpSpPr>
          <a:xfrm>
            <a:off x="5715000" y="2514600"/>
            <a:ext cx="2685352" cy="830997"/>
            <a:chOff x="5656260" y="2727325"/>
            <a:chExt cx="2685352" cy="830997"/>
          </a:xfrm>
        </p:grpSpPr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656261" y="2727325"/>
              <a:ext cx="268535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</a:t>
              </a:r>
              <a:r>
                <a:rPr lang="en-US" sz="2400" dirty="0">
                  <a:solidFill>
                    <a:schemeClr val="accent2"/>
                  </a:solidFill>
                  <a:latin typeface="+mn-lt"/>
                </a:rPr>
                <a:t>+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7" name="AutoShape 22"/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5656260" y="3142824"/>
              <a:ext cx="2685351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38"/>
          <p:cNvGrpSpPr/>
          <p:nvPr/>
        </p:nvGrpSpPr>
        <p:grpSpPr>
          <a:xfrm>
            <a:off x="3505200" y="3657600"/>
            <a:ext cx="1372492" cy="830997"/>
            <a:chOff x="4437061" y="4556125"/>
            <a:chExt cx="1372492" cy="830997"/>
          </a:xfrm>
        </p:grpSpPr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4437061" y="4556125"/>
              <a:ext cx="137249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numF</a:t>
              </a:r>
              <a:endParaRPr lang="en-US" sz="2400" i="1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41" name="AutoShape 22"/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4437061" y="4971624"/>
              <a:ext cx="1372492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14350"/>
            <a:r>
              <a:rPr lang="en-US" dirty="0" smtClean="0"/>
              <a:t>Complexity: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i="1" dirty="0" smtClean="0"/>
              <a:t>R</a:t>
            </a:r>
          </a:p>
          <a:p>
            <a:pPr marL="971550" lvl="1" indent="-514350"/>
            <a:r>
              <a:rPr lang="en-US" i="1" dirty="0" smtClean="0"/>
              <a:t>N – </a:t>
            </a:r>
            <a:r>
              <a:rPr lang="en-US" dirty="0" smtClean="0"/>
              <a:t>Number of simple predicates</a:t>
            </a:r>
          </a:p>
          <a:p>
            <a:pPr marL="971550" lvl="1" indent="-514350"/>
            <a:r>
              <a:rPr lang="en-US" i="1" dirty="0" smtClean="0"/>
              <a:t>R – </a:t>
            </a:r>
            <a:r>
              <a:rPr lang="en-US" dirty="0" smtClean="0"/>
              <a:t>Number of runs being analyzed</a:t>
            </a:r>
            <a:endParaRPr lang="en-US" i="1" dirty="0" smtClean="0"/>
          </a:p>
          <a:p>
            <a:pPr marL="971550" lvl="1" indent="-514350"/>
            <a:r>
              <a:rPr lang="en-US" dirty="0" smtClean="0"/>
              <a:t>20 minutes for </a:t>
            </a:r>
            <a:r>
              <a:rPr lang="en-US" i="1" dirty="0" smtClean="0"/>
              <a:t>N</a:t>
            </a:r>
            <a:r>
              <a:rPr lang="en-US" dirty="0" smtClean="0"/>
              <a:t> ~ 500, </a:t>
            </a:r>
            <a:r>
              <a:rPr lang="en-US" i="1" dirty="0" smtClean="0"/>
              <a:t>R</a:t>
            </a:r>
            <a:r>
              <a:rPr lang="en-US" dirty="0" smtClean="0"/>
              <a:t> ~ 5000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indent="-514350"/>
            <a:r>
              <a:rPr lang="en-US" dirty="0" smtClean="0"/>
              <a:t>Optimization: Pruning</a:t>
            </a:r>
          </a:p>
          <a:p>
            <a:pPr marL="971550" lvl="1" indent="-514350"/>
            <a:r>
              <a:rPr lang="en-US" dirty="0" smtClean="0"/>
              <a:t>Estimate upper bound of </a:t>
            </a:r>
            <a:r>
              <a:rPr lang="en-US" i="1" dirty="0" smtClean="0"/>
              <a:t>score </a:t>
            </a:r>
            <a:r>
              <a:rPr lang="en-US" dirty="0" smtClean="0"/>
              <a:t>and discard if too low</a:t>
            </a:r>
          </a:p>
          <a:p>
            <a:pPr marL="971550" lvl="1" indent="-514350"/>
            <a:r>
              <a:rPr lang="en-US" dirty="0" smtClean="0"/>
              <a:t>Reduces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operation to constant time</a:t>
            </a:r>
          </a:p>
          <a:p>
            <a:pPr marL="971550" lvl="1" indent="-514350"/>
            <a:endParaRPr lang="en-US" dirty="0" smtClean="0"/>
          </a:p>
          <a:p>
            <a:pPr marL="971550" lvl="1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On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lvl="0" indent="-514350"/>
            <a:r>
              <a:rPr lang="en-US" sz="3600" dirty="0" smtClean="0">
                <a:solidFill>
                  <a:srgbClr val="000000"/>
                </a:solidFill>
                <a:latin typeface="Cambria Math"/>
                <a:ea typeface="Cambria Math"/>
              </a:rPr>
              <a:t>↑ </a:t>
            </a:r>
            <a:r>
              <a:rPr lang="en-US" sz="3600" dirty="0" smtClean="0">
                <a:solidFill>
                  <a:srgbClr val="000000"/>
                </a:solidFill>
              </a:rPr>
              <a:t>Harmonic mean</a:t>
            </a:r>
            <a:r>
              <a:rPr lang="en-US" dirty="0" smtClean="0"/>
              <a:t> 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smtClean="0">
                <a:latin typeface="Cambria Math"/>
                <a:ea typeface="Cambria Math"/>
              </a:rPr>
              <a:t>↑ </a:t>
            </a:r>
            <a:r>
              <a:rPr lang="en-US" sz="2700" dirty="0" smtClean="0"/>
              <a:t>Increase(</a:t>
            </a:r>
            <a:r>
              <a:rPr lang="en-US" sz="2700" i="1" dirty="0" smtClean="0"/>
              <a:t>C</a:t>
            </a:r>
            <a:r>
              <a:rPr lang="en-US" sz="2700" dirty="0" smtClean="0"/>
              <a:t>) =                                </a:t>
            </a:r>
            <a:r>
              <a:rPr lang="en-US" sz="2700" dirty="0" smtClean="0">
                <a:latin typeface="Cambria Math"/>
                <a:ea typeface="Cambria Math"/>
              </a:rPr>
              <a:t>−</a:t>
            </a:r>
            <a:r>
              <a:rPr lang="en-US" sz="2700" dirty="0" smtClean="0"/>
              <a:t> </a:t>
            </a:r>
            <a:r>
              <a:rPr lang="en-US" sz="2700" dirty="0" smtClean="0">
                <a:latin typeface="Cambria Math"/>
                <a:ea typeface="Cambria Math"/>
              </a:rPr>
              <a:t> </a:t>
            </a:r>
          </a:p>
          <a:p>
            <a:pPr marL="971550" lvl="1" indent="-514350"/>
            <a:endParaRPr lang="en-US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/>
              <a:t>Sensitivity: 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marL="571500" indent="-514350"/>
            <a:r>
              <a:rPr lang="en-US" dirty="0" smtClean="0"/>
              <a:t>Upper Bound on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∧ </a:t>
            </a:r>
            <a:r>
              <a:rPr lang="en-US" i="1" dirty="0" smtClean="0"/>
              <a:t>p</a:t>
            </a:r>
            <a:r>
              <a:rPr lang="en-US" baseline="-25000" dirty="0" smtClean="0"/>
              <a:t>2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In terms of corresponding values for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endParaRPr lang="en-US" i="1" dirty="0" smtClean="0">
              <a:latin typeface="Cambria Math"/>
              <a:ea typeface="Cambria Math"/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3657599" y="2438401"/>
            <a:ext cx="2165979" cy="830997"/>
            <a:chOff x="4446836" y="4251325"/>
            <a:chExt cx="2433472" cy="755201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446836" y="4251325"/>
              <a:ext cx="2433471" cy="755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dirty="0" smtClean="0">
                  <a:latin typeface="Cambria Math"/>
                  <a:ea typeface="Cambria Math"/>
                </a:rPr>
                <a:t>↑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</a:p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 ↑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+ </a:t>
              </a:r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2" name="AutoShape 22"/>
            <p:cNvCxnSpPr>
              <a:cxnSpLocks noChangeShapeType="1"/>
              <a:stCxn id="31" idx="1"/>
              <a:endCxn id="31" idx="3"/>
            </p:cNvCxnSpPr>
            <p:nvPr/>
          </p:nvCxnSpPr>
          <p:spPr bwMode="auto">
            <a:xfrm rot="10800000" flipH="1">
              <a:off x="4446837" y="4628925"/>
              <a:ext cx="2433471" cy="144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34"/>
          <p:cNvGrpSpPr/>
          <p:nvPr/>
        </p:nvGrpSpPr>
        <p:grpSpPr>
          <a:xfrm>
            <a:off x="6102782" y="2438400"/>
            <a:ext cx="3041218" cy="830997"/>
            <a:chOff x="5656260" y="2727324"/>
            <a:chExt cx="3534373" cy="755201"/>
          </a:xfrm>
        </p:grpSpPr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5656260" y="2727324"/>
              <a:ext cx="3534373" cy="755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↓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 + </a:t>
              </a:r>
              <a:r>
                <a:rPr lang="en-US" sz="2400" dirty="0" smtClean="0">
                  <a:latin typeface="Cambria Math"/>
                  <a:ea typeface="Cambria Math"/>
                </a:rPr>
                <a:t>↑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S(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400" i="1" dirty="0" err="1" smtClean="0">
                  <a:solidFill>
                    <a:schemeClr val="accent2"/>
                  </a:solidFill>
                  <a:latin typeface="+mn-lt"/>
                </a:rPr>
                <a:t>obs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37" name="AutoShape 22"/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5656260" y="3104925"/>
              <a:ext cx="3534373" cy="144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38"/>
          <p:cNvGrpSpPr/>
          <p:nvPr/>
        </p:nvGrpSpPr>
        <p:grpSpPr>
          <a:xfrm>
            <a:off x="3505200" y="3657600"/>
            <a:ext cx="1447832" cy="830997"/>
            <a:chOff x="4437061" y="4556125"/>
            <a:chExt cx="1447832" cy="830997"/>
          </a:xfrm>
        </p:grpSpPr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4437061" y="4556125"/>
              <a:ext cx="144783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spAutoFit/>
            </a:bodyPr>
            <a:lstStyle/>
            <a:p>
              <a:pPr algn="ctr"/>
              <a:r>
                <a:rPr lang="en-US" sz="2400" dirty="0" smtClean="0">
                  <a:latin typeface="Cambria Math"/>
                  <a:ea typeface="Cambria Math"/>
                </a:rPr>
                <a:t>↑ 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F(</a:t>
              </a:r>
              <a:r>
                <a:rPr lang="en-US" sz="2400" i="1" dirty="0" smtClean="0">
                  <a:solidFill>
                    <a:schemeClr val="accent2"/>
                  </a:solidFill>
                  <a:latin typeface="+mn-lt"/>
                </a:rPr>
                <a:t>C</a:t>
              </a:r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)</a:t>
              </a:r>
            </a:p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+mn-lt"/>
                </a:rPr>
                <a:t>log </a:t>
              </a:r>
              <a:r>
                <a:rPr lang="en-US" sz="2400" dirty="0" err="1" smtClean="0">
                  <a:solidFill>
                    <a:schemeClr val="accent2"/>
                  </a:solidFill>
                  <a:latin typeface="+mn-lt"/>
                </a:rPr>
                <a:t>numF</a:t>
              </a:r>
              <a:endParaRPr lang="en-US" sz="240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41" name="AutoShape 22"/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4437061" y="4971624"/>
              <a:ext cx="1447832" cy="15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for 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i="1" dirty="0" smtClean="0"/>
              <a:t>true </a:t>
            </a:r>
            <a:r>
              <a:rPr lang="en-US" dirty="0" smtClean="0"/>
              <a:t>runs completely overlap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375176" y="31241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79096" y="2971800"/>
            <a:ext cx="1389744" cy="152400"/>
          </a:xfrm>
          <a:prstGeom prst="rect">
            <a:avLst/>
          </a:prstGeom>
          <a:solidFill>
            <a:srgbClr val="0DB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2819400"/>
            <a:ext cx="80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0984" y="3124200"/>
            <a:ext cx="1563624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600" y="3124200"/>
            <a:ext cx="80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876714" y="3123320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79096" y="35814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27643" y="35814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numF</a:t>
            </a:r>
            <a:endParaRPr lang="en-US" i="1" dirty="0">
              <a:latin typeface="+mj-lt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5029200" y="27432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Min( F(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), F(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41910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70000"/>
              </a:spcBef>
              <a:buFontTx/>
              <a:buChar char="•"/>
            </a:pPr>
            <a:r>
              <a:rPr lang="en-US" sz="3200" dirty="0" smtClean="0">
                <a:latin typeface="Cambria Math"/>
                <a:ea typeface="Cambria Math"/>
              </a:rPr>
              <a:t>↓</a:t>
            </a: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S(</a:t>
            </a:r>
            <a:r>
              <a:rPr lang="en-US" sz="3200" i="1" dirty="0" smtClean="0">
                <a:solidFill>
                  <a:schemeClr val="accent2"/>
                </a:solidFill>
              </a:rPr>
              <a:t>C</a:t>
            </a:r>
            <a:r>
              <a:rPr lang="en-US" sz="3200" dirty="0" smtClean="0">
                <a:solidFill>
                  <a:schemeClr val="accent2"/>
                </a:solidFill>
                <a:latin typeface="+mj-lt"/>
              </a:rPr>
              <a:t>)</a:t>
            </a:r>
            <a:r>
              <a:rPr lang="en-US" sz="3200" kern="0" dirty="0" smtClean="0">
                <a:latin typeface="+mn-lt"/>
              </a:rPr>
              <a:t>: </a:t>
            </a:r>
            <a:r>
              <a:rPr lang="en-US" sz="3200" i="1" kern="0" dirty="0" smtClean="0">
                <a:latin typeface="+mn-lt"/>
              </a:rPr>
              <a:t>true</a:t>
            </a:r>
            <a:r>
              <a:rPr lang="en-US" sz="3200" kern="0" dirty="0" smtClean="0">
                <a:latin typeface="+mn-lt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runs are disjoint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2298977" y="52577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02897" y="5105400"/>
            <a:ext cx="1389744" cy="152400"/>
          </a:xfrm>
          <a:prstGeom prst="rect">
            <a:avLst/>
          </a:prstGeom>
          <a:solidFill>
            <a:srgbClr val="0DB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76401" y="4953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6401" y="5257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S(</a:t>
            </a:r>
            <a:r>
              <a:rPr lang="en-US" i="1" dirty="0" smtClean="0">
                <a:latin typeface="+mj-lt"/>
              </a:rPr>
              <a:t>p</a:t>
            </a:r>
            <a:r>
              <a:rPr lang="en-US" i="1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)</a:t>
            </a:r>
            <a:endParaRPr lang="en-US" i="1" dirty="0"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14800" y="4953000"/>
            <a:ext cx="993647" cy="608806"/>
            <a:chOff x="4267199" y="2667000"/>
            <a:chExt cx="993647" cy="608806"/>
          </a:xfrm>
        </p:grpSpPr>
        <p:sp>
          <p:nvSpPr>
            <p:cNvPr id="37" name="Rectangle 36"/>
            <p:cNvSpPr/>
            <p:nvPr/>
          </p:nvSpPr>
          <p:spPr>
            <a:xfrm>
              <a:off x="4267199" y="2971800"/>
              <a:ext cx="993647" cy="152400"/>
            </a:xfrm>
            <a:prstGeom prst="rect">
              <a:avLst/>
            </a:prstGeom>
            <a:solidFill>
              <a:srgbClr val="0D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4952914" y="2970920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2602897" y="57150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5410200" y="49530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590801" y="5715000"/>
            <a:ext cx="1752600" cy="1588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5410200" y="5029200"/>
            <a:ext cx="2971800" cy="9144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i="1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)+S(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)- </a:t>
            </a:r>
            <a:r>
              <a:rPr lang="en-US" i="1" dirty="0" err="1" smtClean="0">
                <a:solidFill>
                  <a:schemeClr val="tx1"/>
                </a:solidFill>
              </a:rPr>
              <a:t>numS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52801" y="5105400"/>
            <a:ext cx="639936" cy="3048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52800" y="58674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numS</a:t>
            </a:r>
            <a:endParaRPr lang="en-US" i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59436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Times New Roman"/>
              </a:rPr>
              <a:t>(whichever is maximum)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67 0 " pathEditMode="relative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20231E-7 L -0.08333 5.20231E-7 " pathEditMode="relative" ptsTypes="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 animBg="1"/>
      <p:bldP spid="10" grpId="1" animBg="1"/>
      <p:bldP spid="11" grpId="0"/>
      <p:bldP spid="21" grpId="0"/>
      <p:bldP spid="26" grpId="0" animBg="1"/>
      <p:bldP spid="15" grpId="0"/>
      <p:bldP spid="33" grpId="0" animBg="1"/>
      <p:bldP spid="34" grpId="0"/>
      <p:bldP spid="35" grpId="0"/>
      <p:bldP spid="40" grpId="0" animBg="1"/>
      <p:bldP spid="42" grpId="0" animBg="1"/>
      <p:bldP spid="43" grpId="0" animBg="1"/>
      <p:bldP spid="44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>
                <a:solidFill>
                  <a:schemeClr val="accent2"/>
                </a:solidFill>
              </a:rPr>
              <a:t>S(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667000" y="4114800"/>
            <a:ext cx="2514599" cy="1055132"/>
            <a:chOff x="2667000" y="4114800"/>
            <a:chExt cx="2514599" cy="1055132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375176" y="4419514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876714" y="4418720"/>
              <a:ext cx="608806" cy="96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667000" y="4800600"/>
              <a:ext cx="2501539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52800" y="4800600"/>
              <a:ext cx="101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latin typeface="+mj-lt"/>
                </a:rPr>
                <a:t>numS</a:t>
              </a:r>
              <a:endParaRPr lang="en-US" i="1" dirty="0"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38400" y="3581400"/>
            <a:ext cx="1155096" cy="838200"/>
            <a:chOff x="2438400" y="3581400"/>
            <a:chExt cx="1155096" cy="838200"/>
          </a:xfrm>
        </p:grpSpPr>
        <p:sp>
          <p:nvSpPr>
            <p:cNvPr id="8" name="Rectangle 7"/>
            <p:cNvSpPr/>
            <p:nvPr/>
          </p:nvSpPr>
          <p:spPr>
            <a:xfrm>
              <a:off x="2679096" y="4267200"/>
              <a:ext cx="914400" cy="152400"/>
            </a:xfrm>
            <a:prstGeom prst="rect">
              <a:avLst/>
            </a:prstGeom>
            <a:solidFill>
              <a:srgbClr val="0DBC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3581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1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6" name="Curved Connector 15"/>
            <p:cNvCxnSpPr>
              <a:stCxn id="8" idx="0"/>
            </p:cNvCxnSpPr>
            <p:nvPr/>
          </p:nvCxnSpPr>
          <p:spPr>
            <a:xfrm rot="16200000" flipV="1">
              <a:off x="2825448" y="3956352"/>
              <a:ext cx="381000" cy="24069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33600" y="4419600"/>
            <a:ext cx="1185576" cy="1085910"/>
            <a:chOff x="2133600" y="4419600"/>
            <a:chExt cx="1185576" cy="1085910"/>
          </a:xfrm>
        </p:grpSpPr>
        <p:sp>
          <p:nvSpPr>
            <p:cNvPr id="10" name="Rectangle 9"/>
            <p:cNvSpPr/>
            <p:nvPr/>
          </p:nvSpPr>
          <p:spPr>
            <a:xfrm>
              <a:off x="2679096" y="4419600"/>
              <a:ext cx="640080" cy="152400"/>
            </a:xfrm>
            <a:prstGeom prst="rect">
              <a:avLst/>
            </a:prstGeom>
            <a:solidFill>
              <a:srgbClr val="0D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3600" y="5105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7" name="Curved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2477281" y="4583545"/>
              <a:ext cx="533400" cy="51031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233672" y="4267200"/>
            <a:ext cx="731520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29200" y="358140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S(¬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25" name="Curved Connector 24"/>
          <p:cNvCxnSpPr>
            <a:stCxn id="21" idx="0"/>
            <a:endCxn id="23" idx="1"/>
          </p:cNvCxnSpPr>
          <p:nvPr/>
        </p:nvCxnSpPr>
        <p:spPr>
          <a:xfrm rot="5400000" flipH="1" flipV="1">
            <a:off x="4571444" y="3809444"/>
            <a:ext cx="485745" cy="4297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319272" y="4419600"/>
            <a:ext cx="1726449" cy="1238310"/>
            <a:chOff x="3319272" y="4419600"/>
            <a:chExt cx="1726449" cy="1238310"/>
          </a:xfrm>
        </p:grpSpPr>
        <p:sp>
          <p:nvSpPr>
            <p:cNvPr id="22" name="Rectangle 21"/>
            <p:cNvSpPr/>
            <p:nvPr/>
          </p:nvSpPr>
          <p:spPr>
            <a:xfrm>
              <a:off x="3319272" y="4419600"/>
              <a:ext cx="9144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1000" y="525780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S(¬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28" name="Curved Connector 24"/>
            <p:cNvCxnSpPr>
              <a:stCxn id="22" idx="2"/>
              <a:endCxn id="24" idx="0"/>
            </p:cNvCxnSpPr>
            <p:nvPr/>
          </p:nvCxnSpPr>
          <p:spPr>
            <a:xfrm rot="16200000" flipH="1">
              <a:off x="3854516" y="4493955"/>
              <a:ext cx="685800" cy="8418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4233672" y="4270248"/>
            <a:ext cx="1188720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3581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Min(S(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), S(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))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0" y="3962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+ S(¬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+ S(¬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sz="2200" i="1" dirty="0" smtClean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4343400"/>
            <a:ext cx="243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or </a:t>
            </a:r>
          </a:p>
          <a:p>
            <a:pPr algn="ctr"/>
            <a:r>
              <a:rPr lang="en-US" sz="2200" i="1" dirty="0" err="1" smtClean="0">
                <a:solidFill>
                  <a:srgbClr val="000000"/>
                </a:solidFill>
                <a:latin typeface="Times New Roman"/>
              </a:rPr>
              <a:t>numS</a:t>
            </a:r>
            <a:endParaRPr lang="en-US" sz="2200" i="1" dirty="0" smtClean="0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</a:rPr>
              <a:t>(whichever is minimum)</a:t>
            </a:r>
          </a:p>
          <a:p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1828800"/>
          </a:xfrm>
        </p:spPr>
        <p:txBody>
          <a:bodyPr/>
          <a:lstStyle/>
          <a:p>
            <a:pPr lvl="0"/>
            <a:r>
              <a:rPr lang="en-US" dirty="0" smtClean="0">
                <a:ea typeface="Cambria Math"/>
              </a:rPr>
              <a:t>Maximize two cases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true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true</a:t>
            </a:r>
            <a:r>
              <a:rPr lang="en-US" dirty="0" smtClean="0"/>
              <a:t> 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overlap</a:t>
            </a:r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false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false </a:t>
            </a:r>
            <a:r>
              <a:rPr lang="en-US" dirty="0" smtClean="0"/>
              <a:t>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are disjoint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 " pathEditMode="relative" ptsTypes="AA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animBg="1"/>
      <p:bldP spid="21" grpId="1" animBg="1"/>
      <p:bldP spid="23" grpId="0"/>
      <p:bldP spid="36" grpId="1" animBg="1"/>
      <p:bldP spid="36" grpId="2" animBg="1"/>
      <p:bldP spid="38" grpId="0"/>
      <p:bldP spid="39" grpId="0"/>
      <p:bldP spid="40" grpId="0"/>
      <p:bldP spid="2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ea typeface="Cambria Math"/>
              </a:rPr>
              <a:t>Refer to paper for</a:t>
            </a:r>
            <a:endParaRPr lang="en-US" dirty="0">
              <a:ea typeface="Cambria Math"/>
            </a:endParaRP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>
              <a:ea typeface="Cambria Math"/>
            </a:endParaRPr>
          </a:p>
          <a:p>
            <a:pPr lvl="1"/>
            <a:r>
              <a:rPr lang="en-US" dirty="0" smtClean="0">
                <a:ea typeface="Cambria Math"/>
              </a:rPr>
              <a:t>All four bounds for disjunctions</a:t>
            </a:r>
          </a:p>
          <a:p>
            <a:r>
              <a:rPr lang="en-US" dirty="0" smtClean="0">
                <a:ea typeface="Cambria Math"/>
              </a:rPr>
              <a:t>Recap:</a:t>
            </a:r>
          </a:p>
          <a:p>
            <a:pPr lvl="1"/>
            <a:r>
              <a:rPr lang="en-US" dirty="0" smtClean="0">
                <a:ea typeface="Cambria Math"/>
              </a:rPr>
              <a:t>Compute upper bound </a:t>
            </a:r>
            <a:r>
              <a:rPr lang="en-US" dirty="0" smtClean="0">
                <a:ea typeface="Cambria Math"/>
              </a:rPr>
              <a:t>on the score of 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</a:p>
          <a:p>
            <a:pPr lvl="1"/>
            <a:r>
              <a:rPr lang="en-US" dirty="0" smtClean="0">
                <a:ea typeface="Cambria Math"/>
              </a:rPr>
              <a:t>If upper bound &gt; </a:t>
            </a:r>
            <a:r>
              <a:rPr lang="en-US" i="1" dirty="0" smtClean="0">
                <a:ea typeface="Cambria Math"/>
              </a:rPr>
              <a:t>threshold</a:t>
            </a:r>
            <a:r>
              <a:rPr lang="en-US" dirty="0" smtClean="0">
                <a:ea typeface="Cambria Math"/>
              </a:rPr>
              <a:t>:</a:t>
            </a:r>
          </a:p>
          <a:p>
            <a:pPr lvl="2"/>
            <a:r>
              <a:rPr lang="en-US" dirty="0" smtClean="0">
                <a:ea typeface="Cambria Math"/>
              </a:rPr>
              <a:t>Apply truth tables and compute exact values of </a:t>
            </a:r>
            <a:r>
              <a:rPr lang="en-US" dirty="0" smtClean="0">
                <a:solidFill>
                  <a:schemeClr val="accent2"/>
                </a:solidFill>
              </a:rPr>
              <a:t>F(C)</a:t>
            </a:r>
            <a:r>
              <a:rPr lang="en-US" dirty="0" smtClean="0">
                <a:ea typeface="Cambria Math"/>
              </a:rPr>
              <a:t> etc.</a:t>
            </a:r>
          </a:p>
          <a:p>
            <a:pPr lvl="2"/>
            <a:r>
              <a:rPr lang="en-US" dirty="0" smtClean="0">
                <a:ea typeface="Cambria Math"/>
              </a:rPr>
              <a:t>Apply score formula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Numerous predicates trouble programmer</a:t>
            </a:r>
          </a:p>
          <a:p>
            <a:pPr lvl="1"/>
            <a:r>
              <a:rPr lang="en-US" dirty="0" smtClean="0"/>
              <a:t>Has to infer predicate relations</a:t>
            </a:r>
          </a:p>
          <a:p>
            <a:pPr lvl="1"/>
            <a:r>
              <a:rPr lang="en-US" dirty="0" smtClean="0"/>
              <a:t>Will prefer 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dirty="0" smtClean="0"/>
              <a:t> or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dirty="0" smtClean="0"/>
              <a:t>of </a:t>
            </a:r>
            <a:r>
              <a:rPr lang="en-US" i="1" dirty="0" smtClean="0"/>
              <a:t>related</a:t>
            </a:r>
            <a:r>
              <a:rPr lang="en-US" dirty="0" smtClean="0"/>
              <a:t> predicates</a:t>
            </a:r>
          </a:p>
          <a:p>
            <a:pPr marL="342900" lvl="1" indent="-342900">
              <a:spcBef>
                <a:spcPct val="70000"/>
              </a:spcBef>
              <a:buFontTx/>
              <a:buChar char="•"/>
            </a:pPr>
            <a:r>
              <a:rPr lang="en-US" i="1" dirty="0" smtClean="0"/>
              <a:t>effort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) = proximity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and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in PDG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Fraction of entire program</a:t>
            </a:r>
          </a:p>
          <a:p>
            <a:pPr lvl="1"/>
            <a:r>
              <a:rPr lang="en-US" dirty="0" smtClean="0"/>
              <a:t>PDG = CDG </a:t>
            </a:r>
            <a:r>
              <a:rPr lang="en-US" dirty="0" smtClean="0">
                <a:latin typeface="Cambria Math"/>
                <a:ea typeface="Cambria Math"/>
              </a:rPr>
              <a:t>∪ D</a:t>
            </a:r>
            <a:r>
              <a:rPr lang="en-US" dirty="0" smtClean="0"/>
              <a:t>DG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 Cleve and Zeller [ICSE ’05]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Useful only if </a:t>
            </a:r>
            <a:r>
              <a:rPr lang="en-US" i="1" dirty="0" smtClean="0">
                <a:solidFill>
                  <a:srgbClr val="000000"/>
                </a:solidFill>
              </a:rPr>
              <a:t>effort &lt;</a:t>
            </a:r>
            <a:r>
              <a:rPr lang="en-US" dirty="0" smtClean="0">
                <a:solidFill>
                  <a:srgbClr val="000000"/>
                </a:solidFill>
              </a:rPr>
              <a:t> 5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%</a:t>
            </a:r>
          </a:p>
          <a:p>
            <a:pPr marL="742950" lvl="2" indent="-342900">
              <a:spcBef>
                <a:spcPct val="70000"/>
              </a:spcBef>
            </a:pPr>
            <a:endParaRPr lang="en-US" dirty="0" smtClean="0">
              <a:latin typeface="+mj-lt"/>
              <a:ea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Evaluation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– What kind of predicate has the top score?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54255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4343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Analysis time reduces from ~20 minutes to ~6 minutes</a:t>
            </a:r>
          </a:p>
          <a:p>
            <a:pPr algn="ctr">
              <a:buNone/>
            </a:pPr>
            <a:r>
              <a:rPr lang="en-US" dirty="0" smtClean="0"/>
              <a:t>(Just 1 minute for aggressive pruning)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6324600" cy="380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Bug Isolation (CBI)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deployment </a:t>
            </a:r>
            <a:r>
              <a:rPr lang="en-US" dirty="0" smtClean="0"/>
              <a:t>bug hunting</a:t>
            </a:r>
          </a:p>
          <a:p>
            <a:pPr lvl="1"/>
            <a:r>
              <a:rPr lang="en-US" dirty="0" smtClean="0"/>
              <a:t>Mine feedback data for causes of failure</a:t>
            </a:r>
            <a:endParaRPr lang="en-US" dirty="0"/>
          </a:p>
          <a:p>
            <a:r>
              <a:rPr lang="en-US" dirty="0"/>
              <a:t>Actual runs are a vast resource</a:t>
            </a:r>
          </a:p>
          <a:p>
            <a:pPr lvl="1"/>
            <a:r>
              <a:rPr lang="en-US" dirty="0" smtClean="0"/>
              <a:t>Real-world executions are more interesting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real runs &gt;&gt; number of testing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Daikon</a:t>
            </a:r>
            <a:r>
              <a:rPr lang="en-US" dirty="0" smtClean="0"/>
              <a:t> [Ernst et al.] – Invariant Detector</a:t>
            </a:r>
          </a:p>
          <a:p>
            <a:pPr lvl="1"/>
            <a:r>
              <a:rPr lang="en-US" dirty="0" smtClean="0"/>
              <a:t>Generates </a:t>
            </a:r>
            <a:r>
              <a:rPr lang="en-US" i="1" dirty="0" smtClean="0"/>
              <a:t>implications</a:t>
            </a:r>
          </a:p>
          <a:p>
            <a:r>
              <a:rPr lang="en-US" dirty="0" smtClean="0"/>
              <a:t>Bug Isolation Tools:</a:t>
            </a:r>
          </a:p>
          <a:p>
            <a:pPr lvl="1"/>
            <a:r>
              <a:rPr lang="en-US" dirty="0" smtClean="0"/>
              <a:t>SOBER [Liu et al.]</a:t>
            </a:r>
          </a:p>
          <a:p>
            <a:pPr lvl="1"/>
            <a:r>
              <a:rPr lang="en-US" dirty="0" smtClean="0"/>
              <a:t>Tarantula [Jones et al.]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Enrich vocabulary of bug predictors</a:t>
            </a:r>
          </a:p>
          <a:p>
            <a:r>
              <a:rPr lang="en-US" dirty="0" smtClean="0"/>
              <a:t>Employ 3-valued logic, set estimation, static program structure</a:t>
            </a:r>
          </a:p>
          <a:p>
            <a:r>
              <a:rPr lang="en-US" dirty="0" smtClean="0"/>
              <a:t>Demonstrate usefulness and practicality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Implication of compound predicates in related analyses: Bi-clustering (</a:t>
            </a:r>
            <a:r>
              <a:rPr lang="en-US" dirty="0" err="1" smtClean="0"/>
              <a:t>Zheng</a:t>
            </a:r>
            <a:r>
              <a:rPr lang="en-US" dirty="0" smtClean="0"/>
              <a:t> et al.), BTRACE (</a:t>
            </a:r>
            <a:r>
              <a:rPr lang="en-US" dirty="0" err="1" smtClean="0"/>
              <a:t>Lal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0BB77-41C4-4894-B02A-8C6475C16FA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981200"/>
            <a:ext cx="5896506" cy="385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At Lower Sampling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557009" cy="43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↓</a:t>
            </a:r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375176" y="4419514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876714" y="4418720"/>
            <a:ext cx="608806" cy="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7000" y="4800600"/>
            <a:ext cx="2501539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4800600"/>
            <a:ext cx="10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numF</a:t>
            </a:r>
            <a:endParaRPr lang="en-US" i="1" dirty="0">
              <a:latin typeface="+mj-lt"/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2895600" y="3581400"/>
            <a:ext cx="1524000" cy="838200"/>
            <a:chOff x="2895600" y="3581400"/>
            <a:chExt cx="1524000" cy="838200"/>
          </a:xfrm>
        </p:grpSpPr>
        <p:sp>
          <p:nvSpPr>
            <p:cNvPr id="8" name="Rectangle 7"/>
            <p:cNvSpPr/>
            <p:nvPr/>
          </p:nvSpPr>
          <p:spPr>
            <a:xfrm>
              <a:off x="3505200" y="4267200"/>
              <a:ext cx="914400" cy="152400"/>
            </a:xfrm>
            <a:prstGeom prst="rect">
              <a:avLst/>
            </a:prstGeom>
            <a:solidFill>
              <a:srgbClr val="0DBC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5600" y="3581400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F(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1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16" name="Curved Connector 15"/>
            <p:cNvCxnSpPr>
              <a:stCxn id="8" idx="0"/>
              <a:endCxn id="9" idx="3"/>
            </p:cNvCxnSpPr>
            <p:nvPr/>
          </p:nvCxnSpPr>
          <p:spPr>
            <a:xfrm rot="16200000" flipV="1">
              <a:off x="3541354" y="3846153"/>
              <a:ext cx="485745" cy="35634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895600" y="4419600"/>
            <a:ext cx="609600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51816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F(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17" name="Curved Connector 16"/>
          <p:cNvCxnSpPr>
            <a:stCxn id="10" idx="2"/>
            <a:endCxn id="11" idx="0"/>
          </p:cNvCxnSpPr>
          <p:nvPr/>
        </p:nvCxnSpPr>
        <p:spPr>
          <a:xfrm rot="5400000">
            <a:off x="2311213" y="4292413"/>
            <a:ext cx="609600" cy="11687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16552" y="4267200"/>
            <a:ext cx="758952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7400" y="3810000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F(¬</a:t>
            </a:r>
            <a:r>
              <a:rPr lang="en-US" sz="2000" i="1" dirty="0" smtClean="0">
                <a:latin typeface="+mj-lt"/>
              </a:rPr>
              <a:t>p</a:t>
            </a:r>
            <a:r>
              <a:rPr lang="en-US" sz="2000" i="1" baseline="-25000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endParaRPr lang="en-US" sz="2000" i="1" dirty="0">
              <a:latin typeface="+mj-lt"/>
            </a:endParaRPr>
          </a:p>
        </p:txBody>
      </p:sp>
      <p:cxnSp>
        <p:nvCxnSpPr>
          <p:cNvPr id="25" name="Curved Connector 24"/>
          <p:cNvCxnSpPr>
            <a:stCxn id="21" idx="3"/>
            <a:endCxn id="23" idx="1"/>
          </p:cNvCxnSpPr>
          <p:nvPr/>
        </p:nvCxnSpPr>
        <p:spPr>
          <a:xfrm flipV="1">
            <a:off x="5175504" y="4010055"/>
            <a:ext cx="691896" cy="3333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2"/>
          <p:cNvGrpSpPr/>
          <p:nvPr/>
        </p:nvGrpSpPr>
        <p:grpSpPr>
          <a:xfrm>
            <a:off x="4267200" y="4419600"/>
            <a:ext cx="2454921" cy="552510"/>
            <a:chOff x="4267200" y="4419600"/>
            <a:chExt cx="2454921" cy="552510"/>
          </a:xfrm>
        </p:grpSpPr>
        <p:sp>
          <p:nvSpPr>
            <p:cNvPr id="22" name="Rectangle 21"/>
            <p:cNvSpPr/>
            <p:nvPr/>
          </p:nvSpPr>
          <p:spPr>
            <a:xfrm>
              <a:off x="4267200" y="4419600"/>
              <a:ext cx="9144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7400" y="457200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F(¬</a:t>
              </a:r>
              <a:r>
                <a:rPr lang="en-US" sz="2000" i="1" dirty="0" smtClean="0">
                  <a:latin typeface="+mj-lt"/>
                </a:rPr>
                <a:t>p</a:t>
              </a:r>
              <a:r>
                <a:rPr lang="en-US" sz="2000" i="1" baseline="-25000" dirty="0" smtClean="0">
                  <a:latin typeface="+mj-lt"/>
                </a:rPr>
                <a:t>2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2000" i="1" dirty="0">
                <a:latin typeface="+mj-lt"/>
              </a:endParaRPr>
            </a:p>
          </p:txBody>
        </p:sp>
        <p:cxnSp>
          <p:nvCxnSpPr>
            <p:cNvPr id="28" name="Curved Connector 24"/>
            <p:cNvCxnSpPr>
              <a:stCxn id="22" idx="3"/>
              <a:endCxn id="24" idx="1"/>
            </p:cNvCxnSpPr>
            <p:nvPr/>
          </p:nvCxnSpPr>
          <p:spPr>
            <a:xfrm>
              <a:off x="5181600" y="4495800"/>
              <a:ext cx="685800" cy="2762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828800" y="57912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Max(F(¬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), F(¬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))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5422392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0</a:t>
            </a:r>
          </a:p>
          <a:p>
            <a:pPr algn="ctr"/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and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 F(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+ F(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</a:rPr>
              <a:t>) – </a:t>
            </a:r>
            <a:r>
              <a:rPr lang="en-US" sz="2200" i="1" dirty="0" err="1" smtClean="0">
                <a:solidFill>
                  <a:srgbClr val="000000"/>
                </a:solidFill>
                <a:latin typeface="Times New Roman"/>
              </a:rPr>
              <a:t>numF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</a:rPr>
              <a:t>’</a:t>
            </a:r>
          </a:p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828800"/>
          </a:xfrm>
        </p:spPr>
        <p:txBody>
          <a:bodyPr/>
          <a:lstStyle/>
          <a:p>
            <a:pPr lvl="0"/>
            <a:r>
              <a:rPr lang="en-US" dirty="0" smtClean="0">
                <a:ea typeface="Cambria Math"/>
              </a:rPr>
              <a:t>Minimize two cases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false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false</a:t>
            </a:r>
            <a:r>
              <a:rPr lang="en-US" dirty="0" smtClean="0"/>
              <a:t> 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overlap</a:t>
            </a:r>
          </a:p>
          <a:p>
            <a:pPr lvl="1">
              <a:buClr>
                <a:schemeClr val="tx2"/>
              </a:buClr>
            </a:pP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i="1" dirty="0" smtClean="0">
                <a:ea typeface="Cambria Math"/>
              </a:rPr>
              <a:t> = true</a:t>
            </a:r>
            <a:r>
              <a:rPr lang="en-US" dirty="0" smtClean="0">
                <a:ea typeface="Cambria Math"/>
              </a:rPr>
              <a:t>:</a:t>
            </a:r>
            <a:r>
              <a:rPr lang="en-US" i="1" dirty="0" smtClean="0">
                <a:ea typeface="Cambria Math"/>
              </a:rPr>
              <a:t> </a:t>
            </a:r>
            <a:r>
              <a:rPr lang="en-US" i="1" dirty="0" smtClean="0"/>
              <a:t>true </a:t>
            </a:r>
            <a:r>
              <a:rPr lang="en-US" dirty="0" smtClean="0"/>
              <a:t>runs of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are disjoint</a:t>
            </a:r>
          </a:p>
          <a:p>
            <a:pPr lvl="1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67000" y="4800600"/>
            <a:ext cx="1746504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43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+mj-lt"/>
              </a:rPr>
              <a:t>- </a:t>
            </a:r>
            <a:r>
              <a:rPr lang="en-US" dirty="0" smtClean="0">
                <a:latin typeface="+mj-lt"/>
              </a:rPr>
              <a:t>Min(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F(¬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), F(¬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))</a:t>
            </a:r>
            <a:endParaRPr lang="en-US" i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04288" y="4419600"/>
            <a:ext cx="1207008" cy="152400"/>
          </a:xfrm>
          <a:prstGeom prst="rect">
            <a:avLst/>
          </a:prstGeom>
          <a:solidFill>
            <a:srgbClr val="0D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343400" y="57912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+ Max of</a:t>
            </a:r>
            <a:endParaRPr lang="en-US" sz="2200" dirty="0">
              <a:latin typeface="+mj-lt"/>
            </a:endParaRPr>
          </a:p>
        </p:txBody>
      </p:sp>
      <p:grpSp>
        <p:nvGrpSpPr>
          <p:cNvPr id="6" name="Group 75"/>
          <p:cNvGrpSpPr/>
          <p:nvPr/>
        </p:nvGrpSpPr>
        <p:grpSpPr>
          <a:xfrm>
            <a:off x="4953000" y="4953000"/>
            <a:ext cx="1371600" cy="457200"/>
            <a:chOff x="4953000" y="4953000"/>
            <a:chExt cx="1371600" cy="457200"/>
          </a:xfrm>
        </p:grpSpPr>
        <p:sp>
          <p:nvSpPr>
            <p:cNvPr id="74" name="Right Brace 73"/>
            <p:cNvSpPr/>
            <p:nvPr/>
          </p:nvSpPr>
          <p:spPr>
            <a:xfrm>
              <a:off x="4953000" y="4953000"/>
              <a:ext cx="2286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05400" y="4953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+mj-lt"/>
                </a:rPr>
                <a:t>= </a:t>
              </a:r>
              <a:r>
                <a:rPr lang="en-US" sz="2200" i="1" dirty="0" err="1" smtClean="0">
                  <a:latin typeface="+mj-lt"/>
                </a:rPr>
                <a:t>numF</a:t>
              </a:r>
              <a:r>
                <a:rPr lang="en-US" sz="2200" i="1" dirty="0" smtClean="0">
                  <a:latin typeface="+mj-lt"/>
                </a:rPr>
                <a:t>’</a:t>
              </a:r>
              <a:endParaRPr lang="en-US" sz="2200" dirty="0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6 0 " pathEditMode="relative" ptsTypes="AA">
                                      <p:cBhvr>
                                        <p:cTn id="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21" grpId="0" animBg="1"/>
      <p:bldP spid="23" grpId="0"/>
      <p:bldP spid="38" grpId="0"/>
      <p:bldP spid="39" grpId="0" build="allAtOnce"/>
      <p:bldP spid="52" grpId="0"/>
      <p:bldP spid="70" grpId="0" animBg="1"/>
      <p:bldP spid="70" grpId="1" animBg="1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07EC-D37E-4611-AD92-44EB7B082F7F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</a:t>
            </a:r>
            <a:r>
              <a:rPr lang="en-US" dirty="0"/>
              <a:t>Isolation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8851" name="AutoShape 3"/>
          <p:cNvSpPr>
            <a:spLocks noChangeArrowheads="1"/>
          </p:cNvSpPr>
          <p:nvPr/>
        </p:nvSpPr>
        <p:spPr bwMode="auto">
          <a:xfrm>
            <a:off x="650875" y="2505075"/>
            <a:ext cx="1465263" cy="1001713"/>
          </a:xfrm>
          <a:prstGeom prst="verticalScrol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Program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Source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743200" y="2209800"/>
            <a:ext cx="2101850" cy="1600200"/>
          </a:xfrm>
          <a:prstGeom prst="rect">
            <a:avLst/>
          </a:prstGeom>
          <a:solidFill>
            <a:schemeClr val="hlink">
              <a:alpha val="60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048000" y="3124200"/>
            <a:ext cx="1548822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 smtClean="0">
                <a:latin typeface="Times New Roman" pitchFamily="18" charset="0"/>
              </a:rPr>
              <a:t>Executable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3048000" y="2362200"/>
            <a:ext cx="1444625" cy="649288"/>
          </a:xfrm>
          <a:prstGeom prst="downArrowCallout">
            <a:avLst>
              <a:gd name="adj1" fmla="val 55623"/>
              <a:gd name="adj2" fmla="val 55623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Predicates</a:t>
            </a:r>
          </a:p>
        </p:txBody>
      </p:sp>
      <p:cxnSp>
        <p:nvCxnSpPr>
          <p:cNvPr id="78856" name="AutoShape 8"/>
          <p:cNvCxnSpPr>
            <a:cxnSpLocks noChangeShapeType="1"/>
            <a:stCxn id="78851" idx="3"/>
            <a:endCxn id="78852" idx="1"/>
          </p:cNvCxnSpPr>
          <p:nvPr/>
        </p:nvCxnSpPr>
        <p:spPr bwMode="auto">
          <a:xfrm rot="10800000" flipH="1" flipV="1">
            <a:off x="1990924" y="3005932"/>
            <a:ext cx="752276" cy="39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57" name="AutoShape 9"/>
          <p:cNvSpPr>
            <a:spLocks noChangeArrowheads="1"/>
          </p:cNvSpPr>
          <p:nvPr/>
        </p:nvSpPr>
        <p:spPr bwMode="auto">
          <a:xfrm>
            <a:off x="5353050" y="2336800"/>
            <a:ext cx="1871663" cy="10763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Shipping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Application</a:t>
            </a:r>
          </a:p>
        </p:txBody>
      </p:sp>
      <p:cxnSp>
        <p:nvCxnSpPr>
          <p:cNvPr id="78858" name="AutoShape 10"/>
          <p:cNvCxnSpPr>
            <a:cxnSpLocks noChangeShapeType="1"/>
            <a:stCxn id="78852" idx="3"/>
            <a:endCxn id="78857" idx="2"/>
          </p:cNvCxnSpPr>
          <p:nvPr/>
        </p:nvCxnSpPr>
        <p:spPr bwMode="auto">
          <a:xfrm flipV="1">
            <a:off x="4845050" y="3009503"/>
            <a:ext cx="508000" cy="3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59" name="AutoShape 11"/>
          <p:cNvCxnSpPr>
            <a:cxnSpLocks noChangeShapeType="1"/>
            <a:stCxn id="78857" idx="4"/>
          </p:cNvCxnSpPr>
          <p:nvPr/>
        </p:nvCxnSpPr>
        <p:spPr bwMode="auto">
          <a:xfrm>
            <a:off x="6954838" y="3009900"/>
            <a:ext cx="793750" cy="904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60" name="AutoShape 12"/>
          <p:cNvSpPr>
            <a:spLocks noChangeArrowheads="1"/>
          </p:cNvSpPr>
          <p:nvPr/>
        </p:nvSpPr>
        <p:spPr bwMode="auto">
          <a:xfrm>
            <a:off x="5480050" y="4833938"/>
            <a:ext cx="1252538" cy="1201737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Counts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&amp; </a:t>
            </a:r>
            <a:r>
              <a:rPr lang="en-US" sz="2400">
                <a:latin typeface="Wingdings" pitchFamily="2" charset="2"/>
              </a:rPr>
              <a:t>J</a:t>
            </a:r>
            <a:r>
              <a:rPr lang="en-US" sz="2400">
                <a:latin typeface="Times New Roman" pitchFamily="18" charset="0"/>
              </a:rPr>
              <a:t>/</a:t>
            </a:r>
            <a:r>
              <a:rPr lang="en-US" sz="2400">
                <a:latin typeface="Wingdings" pitchFamily="2" charset="2"/>
              </a:rPr>
              <a:t>L</a:t>
            </a:r>
          </a:p>
        </p:txBody>
      </p:sp>
      <p:cxnSp>
        <p:nvCxnSpPr>
          <p:cNvPr id="78861" name="AutoShape 13"/>
          <p:cNvCxnSpPr>
            <a:cxnSpLocks noChangeShapeType="1"/>
            <a:endCxn id="78860" idx="3"/>
          </p:cNvCxnSpPr>
          <p:nvPr/>
        </p:nvCxnSpPr>
        <p:spPr bwMode="auto">
          <a:xfrm flipH="1">
            <a:off x="6732588" y="4672013"/>
            <a:ext cx="696912" cy="763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186613" y="3257550"/>
            <a:ext cx="1957387" cy="2381250"/>
            <a:chOff x="4477" y="2052"/>
            <a:chExt cx="1233" cy="1500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4897" y="2052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 dirty="0">
                  <a:solidFill>
                    <a:schemeClr val="accent2"/>
                  </a:solidFill>
                  <a:latin typeface="Webdings" pitchFamily="18" charset="2"/>
                </a:rPr>
                <a:t></a:t>
              </a:r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4684" y="2163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€</a:t>
              </a: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873" y="2521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ƒ</a:t>
              </a:r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4477" y="2318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ƒ</a:t>
              </a:r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4598" y="2715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€</a:t>
              </a:r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5066" y="2337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‚</a:t>
              </a:r>
            </a:p>
          </p:txBody>
        </p:sp>
        <p:sp>
          <p:nvSpPr>
            <p:cNvPr id="78869" name="Rectangle 21"/>
            <p:cNvSpPr>
              <a:spLocks noChangeArrowheads="1"/>
            </p:cNvSpPr>
            <p:nvPr/>
          </p:nvSpPr>
          <p:spPr bwMode="auto">
            <a:xfrm>
              <a:off x="5018" y="2860"/>
              <a:ext cx="644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6600">
                  <a:solidFill>
                    <a:schemeClr val="accent2"/>
                  </a:solidFill>
                  <a:latin typeface="Webdings" pitchFamily="18" charset="2"/>
                </a:rPr>
                <a:t></a:t>
              </a:r>
            </a:p>
          </p:txBody>
        </p:sp>
      </p:grp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3328988" y="4692650"/>
            <a:ext cx="1547812" cy="148431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Statistical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Debugging</a:t>
            </a:r>
          </a:p>
        </p:txBody>
      </p:sp>
      <p:cxnSp>
        <p:nvCxnSpPr>
          <p:cNvPr id="78871" name="AutoShape 23"/>
          <p:cNvCxnSpPr>
            <a:cxnSpLocks noChangeShapeType="1"/>
            <a:stCxn id="78860" idx="1"/>
            <a:endCxn id="78870" idx="4"/>
          </p:cNvCxnSpPr>
          <p:nvPr/>
        </p:nvCxnSpPr>
        <p:spPr bwMode="auto">
          <a:xfrm flipH="1">
            <a:off x="4876800" y="5435600"/>
            <a:ext cx="6032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773113" y="4976813"/>
            <a:ext cx="1954212" cy="9159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Top bugs with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likely causes</a:t>
            </a:r>
          </a:p>
        </p:txBody>
      </p:sp>
      <p:cxnSp>
        <p:nvCxnSpPr>
          <p:cNvPr id="78873" name="AutoShape 25"/>
          <p:cNvCxnSpPr>
            <a:cxnSpLocks noChangeShapeType="1"/>
            <a:stCxn id="78870" idx="2"/>
            <a:endCxn id="78872" idx="3"/>
          </p:cNvCxnSpPr>
          <p:nvPr/>
        </p:nvCxnSpPr>
        <p:spPr bwMode="auto">
          <a:xfrm flipH="1">
            <a:off x="2727325" y="5435600"/>
            <a:ext cx="6016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4" name="AutoShape 26"/>
          <p:cNvCxnSpPr>
            <a:cxnSpLocks noChangeShapeType="1"/>
          </p:cNvCxnSpPr>
          <p:nvPr/>
        </p:nvCxnSpPr>
        <p:spPr bwMode="auto">
          <a:xfrm>
            <a:off x="6954838" y="2870200"/>
            <a:ext cx="793750" cy="904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5" name="AutoShape 27"/>
          <p:cNvCxnSpPr>
            <a:cxnSpLocks noChangeShapeType="1"/>
          </p:cNvCxnSpPr>
          <p:nvPr/>
        </p:nvCxnSpPr>
        <p:spPr bwMode="auto">
          <a:xfrm>
            <a:off x="6954838" y="2708275"/>
            <a:ext cx="793750" cy="9048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6" name="AutoShape 28"/>
          <p:cNvCxnSpPr>
            <a:cxnSpLocks noChangeShapeType="1"/>
          </p:cNvCxnSpPr>
          <p:nvPr/>
        </p:nvCxnSpPr>
        <p:spPr bwMode="auto">
          <a:xfrm flipH="1">
            <a:off x="4881563" y="5573713"/>
            <a:ext cx="6032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7" name="AutoShape 29"/>
          <p:cNvCxnSpPr>
            <a:cxnSpLocks noChangeShapeType="1"/>
          </p:cNvCxnSpPr>
          <p:nvPr/>
        </p:nvCxnSpPr>
        <p:spPr bwMode="auto">
          <a:xfrm flipH="1">
            <a:off x="4881563" y="5310188"/>
            <a:ext cx="6032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8" name="AutoShape 30"/>
          <p:cNvCxnSpPr>
            <a:cxnSpLocks noChangeShapeType="1"/>
          </p:cNvCxnSpPr>
          <p:nvPr/>
        </p:nvCxnSpPr>
        <p:spPr bwMode="auto">
          <a:xfrm flipH="1">
            <a:off x="6732588" y="4833938"/>
            <a:ext cx="696912" cy="763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79" name="AutoShape 31"/>
          <p:cNvCxnSpPr>
            <a:cxnSpLocks noChangeShapeType="1"/>
          </p:cNvCxnSpPr>
          <p:nvPr/>
        </p:nvCxnSpPr>
        <p:spPr bwMode="auto">
          <a:xfrm flipH="1">
            <a:off x="6732588" y="4511675"/>
            <a:ext cx="696912" cy="763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8880" name="AutoShape 32"/>
          <p:cNvCxnSpPr>
            <a:cxnSpLocks noChangeShapeType="1"/>
            <a:stCxn id="78872" idx="1"/>
            <a:endCxn id="78851" idx="1"/>
          </p:cNvCxnSpPr>
          <p:nvPr/>
        </p:nvCxnSpPr>
        <p:spPr bwMode="auto">
          <a:xfrm rot="10800000" flipH="1">
            <a:off x="773113" y="3006725"/>
            <a:ext cx="3175" cy="2428875"/>
          </a:xfrm>
          <a:prstGeom prst="curvedConnector3">
            <a:avLst>
              <a:gd name="adj1" fmla="val -158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8883" name="AutoShape 35"/>
          <p:cNvSpPr>
            <a:spLocks/>
          </p:cNvSpPr>
          <p:nvPr/>
        </p:nvSpPr>
        <p:spPr bwMode="auto">
          <a:xfrm>
            <a:off x="5715000" y="1104900"/>
            <a:ext cx="1524000" cy="1181100"/>
          </a:xfrm>
          <a:prstGeom prst="borderCallout2">
            <a:avLst>
              <a:gd name="adj1" fmla="val 57214"/>
              <a:gd name="adj2" fmla="val -8158"/>
              <a:gd name="adj3" fmla="val 58573"/>
              <a:gd name="adj4" fmla="val -49141"/>
              <a:gd name="adj5" fmla="val 109508"/>
              <a:gd name="adj6" fmla="val -8526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865814" y="1295400"/>
            <a:ext cx="1194594" cy="838200"/>
            <a:chOff x="3750" y="919"/>
            <a:chExt cx="645" cy="432"/>
          </a:xfrm>
        </p:grpSpPr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4149" y="1227"/>
              <a:ext cx="5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750" y="1104"/>
              <a:ext cx="288" cy="247"/>
              <a:chOff x="2376" y="3408"/>
              <a:chExt cx="504" cy="384"/>
            </a:xfrm>
          </p:grpSpPr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2688" y="3408"/>
                <a:ext cx="192" cy="384"/>
                <a:chOff x="2688" y="3408"/>
                <a:chExt cx="192" cy="384"/>
              </a:xfrm>
            </p:grpSpPr>
            <p:sp>
              <p:nvSpPr>
                <p:cNvPr id="7888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88" y="3600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9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784" y="340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8891" name="Rectangle 43"/>
              <p:cNvSpPr>
                <a:spLocks noChangeArrowheads="1"/>
              </p:cNvSpPr>
              <p:nvPr/>
            </p:nvSpPr>
            <p:spPr bwMode="auto">
              <a:xfrm>
                <a:off x="2376" y="3482"/>
                <a:ext cx="336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 i="1" dirty="0" smtClean="0"/>
                  <a:t>p</a:t>
                </a:r>
                <a:r>
                  <a:rPr lang="en-US" sz="1400" b="1" i="1" baseline="-25000" dirty="0" smtClean="0"/>
                  <a:t>1</a:t>
                </a:r>
              </a:p>
              <a:p>
                <a:pPr algn="ctr"/>
                <a:r>
                  <a:rPr lang="en-US" sz="1400" b="1" dirty="0" smtClean="0"/>
                  <a:t>++</a:t>
                </a:r>
                <a:r>
                  <a:rPr lang="en-US" sz="1400" b="1" dirty="0"/>
                  <a:t>x</a:t>
                </a:r>
                <a:endParaRPr lang="en-US" sz="1400" b="1" baseline="-25000" dirty="0"/>
              </a:p>
            </p:txBody>
          </p:sp>
        </p:grpSp>
        <p:sp>
          <p:nvSpPr>
            <p:cNvPr id="78896" name="Oval 48"/>
            <p:cNvSpPr>
              <a:spLocks noChangeArrowheads="1"/>
            </p:cNvSpPr>
            <p:nvPr/>
          </p:nvSpPr>
          <p:spPr bwMode="auto">
            <a:xfrm>
              <a:off x="3984" y="919"/>
              <a:ext cx="165" cy="1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 dirty="0"/>
                <a:t>if</a:t>
              </a:r>
            </a:p>
          </p:txBody>
        </p:sp>
        <p:sp>
          <p:nvSpPr>
            <p:cNvPr id="78898" name="Line 50"/>
            <p:cNvSpPr>
              <a:spLocks noChangeShapeType="1"/>
            </p:cNvSpPr>
            <p:nvPr/>
          </p:nvSpPr>
          <p:spPr bwMode="auto">
            <a:xfrm>
              <a:off x="4080" y="1104"/>
              <a:ext cx="83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9" name="Rectangle 51"/>
            <p:cNvSpPr>
              <a:spLocks noChangeArrowheads="1"/>
            </p:cNvSpPr>
            <p:nvPr/>
          </p:nvSpPr>
          <p:spPr bwMode="auto">
            <a:xfrm>
              <a:off x="4203" y="1155"/>
              <a:ext cx="19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i="1" dirty="0" smtClean="0"/>
                <a:t>p</a:t>
              </a:r>
              <a:r>
                <a:rPr lang="en-US" sz="1400" b="1" i="1" baseline="-25000" dirty="0" smtClean="0"/>
                <a:t>2</a:t>
              </a:r>
              <a:endParaRPr lang="en-US" sz="1400" b="1" dirty="0" smtClean="0"/>
            </a:p>
            <a:p>
              <a:pPr algn="ctr"/>
              <a:r>
                <a:rPr lang="en-US" sz="1400" b="1" dirty="0" smtClean="0"/>
                <a:t>++</a:t>
              </a:r>
              <a:r>
                <a:rPr lang="en-US" sz="1400" b="1" dirty="0"/>
                <a:t>y</a:t>
              </a:r>
              <a:endParaRPr lang="en-US" sz="1400" b="1" baseline="-25000" dirty="0"/>
            </a:p>
          </p:txBody>
        </p:sp>
      </p:grpSp>
      <p:sp>
        <p:nvSpPr>
          <p:cNvPr id="45" name="AutoShape 35"/>
          <p:cNvSpPr>
            <a:spLocks/>
          </p:cNvSpPr>
          <p:nvPr/>
        </p:nvSpPr>
        <p:spPr bwMode="auto">
          <a:xfrm>
            <a:off x="6477000" y="3962400"/>
            <a:ext cx="2362200" cy="1143000"/>
          </a:xfrm>
          <a:prstGeom prst="borderCallout2">
            <a:avLst>
              <a:gd name="adj1" fmla="val 46596"/>
              <a:gd name="adj2" fmla="val -5000"/>
              <a:gd name="adj3" fmla="val 44557"/>
              <a:gd name="adj4" fmla="val -17190"/>
              <a:gd name="adj5" fmla="val 107040"/>
              <a:gd name="adj6" fmla="val -2731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rIns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i="1" dirty="0" smtClean="0"/>
              <a:t>P observed</a:t>
            </a:r>
            <a:r>
              <a:rPr lang="en-US" sz="1400" dirty="0" smtClean="0"/>
              <a:t>: No. of times line of </a:t>
            </a:r>
            <a:r>
              <a:rPr lang="en-US" sz="1400" i="1" dirty="0" smtClean="0"/>
              <a:t>P</a:t>
            </a:r>
            <a:r>
              <a:rPr lang="en-US" sz="1400" dirty="0" smtClean="0"/>
              <a:t> was reached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1" dirty="0" smtClean="0"/>
              <a:t>P true</a:t>
            </a:r>
            <a:r>
              <a:rPr lang="en-US" sz="1400" dirty="0" smtClean="0"/>
              <a:t>:</a:t>
            </a:r>
            <a:r>
              <a:rPr lang="en-US" sz="1400" i="1" dirty="0" smtClean="0"/>
              <a:t> </a:t>
            </a:r>
            <a:r>
              <a:rPr lang="en-US" sz="1400" dirty="0" smtClean="0"/>
              <a:t>No. of times </a:t>
            </a:r>
            <a:r>
              <a:rPr lang="en-US" sz="1400" i="1" dirty="0" smtClean="0"/>
              <a:t>P </a:t>
            </a:r>
            <a:r>
              <a:rPr lang="en-US" sz="1400" dirty="0" smtClean="0"/>
              <a:t>was </a:t>
            </a:r>
            <a:r>
              <a:rPr lang="en-US" sz="1400" i="1" dirty="0" smtClean="0"/>
              <a:t>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3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predicate partitions runs into 2 sets </a:t>
            </a:r>
          </a:p>
          <a:p>
            <a:pPr lvl="1"/>
            <a:r>
              <a:rPr lang="en-US" dirty="0" smtClean="0"/>
              <a:t>Runs where it was </a:t>
            </a:r>
            <a:r>
              <a:rPr lang="en-US" i="1" dirty="0" smtClean="0"/>
              <a:t>true</a:t>
            </a:r>
          </a:p>
          <a:p>
            <a:pPr lvl="1"/>
            <a:r>
              <a:rPr lang="en-US" dirty="0" smtClean="0"/>
              <a:t>Runs where it was 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dirty="0" smtClean="0"/>
              <a:t>Accurately predict bugs that match the partition</a:t>
            </a:r>
          </a:p>
          <a:p>
            <a:r>
              <a:rPr lang="en-US" dirty="0" smtClean="0"/>
              <a:t>Unfortunately, bugs are complex – They require a richer set of partitions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Null Pointer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3733801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latin typeface="+mj-lt"/>
              </a:rPr>
              <a:t>In function </a:t>
            </a:r>
            <a:r>
              <a:rPr lang="en-US" kern="0" noProof="1" smtClean="0">
                <a:latin typeface="Courier New" pitchFamily="49" charset="0"/>
                <a:cs typeface="Courier New" pitchFamily="49" charset="0"/>
              </a:rPr>
              <a:t>exif_mnote_data_canon_load</a:t>
            </a:r>
            <a:r>
              <a:rPr lang="en-US" sz="2400" kern="0" noProof="1" smtClean="0">
                <a:latin typeface="+mj-lt"/>
                <a:cs typeface="Courier New" pitchFamily="49" charset="0"/>
              </a:rPr>
              <a:t>: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400" kern="0" noProof="1" smtClean="0">
              <a:latin typeface="+mj-lt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for (i = 0; i &lt; c; i++) {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n-&gt;count = i + 1;   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if (o + s &gt; buf_size) return;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n-&gt;entries[i].data = malloc(s);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Crash when the uninitialized pointer </a:t>
            </a:r>
            <a:r>
              <a:rPr lang="en-US" b="1" kern="0" noProof="1" smtClean="0">
                <a:solidFill>
                  <a:srgbClr val="0DBC00"/>
                </a:solidFill>
                <a:latin typeface="Courier New" pitchFamily="49" charset="0"/>
              </a:rPr>
              <a:t>n-&gt;entries[i].data</a:t>
            </a:r>
            <a:r>
              <a:rPr lang="en-US" kern="0" noProof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is accessed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2743200" y="16764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" descr="C:\Documents and Settings\Piramanayagam\Local Settings\Temporary Internet Files\Content.IE5\89ABCDEF\MCIN00647_0000[1].wmf"/>
          <p:cNvPicPr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4572000" y="2209800"/>
            <a:ext cx="489249" cy="7284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752600"/>
          <a:ext cx="6172200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new value of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sz="1400" dirty="0" smtClean="0"/>
                        <a:t> == old value of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o + s &gt;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buf_size</a:t>
                      </a:r>
                      <a:endParaRPr lang="en-US" sz="1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Cambria Math"/>
                          <a:ea typeface="Cambria Math"/>
                          <a:cs typeface="Courier New" pitchFamily="49" charset="0"/>
                        </a:rPr>
                        <a:t>∧ </a:t>
                      </a:r>
                      <a:r>
                        <a:rPr lang="en-US" sz="1400" dirty="0" smtClean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a:t>offset &lt; </a:t>
                      </a:r>
                      <a:r>
                        <a:rPr lang="en-US" sz="1400" dirty="0" err="1" smtClean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a:t>len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3733801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latin typeface="+mj-lt"/>
              </a:rPr>
              <a:t>In function </a:t>
            </a:r>
            <a:r>
              <a:rPr lang="en-US" kern="0" noProof="1" smtClean="0">
                <a:latin typeface="Courier New" pitchFamily="49" charset="0"/>
                <a:cs typeface="Courier New" pitchFamily="49" charset="0"/>
              </a:rPr>
              <a:t>exif_mnote_data_canon_load</a:t>
            </a:r>
            <a:r>
              <a:rPr lang="en-US" sz="2400" kern="0" noProof="1" smtClean="0">
                <a:latin typeface="+mj-lt"/>
                <a:cs typeface="Courier New" pitchFamily="49" charset="0"/>
              </a:rPr>
              <a:t>: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2400" kern="0" noProof="1" smtClean="0">
              <a:latin typeface="+mj-lt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for (i = 0; i &lt; c; i++) {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n-&gt;count = i + 1;   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b="1" kern="0" noProof="1" smtClean="0">
                <a:solidFill>
                  <a:srgbClr val="FF0000"/>
                </a:solidFill>
                <a:latin typeface="Courier New" pitchFamily="49" charset="0"/>
              </a:rPr>
              <a:t>    if (o + s &gt; buf_size) return;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b="1" kern="0" noProof="1" smtClean="0">
                <a:solidFill>
                  <a:srgbClr val="0DBC00"/>
                </a:solidFill>
                <a:latin typeface="Courier New" pitchFamily="49" charset="0"/>
              </a:rPr>
              <a:t>    n-&gt;entries[i].data = malloc(s);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    ...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</a:pPr>
            <a:r>
              <a:rPr lang="en-US" kern="0" noProof="1" smtClean="0">
                <a:latin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Crash when the uninitialized pointer </a:t>
            </a:r>
            <a:r>
              <a:rPr lang="en-US" b="1" kern="0" noProof="1" smtClean="0">
                <a:solidFill>
                  <a:srgbClr val="0DBC00"/>
                </a:solidFill>
                <a:latin typeface="Courier New" pitchFamily="49" charset="0"/>
              </a:rPr>
              <a:t>n-&gt;entries[i].data</a:t>
            </a:r>
            <a:r>
              <a:rPr lang="en-US" kern="0" noProof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kern="0" noProof="1" smtClean="0">
                <a:solidFill>
                  <a:srgbClr val="000000"/>
                </a:solidFill>
                <a:latin typeface="Times New Roman"/>
              </a:rPr>
              <a:t>is accessed</a:t>
            </a:r>
            <a:endParaRPr kumimoji="0" lang="en-US" sz="16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many compound predicates</a:t>
            </a:r>
          </a:p>
          <a:p>
            <a:pPr lvl="1"/>
            <a:r>
              <a:rPr lang="en-US" dirty="0" smtClean="0"/>
              <a:t>      functions of </a:t>
            </a:r>
            <a:r>
              <a:rPr lang="en-US" i="1" dirty="0" smtClean="0"/>
              <a:t>N</a:t>
            </a:r>
            <a:r>
              <a:rPr lang="en-US" dirty="0" smtClean="0"/>
              <a:t> simple predicates</a:t>
            </a:r>
          </a:p>
          <a:p>
            <a:pPr lvl="1"/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for </a:t>
            </a:r>
            <a:r>
              <a:rPr lang="en-US" i="1" dirty="0" smtClean="0"/>
              <a:t>conjunction</a:t>
            </a:r>
            <a:r>
              <a:rPr lang="en-US" dirty="0" smtClean="0"/>
              <a:t>,</a:t>
            </a:r>
            <a:r>
              <a:rPr lang="en-US" i="1" dirty="0" smtClean="0"/>
              <a:t> disjunction </a:t>
            </a:r>
            <a:r>
              <a:rPr lang="en-US" dirty="0" smtClean="0"/>
              <a:t>of two variables</a:t>
            </a:r>
          </a:p>
          <a:p>
            <a:pPr lvl="1"/>
            <a:r>
              <a:rPr lang="en-US" i="1" dirty="0" smtClean="0"/>
              <a:t>N </a:t>
            </a:r>
            <a:r>
              <a:rPr lang="en-US" dirty="0" smtClean="0"/>
              <a:t>~10</a:t>
            </a:r>
            <a:r>
              <a:rPr lang="en-US" baseline="30000" dirty="0" smtClean="0"/>
              <a:t>3</a:t>
            </a:r>
            <a:r>
              <a:rPr lang="en-US" dirty="0" smtClean="0"/>
              <a:t> even for small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Incomplete information due to </a:t>
            </a:r>
          </a:p>
          <a:p>
            <a:pPr marL="914400" lvl="1" indent="-514350">
              <a:buNone/>
            </a:pPr>
            <a:r>
              <a:rPr lang="en-US" dirty="0" smtClean="0">
                <a:solidFill>
                  <a:srgbClr val="008000"/>
                </a:solidFill>
              </a:rPr>
              <a:t>Sampling</a:t>
            </a:r>
            <a:r>
              <a:rPr lang="en-US" dirty="0" smtClean="0"/>
              <a:t> (random observation of events)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Predicates at different locations</a:t>
            </a:r>
          </a:p>
          <a:p>
            <a:pPr marL="914400" lvl="1" indent="-514350"/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/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2057400"/>
          <a:ext cx="609600" cy="488950"/>
        </p:xfrm>
        <a:graphic>
          <a:graphicData uri="http://schemas.openxmlformats.org/presentationml/2006/ole">
            <p:oleObj spid="_x0000_s20482" name="Equation" r:id="rId4" imgW="241200" imgH="2156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 conjunction </a:t>
            </a:r>
            <a:r>
              <a:rPr lang="en-US" i="1" dirty="0" smtClean="0"/>
              <a:t>C = p</a:t>
            </a:r>
            <a:r>
              <a:rPr lang="en-US" i="1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is </a:t>
            </a:r>
            <a:r>
              <a:rPr lang="en-US" i="1" dirty="0" smtClean="0"/>
              <a:t>true </a:t>
            </a:r>
            <a:r>
              <a:rPr lang="en-US" dirty="0" smtClean="0"/>
              <a:t>in a run </a:t>
            </a:r>
            <a:r>
              <a:rPr lang="en-US" dirty="0" err="1" smtClean="0"/>
              <a:t>iff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1 </a:t>
            </a:r>
            <a:r>
              <a:rPr lang="en-US" dirty="0" smtClean="0"/>
              <a:t>is true at least once </a:t>
            </a:r>
            <a:r>
              <a:rPr lang="en-US" i="1" dirty="0" smtClean="0"/>
              <a:t>and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is true at least once</a:t>
            </a:r>
          </a:p>
          <a:p>
            <a:pPr algn="ctr">
              <a:buNone/>
            </a:pPr>
            <a:r>
              <a:rPr lang="en-US" dirty="0" smtClean="0"/>
              <a:t>(disjunction is defined similarly)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Imprecise: </a:t>
            </a:r>
            <a:r>
              <a:rPr lang="en-US" i="1" dirty="0" smtClean="0"/>
              <a:t>C </a:t>
            </a:r>
            <a:r>
              <a:rPr lang="en-US" dirty="0" smtClean="0"/>
              <a:t>may be </a:t>
            </a:r>
            <a:r>
              <a:rPr lang="en-US" i="1" dirty="0" smtClean="0"/>
              <a:t>true </a:t>
            </a:r>
            <a:r>
              <a:rPr lang="en-US" dirty="0" smtClean="0"/>
              <a:t>even if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>
                <a:latin typeface="+mj-lt"/>
                <a:ea typeface="Cambria Math"/>
              </a:rPr>
              <a:t>,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 </a:t>
            </a:r>
            <a:r>
              <a:rPr lang="en-US" dirty="0" smtClean="0"/>
              <a:t>are never true simultaneously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Monitoring phase does not change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just another predicate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predicate has three possible values in a run</a:t>
            </a:r>
          </a:p>
          <a:p>
            <a:pPr lvl="1"/>
            <a:r>
              <a:rPr lang="en-US" i="1" dirty="0" smtClean="0"/>
              <a:t>True, not true &amp; not observed</a:t>
            </a:r>
          </a:p>
          <a:p>
            <a:r>
              <a:rPr lang="en-US" dirty="0" smtClean="0"/>
              <a:t>Technically, </a:t>
            </a:r>
            <a:r>
              <a:rPr lang="en-US" i="1" dirty="0" smtClean="0"/>
              <a:t>not true </a:t>
            </a:r>
            <a:r>
              <a:rPr lang="en-US" dirty="0" smtClean="0"/>
              <a:t>≠ </a:t>
            </a:r>
            <a:r>
              <a:rPr lang="en-US" i="1" dirty="0" smtClean="0"/>
              <a:t>false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657600"/>
          <a:ext cx="2926080" cy="283464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Conjunction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∧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  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</a:p>
                    <a:p>
                      <a:pPr algn="l"/>
                      <a:r>
                        <a:rPr lang="en-US" sz="1400" dirty="0" smtClean="0"/>
                        <a:t>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53000" y="3657600"/>
          <a:ext cx="2926080" cy="283464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Disjunction </a:t>
                      </a:r>
                      <a:r>
                        <a:rPr lang="en-US" sz="2000" i="1" dirty="0" smtClean="0"/>
                        <a:t>p</a:t>
                      </a:r>
                      <a:r>
                        <a:rPr lang="en-US" sz="2000" baseline="-25000" dirty="0" smtClean="0"/>
                        <a:t>1</a:t>
                      </a:r>
                      <a:r>
                        <a:rPr lang="en-US" sz="2000" dirty="0" smtClean="0">
                          <a:latin typeface="Cambria Math"/>
                          <a:ea typeface="Cambria Math"/>
                        </a:rPr>
                        <a:t>∨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i="1" dirty="0" smtClean="0"/>
                        <a:t>p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  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2</a:t>
                      </a:r>
                    </a:p>
                    <a:p>
                      <a:pPr algn="l"/>
                      <a:r>
                        <a:rPr lang="en-US" sz="1400" dirty="0" smtClean="0"/>
                        <a:t>  </a:t>
                      </a:r>
                      <a:r>
                        <a:rPr lang="en-US" sz="1400" i="1" dirty="0" smtClean="0"/>
                        <a:t>p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3AEA-7752-4547-B37E-F079CFE3B3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-blur">
  <a:themeElements>
    <a:clrScheme name="slate-blu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late-blu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ate-blu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ate-blu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ate-blu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Words>1382</Words>
  <Application>Microsoft PowerPoint</Application>
  <PresentationFormat>On-screen Show (4:3)</PresentationFormat>
  <Paragraphs>360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slate-blur</vt:lpstr>
      <vt:lpstr>Equation</vt:lpstr>
      <vt:lpstr>Statistical Debugging Using Compound Boolean Predicates</vt:lpstr>
      <vt:lpstr>Cooperative Bug Isolation (CBI)</vt:lpstr>
      <vt:lpstr>Bug Isolation Overview</vt:lpstr>
      <vt:lpstr>Simple Predicates</vt:lpstr>
      <vt:lpstr>Motivation: Null Pointer Errors</vt:lpstr>
      <vt:lpstr>Motivation</vt:lpstr>
      <vt:lpstr>Issues</vt:lpstr>
      <vt:lpstr>Conservative Definition</vt:lpstr>
      <vt:lpstr>Truth Tables</vt:lpstr>
      <vt:lpstr>Analysis with Compound Predicates</vt:lpstr>
      <vt:lpstr>Complexity</vt:lpstr>
      <vt:lpstr>Upper Bound On Score</vt:lpstr>
      <vt:lpstr>↑F(C) and ↓S(C) for conjunction</vt:lpstr>
      <vt:lpstr>↑S(C obs)</vt:lpstr>
      <vt:lpstr>Pruning Conclusion</vt:lpstr>
      <vt:lpstr>Usability</vt:lpstr>
      <vt:lpstr>Evaluation</vt:lpstr>
      <vt:lpstr>Usefulness – What kind of predicate has the top score?</vt:lpstr>
      <vt:lpstr>Practicality</vt:lpstr>
      <vt:lpstr>Related Work</vt:lpstr>
      <vt:lpstr>Conclusion &amp; Future Work</vt:lpstr>
      <vt:lpstr>Thank You</vt:lpstr>
      <vt:lpstr>Effect Of Sampling</vt:lpstr>
      <vt:lpstr>Usefulness At Lower Sampling Rates</vt:lpstr>
      <vt:lpstr>↓F(C obs)</vt:lpstr>
    </vt:vector>
  </TitlesOfParts>
  <Company>UW-Madison Computer Sciences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Debugging Using Compound Boolean Predicates</dc:title>
  <dc:creator>Piramanayagam Arumuga Nainar</dc:creator>
  <cp:lastModifiedBy> </cp:lastModifiedBy>
  <cp:revision>1796</cp:revision>
  <dcterms:created xsi:type="dcterms:W3CDTF">2007-05-21T23:13:28Z</dcterms:created>
  <dcterms:modified xsi:type="dcterms:W3CDTF">2007-07-10T09:59:53Z</dcterms:modified>
</cp:coreProperties>
</file>