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sldIdLst>
    <p:sldId id="257" r:id="rId2"/>
    <p:sldId id="258" r:id="rId3"/>
    <p:sldId id="259" r:id="rId4"/>
    <p:sldId id="284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0" r:id="rId13"/>
    <p:sldId id="271" r:id="rId14"/>
    <p:sldId id="272" r:id="rId15"/>
    <p:sldId id="283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DBC00"/>
    <a:srgbClr val="FF66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84358" autoAdjust="0"/>
  </p:normalViewPr>
  <p:slideViewPr>
    <p:cSldViewPr>
      <p:cViewPr varScale="1">
        <p:scale>
          <a:sx n="59" d="100"/>
          <a:sy n="59" d="100"/>
        </p:scale>
        <p:origin x="-25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1878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4DD582-A67E-40A0-AF49-F9C24728C6A9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8C60C1-78B8-47AC-8B34-D6E1D6DA69EC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</a:t>
            </a:r>
            <a:r>
              <a:rPr lang="en-US" baseline="0" dirty="0" smtClean="0"/>
              <a:t> a configuration where the objective bound is obtained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Bounds for disjunctions are dual</a:t>
            </a:r>
            <a:r>
              <a:rPr lang="en-US" baseline="0" dirty="0" smtClean="0"/>
              <a:t> to those of conjunctions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far: addressed</a:t>
            </a:r>
            <a:r>
              <a:rPr lang="en-US" baseline="0" dirty="0" smtClean="0"/>
              <a:t> from computational standpoint</a:t>
            </a:r>
          </a:p>
          <a:p>
            <a:r>
              <a:rPr lang="en-US" baseline="0" dirty="0" smtClean="0"/>
              <a:t>More important: must be usable by programmer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Compute only usable compound predicates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0.6.9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Ccrypt</a:t>
            </a:r>
            <a:r>
              <a:rPr lang="en-US" dirty="0" smtClean="0"/>
              <a:t>: predicate implications</a:t>
            </a:r>
            <a:r>
              <a:rPr lang="en-US" baseline="0" dirty="0" smtClean="0"/>
              <a:t> – see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Siemens</a:t>
            </a:r>
            <a:r>
              <a:rPr lang="en-US" baseline="0" dirty="0"/>
              <a:t> </a:t>
            </a:r>
            <a:r>
              <a:rPr lang="en-US" baseline="0" dirty="0" smtClean="0"/>
              <a:t>– variants per application from 7 to 41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Aggressive pruning: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Interested</a:t>
            </a:r>
            <a:r>
              <a:rPr lang="en-US" baseline="0" dirty="0" smtClean="0"/>
              <a:t> only in top scoring predicate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Used by a iterative elimination algorithm used for </a:t>
            </a:r>
            <a:r>
              <a:rPr lang="en-US" baseline="0" dirty="0" err="1" smtClean="0"/>
              <a:t>pgms</a:t>
            </a:r>
            <a:r>
              <a:rPr lang="en-US" baseline="0" dirty="0" smtClean="0"/>
              <a:t> with multiple bugs [PLDI ’05]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SOBER</a:t>
            </a:r>
            <a:r>
              <a:rPr lang="en-US" baseline="0" dirty="0" smtClean="0"/>
              <a:t> – probabilistic model</a:t>
            </a:r>
          </a:p>
          <a:p>
            <a:r>
              <a:rPr lang="en-US" baseline="0" dirty="0" smtClean="0"/>
              <a:t>Tarantula - statement coverage as predicates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137D89-A832-4CB6-BDE8-A3167B3EF9C1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In-house testing is not always complete</a:t>
            </a:r>
          </a:p>
          <a:p>
            <a:endParaRPr lang="en-US" dirty="0" smtClean="0"/>
          </a:p>
          <a:p>
            <a:r>
              <a:rPr lang="en-US" dirty="0" smtClean="0"/>
              <a:t>Windows </a:t>
            </a:r>
            <a:r>
              <a:rPr lang="en-US" dirty="0"/>
              <a:t>Vista - 40 million licenses in 100 days</a:t>
            </a:r>
          </a:p>
          <a:p>
            <a:endParaRPr lang="en-US" dirty="0"/>
          </a:p>
          <a:p>
            <a:r>
              <a:rPr lang="en-US" dirty="0"/>
              <a:t>Halo 2: 500 million online games from 9-Nov-2004 to 20-Jun-2006 (1.6 years)</a:t>
            </a:r>
          </a:p>
          <a:p>
            <a:r>
              <a:rPr lang="en-US" dirty="0"/>
              <a:t>	nearly 10 per second; one new game every tenth of a second</a:t>
            </a:r>
          </a:p>
          <a:p>
            <a:r>
              <a:rPr lang="en-US" dirty="0"/>
              <a:t>	35,431 during this talk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–</a:t>
            </a:r>
            <a:r>
              <a:rPr lang="en-US" baseline="0" dirty="0" smtClean="0"/>
              <a:t> probe or snippet –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condition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Numeric scores – from feedback reports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Predicates at same location: conjunction easily</a:t>
            </a:r>
            <a:r>
              <a:rPr lang="en-US" baseline="0" dirty="0" smtClean="0"/>
              <a:t> defined</a:t>
            </a:r>
          </a:p>
          <a:p>
            <a:r>
              <a:rPr lang="en-US" baseline="0" dirty="0" smtClean="0"/>
              <a:t>Different location: It is not clear what a conjunction means.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3. Collapse: compact the feedback report</a:t>
            </a:r>
          </a:p>
          <a:p>
            <a:r>
              <a:rPr lang="en-US" baseline="0" dirty="0" smtClean="0"/>
              <a:t>Sampling: reduce overhead – statistically fair random sample of the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Just another predicate: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compose further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existing analysis and tools automatically applied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Not observed </a:t>
            </a:r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Execution did not reach the predicate</a:t>
            </a:r>
          </a:p>
          <a:p>
            <a:pPr lvl="1"/>
            <a:r>
              <a:rPr lang="en-US" dirty="0" smtClean="0"/>
              <a:t>Skipped because of </a:t>
            </a:r>
            <a:r>
              <a:rPr lang="en-US" dirty="0" smtClean="0"/>
              <a:t>sampling</a:t>
            </a:r>
          </a:p>
          <a:p>
            <a:pPr lvl="1"/>
            <a:endParaRPr lang="en-US" dirty="0" smtClean="0"/>
          </a:p>
          <a:p>
            <a:pPr lvl="0"/>
            <a:r>
              <a:rPr lang="en-US" i="1" dirty="0" smtClean="0"/>
              <a:t>Not</a:t>
            </a:r>
            <a:r>
              <a:rPr lang="en-US" i="1" baseline="0" dirty="0" smtClean="0"/>
              <a:t> true != false</a:t>
            </a:r>
            <a:r>
              <a:rPr lang="en-US" i="0" baseline="0" dirty="0" smtClean="0"/>
              <a:t>: because of sampling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Complexity</a:t>
            </a:r>
            <a:r>
              <a:rPr lang="en-US" baseline="0" dirty="0" smtClean="0"/>
              <a:t> for computing the score of all complex predicates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already doomed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this value is less than score of p1, p2</a:t>
            </a:r>
            <a:r>
              <a:rPr lang="en-US" baseline="0" dirty="0" smtClean="0"/>
              <a:t> – prune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hlink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A0BB77-41C4-4894-B02A-8C6475C16FA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603FFD-F89B-4831-B900-583EECC24B1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A9155-AD25-429C-AFAF-EFE3E20F4B4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A3AEA-7752-4547-B37E-F079CFE3B3F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A5540-CA10-44C1-87A4-C4DFE053EFE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84CB9-BC13-4B1B-8FEB-05803969C29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652397-FFFE-4E93-BCF3-5656B2F2528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394772-4EBC-4B3E-B9F7-10EE3F90896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9E75D5-6DD3-427A-B63E-50C4AD9D4E2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A2C0C-C945-46A3-ADA8-026B5AE1805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6D2D1-BDFB-4F93-83C9-28CA69BC17C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2"/>
          <p:cNvSpPr>
            <a:spLocks noChangeArrowheads="1"/>
          </p:cNvSpPr>
          <p:nvPr/>
        </p:nvSpPr>
        <p:spPr bwMode="auto">
          <a:xfrm>
            <a:off x="0" y="0"/>
            <a:ext cx="9144000" cy="19812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</a:defRPr>
            </a:lvl1pPr>
          </a:lstStyle>
          <a:p>
            <a:fld id="{5F609A75-6085-49E7-9CED-CD34463C9FEB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7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828800"/>
            <a:ext cx="7772400" cy="2362200"/>
          </a:xfrm>
        </p:spPr>
        <p:txBody>
          <a:bodyPr/>
          <a:lstStyle/>
          <a:p>
            <a:r>
              <a:rPr lang="en-US" dirty="0"/>
              <a:t>Statistical Debugging Using Compound Boolean Predicates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114800"/>
            <a:ext cx="6705600" cy="2286000"/>
          </a:xfrm>
        </p:spPr>
        <p:txBody>
          <a:bodyPr/>
          <a:lstStyle/>
          <a:p>
            <a:r>
              <a:rPr lang="en-US" sz="2800" dirty="0">
                <a:solidFill>
                  <a:srgbClr val="008000"/>
                </a:solidFill>
              </a:rPr>
              <a:t>Piramanayagam </a:t>
            </a:r>
            <a:r>
              <a:rPr lang="en-US" sz="2800" u="sng" dirty="0" smtClean="0">
                <a:solidFill>
                  <a:srgbClr val="008000"/>
                </a:solidFill>
              </a:rPr>
              <a:t>Arumuga</a:t>
            </a:r>
            <a:r>
              <a:rPr lang="en-US" sz="2800" dirty="0" smtClean="0">
                <a:solidFill>
                  <a:srgbClr val="008000"/>
                </a:solidFill>
              </a:rPr>
              <a:t> </a:t>
            </a:r>
            <a:r>
              <a:rPr lang="en-US" sz="2800" dirty="0">
                <a:solidFill>
                  <a:srgbClr val="008000"/>
                </a:solidFill>
              </a:rPr>
              <a:t>Nainar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en-US" sz="2800" dirty="0" smtClean="0"/>
              <a:t>Ting </a:t>
            </a:r>
            <a:r>
              <a:rPr lang="en-US" sz="2800" dirty="0"/>
              <a:t>Chen, Jake Rosin, Ben Liblit</a:t>
            </a:r>
          </a:p>
          <a:p>
            <a:r>
              <a:rPr lang="en-US" sz="2800" dirty="0"/>
              <a:t>University of </a:t>
            </a:r>
            <a:r>
              <a:rPr lang="en-US" sz="2800" dirty="0" smtClean="0"/>
              <a:t>Wisconsin – Madison</a:t>
            </a:r>
            <a:endParaRPr lang="en-US" sz="2800" dirty="0"/>
          </a:p>
        </p:txBody>
      </p:sp>
      <p:pic>
        <p:nvPicPr>
          <p:cNvPr id="8196" name="Picture 4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97738" y="471488"/>
            <a:ext cx="1169987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0BB77-41C4-4894-B02A-8C6475C16FA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Bound On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lvl="0" indent="-514350"/>
            <a:r>
              <a:rPr lang="en-US" sz="3600" dirty="0" smtClean="0">
                <a:solidFill>
                  <a:srgbClr val="000000"/>
                </a:solidFill>
                <a:latin typeface="Cambria Math"/>
                <a:ea typeface="Cambria Math"/>
              </a:rPr>
              <a:t>↑ </a:t>
            </a:r>
            <a:r>
              <a:rPr lang="en-US" sz="3600" dirty="0" smtClean="0">
                <a:solidFill>
                  <a:srgbClr val="000000"/>
                </a:solidFill>
              </a:rPr>
              <a:t>Harmonic </a:t>
            </a:r>
            <a:r>
              <a:rPr lang="en-US" sz="3600" dirty="0" smtClean="0">
                <a:solidFill>
                  <a:srgbClr val="000000"/>
                </a:solidFill>
              </a:rPr>
              <a:t>mean</a:t>
            </a:r>
            <a:r>
              <a:rPr lang="en-US" dirty="0" smtClean="0"/>
              <a:t> </a:t>
            </a:r>
          </a:p>
          <a:p>
            <a:pPr marL="971550" lvl="1" indent="-51435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Cambria Math"/>
                <a:ea typeface="Cambria Math"/>
              </a:rPr>
              <a:t>↑ </a:t>
            </a:r>
            <a:r>
              <a:rPr lang="en-US" dirty="0" smtClean="0"/>
              <a:t>Increase(P) =                          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</a:p>
          <a:p>
            <a:pPr marL="971550" lvl="1" indent="-514350"/>
            <a:endParaRPr lang="en-US" dirty="0" smtClean="0">
              <a:solidFill>
                <a:schemeClr val="accent2"/>
              </a:solidFill>
            </a:endParaRPr>
          </a:p>
          <a:p>
            <a:pPr marL="971550" lvl="1" indent="-514350">
              <a:buFont typeface="+mj-lt"/>
              <a:buAutoNum type="arabicPeriod" startAt="2"/>
            </a:pPr>
            <a:endParaRPr lang="en-US" dirty="0" smtClean="0"/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 smtClean="0">
                <a:latin typeface="Cambria Math"/>
                <a:ea typeface="Cambria Math"/>
              </a:rPr>
              <a:t>↑ </a:t>
            </a:r>
            <a:r>
              <a:rPr lang="en-US" dirty="0" smtClean="0"/>
              <a:t>Sensitivity: </a:t>
            </a:r>
          </a:p>
          <a:p>
            <a:pPr marL="971550" lvl="1" indent="-514350">
              <a:buFont typeface="+mj-lt"/>
              <a:buAutoNum type="arabicPeriod" startAt="2"/>
            </a:pPr>
            <a:endParaRPr lang="en-US" dirty="0" smtClean="0"/>
          </a:p>
          <a:p>
            <a:pPr marL="571500" indent="-514350"/>
            <a:r>
              <a:rPr lang="en-US" dirty="0" smtClean="0"/>
              <a:t>Upper </a:t>
            </a:r>
            <a:r>
              <a:rPr lang="en-US" dirty="0" smtClean="0"/>
              <a:t>Bound on C =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∧ </a:t>
            </a:r>
            <a:r>
              <a:rPr lang="en-US" i="1" dirty="0" smtClean="0"/>
              <a:t>p</a:t>
            </a:r>
            <a:r>
              <a:rPr lang="en-US" baseline="-25000" dirty="0" smtClean="0"/>
              <a:t>2 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 smtClean="0">
                <a:latin typeface="Cambria Math"/>
                <a:ea typeface="Cambria Math"/>
              </a:rPr>
              <a:t>↑</a:t>
            </a:r>
            <a:r>
              <a:rPr lang="en-US" dirty="0" smtClean="0">
                <a:solidFill>
                  <a:schemeClr val="accent2"/>
                </a:solidFill>
              </a:rPr>
              <a:t>F(C)</a:t>
            </a:r>
            <a:r>
              <a:rPr lang="en-US" dirty="0" smtClean="0"/>
              <a:t>, </a:t>
            </a:r>
            <a:r>
              <a:rPr lang="en-US" dirty="0" smtClean="0">
                <a:latin typeface="Cambria Math"/>
                <a:ea typeface="Cambria Math"/>
              </a:rPr>
              <a:t>↓</a:t>
            </a:r>
            <a:r>
              <a:rPr lang="en-US" dirty="0" smtClean="0">
                <a:solidFill>
                  <a:schemeClr val="accent2"/>
                </a:solidFill>
              </a:rPr>
              <a:t>S(C)</a:t>
            </a:r>
            <a:r>
              <a:rPr lang="en-US" dirty="0" smtClean="0"/>
              <a:t>, </a:t>
            </a:r>
            <a:r>
              <a:rPr lang="en-US" dirty="0" smtClean="0">
                <a:latin typeface="Cambria Math"/>
                <a:ea typeface="Cambria Math"/>
              </a:rPr>
              <a:t>↓</a:t>
            </a:r>
            <a:r>
              <a:rPr lang="en-US" dirty="0" smtClean="0">
                <a:solidFill>
                  <a:schemeClr val="accent2"/>
                </a:solidFill>
              </a:rPr>
              <a:t>F(C </a:t>
            </a:r>
            <a:r>
              <a:rPr lang="en-US" i="1" dirty="0" err="1" smtClean="0">
                <a:solidFill>
                  <a:schemeClr val="accent2"/>
                </a:solidFill>
              </a:rPr>
              <a:t>obs</a:t>
            </a:r>
            <a:r>
              <a:rPr lang="en-US" dirty="0" smtClean="0">
                <a:solidFill>
                  <a:schemeClr val="accent2"/>
                </a:solidFill>
              </a:rPr>
              <a:t>) </a:t>
            </a:r>
            <a:r>
              <a:rPr lang="en-US" dirty="0" smtClean="0"/>
              <a:t>and </a:t>
            </a:r>
            <a:r>
              <a:rPr lang="en-US" dirty="0" smtClean="0">
                <a:latin typeface="Cambria Math"/>
                <a:ea typeface="Cambria Math"/>
              </a:rPr>
              <a:t>↑</a:t>
            </a:r>
            <a:r>
              <a:rPr lang="en-US" dirty="0" smtClean="0">
                <a:solidFill>
                  <a:schemeClr val="accent2"/>
                </a:solidFill>
              </a:rPr>
              <a:t>S(C </a:t>
            </a:r>
            <a:r>
              <a:rPr lang="en-US" i="1" dirty="0" err="1" smtClean="0">
                <a:solidFill>
                  <a:schemeClr val="accent2"/>
                </a:solidFill>
              </a:rPr>
              <a:t>obs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In terms of corresponding values for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endParaRPr lang="en-US" i="1" dirty="0" smtClean="0">
              <a:latin typeface="Cambria Math"/>
              <a:ea typeface="Cambria Math"/>
            </a:endParaRPr>
          </a:p>
        </p:txBody>
      </p:sp>
      <p:grpSp>
        <p:nvGrpSpPr>
          <p:cNvPr id="4" name="Group 32"/>
          <p:cNvGrpSpPr/>
          <p:nvPr/>
        </p:nvGrpSpPr>
        <p:grpSpPr>
          <a:xfrm>
            <a:off x="3657601" y="2514600"/>
            <a:ext cx="1905000" cy="830997"/>
            <a:chOff x="4446836" y="4251325"/>
            <a:chExt cx="2108269" cy="830997"/>
          </a:xfrm>
        </p:grpSpPr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4446836" y="4251325"/>
              <a:ext cx="2108269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 </a:t>
              </a:r>
              <a:r>
                <a:rPr lang="en-US" sz="2400" dirty="0" smtClean="0">
                  <a:latin typeface="Cambria Math"/>
                  <a:ea typeface="Cambria Math"/>
                </a:rPr>
                <a:t>↑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F(P)</a:t>
              </a:r>
            </a:p>
            <a:p>
              <a:pPr algn="ctr"/>
              <a:r>
                <a:rPr lang="en-US" sz="2400" dirty="0" smtClean="0">
                  <a:latin typeface="Cambria Math"/>
                  <a:ea typeface="Cambria Math"/>
                </a:rPr>
                <a:t> ↑ 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F(P) + </a:t>
              </a:r>
              <a:r>
                <a:rPr lang="en-US" sz="2400" dirty="0" smtClean="0">
                  <a:latin typeface="Cambria Math"/>
                  <a:ea typeface="Cambria Math"/>
                </a:rPr>
                <a:t>↓ 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S(P)</a:t>
              </a:r>
              <a:endParaRPr lang="en-US" sz="2400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32" name="AutoShape 22"/>
            <p:cNvCxnSpPr>
              <a:cxnSpLocks noChangeShapeType="1"/>
              <a:stCxn id="31" idx="1"/>
              <a:endCxn id="31" idx="3"/>
            </p:cNvCxnSpPr>
            <p:nvPr/>
          </p:nvCxnSpPr>
          <p:spPr bwMode="auto">
            <a:xfrm rot="10800000" flipH="1">
              <a:off x="4446836" y="4666824"/>
              <a:ext cx="2108269" cy="15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34"/>
          <p:cNvGrpSpPr/>
          <p:nvPr/>
        </p:nvGrpSpPr>
        <p:grpSpPr>
          <a:xfrm>
            <a:off x="5943600" y="2514600"/>
            <a:ext cx="2895601" cy="830997"/>
            <a:chOff x="5656260" y="2727325"/>
            <a:chExt cx="2951067" cy="830997"/>
          </a:xfrm>
        </p:grpSpPr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5656262" y="2727325"/>
              <a:ext cx="295106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en-US" sz="2400" dirty="0" smtClean="0">
                  <a:latin typeface="Cambria Math"/>
                  <a:ea typeface="Cambria Math"/>
                </a:rPr>
                <a:t>↓ 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F(P </a:t>
              </a:r>
              <a:r>
                <a:rPr lang="en-US" sz="2400" i="1" dirty="0" err="1" smtClean="0">
                  <a:solidFill>
                    <a:schemeClr val="accent2"/>
                  </a:solidFill>
                  <a:latin typeface="+mn-lt"/>
                </a:rPr>
                <a:t>obs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</a:t>
              </a:r>
              <a:endParaRPr lang="en-US" sz="2400" dirty="0">
                <a:solidFill>
                  <a:schemeClr val="accent2"/>
                </a:solidFill>
                <a:latin typeface="+mn-lt"/>
              </a:endParaRPr>
            </a:p>
            <a:p>
              <a:pPr algn="ctr"/>
              <a:r>
                <a:rPr lang="en-US" sz="2400" dirty="0" smtClean="0">
                  <a:latin typeface="Cambria Math"/>
                  <a:ea typeface="Cambria Math"/>
                </a:rPr>
                <a:t>↓ 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F(P </a:t>
              </a:r>
              <a:r>
                <a:rPr lang="en-US" sz="2400" i="1" dirty="0" err="1" smtClean="0">
                  <a:solidFill>
                    <a:schemeClr val="accent2"/>
                  </a:solidFill>
                  <a:latin typeface="+mn-lt"/>
                </a:rPr>
                <a:t>obs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 + </a:t>
              </a:r>
              <a:r>
                <a:rPr lang="en-US" sz="2400" dirty="0" smtClean="0">
                  <a:latin typeface="Cambria Math"/>
                  <a:ea typeface="Cambria Math"/>
                </a:rPr>
                <a:t>↑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S(P </a:t>
              </a:r>
              <a:r>
                <a:rPr lang="en-US" sz="2400" i="1" dirty="0" err="1" smtClean="0">
                  <a:solidFill>
                    <a:schemeClr val="accent2"/>
                  </a:solidFill>
                  <a:latin typeface="+mn-lt"/>
                </a:rPr>
                <a:t>obs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</a:t>
              </a:r>
              <a:endParaRPr lang="en-US" sz="2400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37" name="AutoShape 22"/>
            <p:cNvCxnSpPr>
              <a:cxnSpLocks noChangeShapeType="1"/>
              <a:stCxn id="36" idx="1"/>
              <a:endCxn id="36" idx="3"/>
            </p:cNvCxnSpPr>
            <p:nvPr/>
          </p:nvCxnSpPr>
          <p:spPr bwMode="auto">
            <a:xfrm rot="10800000" flipH="1">
              <a:off x="5656260" y="3142824"/>
              <a:ext cx="2951065" cy="15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38"/>
          <p:cNvGrpSpPr/>
          <p:nvPr/>
        </p:nvGrpSpPr>
        <p:grpSpPr>
          <a:xfrm>
            <a:off x="3505200" y="3657600"/>
            <a:ext cx="1414170" cy="830997"/>
            <a:chOff x="4437061" y="4556125"/>
            <a:chExt cx="1414170" cy="830997"/>
          </a:xfrm>
        </p:grpSpPr>
        <p:sp>
          <p:nvSpPr>
            <p:cNvPr id="40" name="Text Box 21"/>
            <p:cNvSpPr txBox="1">
              <a:spLocks noChangeArrowheads="1"/>
            </p:cNvSpPr>
            <p:nvPr/>
          </p:nvSpPr>
          <p:spPr bwMode="auto">
            <a:xfrm>
              <a:off x="4437061" y="4556125"/>
              <a:ext cx="141417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en-US" sz="2400" dirty="0" smtClean="0">
                  <a:latin typeface="Cambria Math"/>
                  <a:ea typeface="Cambria Math"/>
                </a:rPr>
                <a:t>↑ 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log F(P)</a:t>
              </a:r>
            </a:p>
            <a:p>
              <a:pPr algn="ctr"/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log </a:t>
              </a:r>
              <a:r>
                <a:rPr lang="en-US" sz="2400" dirty="0" err="1" smtClean="0">
                  <a:solidFill>
                    <a:schemeClr val="accent2"/>
                  </a:solidFill>
                  <a:latin typeface="+mn-lt"/>
                </a:rPr>
                <a:t>numF</a:t>
              </a:r>
              <a:endParaRPr lang="en-US" sz="2400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41" name="AutoShape 22"/>
            <p:cNvCxnSpPr>
              <a:cxnSpLocks noChangeShapeType="1"/>
              <a:stCxn id="40" idx="1"/>
              <a:endCxn id="40" idx="3"/>
            </p:cNvCxnSpPr>
            <p:nvPr/>
          </p:nvCxnSpPr>
          <p:spPr bwMode="auto">
            <a:xfrm rot="10800000" flipH="1">
              <a:off x="4437061" y="4971624"/>
              <a:ext cx="1414170" cy="15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Math"/>
                <a:ea typeface="Cambria Math"/>
              </a:rPr>
              <a:t>↑</a:t>
            </a:r>
            <a:r>
              <a:rPr lang="en-US" dirty="0" smtClean="0">
                <a:solidFill>
                  <a:schemeClr val="accent2"/>
                </a:solidFill>
              </a:rPr>
              <a:t>F(C) </a:t>
            </a:r>
            <a:r>
              <a:rPr lang="en-US" dirty="0" smtClean="0"/>
              <a:t>and </a:t>
            </a:r>
            <a:r>
              <a:rPr lang="en-US" dirty="0" smtClean="0">
                <a:latin typeface="Cambria Math"/>
                <a:ea typeface="Cambria Math"/>
              </a:rPr>
              <a:t>↓</a:t>
            </a:r>
            <a:r>
              <a:rPr lang="en-US" dirty="0" smtClean="0">
                <a:solidFill>
                  <a:schemeClr val="accent2"/>
                </a:solidFill>
              </a:rPr>
              <a:t>S(C) </a:t>
            </a:r>
            <a:r>
              <a:rPr lang="en-US" dirty="0" smtClean="0"/>
              <a:t>for conjunction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r>
              <a:rPr lang="en-US" dirty="0" smtClean="0">
                <a:latin typeface="Cambria Math"/>
                <a:ea typeface="Cambria Math"/>
              </a:rPr>
              <a:t>↑</a:t>
            </a:r>
            <a:r>
              <a:rPr lang="en-US" dirty="0" smtClean="0">
                <a:solidFill>
                  <a:schemeClr val="accent2"/>
                </a:solidFill>
              </a:rPr>
              <a:t>F(C)</a:t>
            </a:r>
            <a:r>
              <a:rPr lang="en-US" dirty="0" smtClean="0"/>
              <a:t>: </a:t>
            </a:r>
            <a:r>
              <a:rPr lang="en-US" i="1" dirty="0" smtClean="0"/>
              <a:t>true </a:t>
            </a:r>
            <a:r>
              <a:rPr lang="en-US" dirty="0" smtClean="0"/>
              <a:t>runs completely overlap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375176" y="3124114"/>
            <a:ext cx="608806" cy="9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679096" y="2971800"/>
            <a:ext cx="1389744" cy="152400"/>
          </a:xfrm>
          <a:prstGeom prst="rect">
            <a:avLst/>
          </a:prstGeom>
          <a:solidFill>
            <a:srgbClr val="0DBC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52600" y="2819400"/>
            <a:ext cx="80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F(</a:t>
            </a:r>
            <a:r>
              <a:rPr lang="en-US" i="1" dirty="0" smtClean="0">
                <a:latin typeface="+mj-lt"/>
              </a:rPr>
              <a:t>p</a:t>
            </a:r>
            <a:r>
              <a:rPr lang="en-US" i="1" baseline="-25000" dirty="0" smtClean="0">
                <a:latin typeface="+mj-lt"/>
              </a:rPr>
              <a:t>1</a:t>
            </a:r>
            <a:r>
              <a:rPr lang="en-US" dirty="0" smtClean="0">
                <a:latin typeface="+mj-lt"/>
              </a:rPr>
              <a:t>)</a:t>
            </a:r>
            <a:endParaRPr lang="en-US" i="1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00984" y="3124200"/>
            <a:ext cx="1563624" cy="152400"/>
          </a:xfrm>
          <a:prstGeom prst="rect">
            <a:avLst/>
          </a:prstGeom>
          <a:solidFill>
            <a:srgbClr val="0D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52600" y="3124200"/>
            <a:ext cx="80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F(</a:t>
            </a:r>
            <a:r>
              <a:rPr lang="en-US" i="1" dirty="0" smtClean="0">
                <a:latin typeface="+mj-lt"/>
              </a:rPr>
              <a:t>p</a:t>
            </a:r>
            <a:r>
              <a:rPr lang="en-US" i="1" baseline="-25000" dirty="0" smtClean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)</a:t>
            </a:r>
            <a:endParaRPr lang="en-US" i="1" dirty="0">
              <a:latin typeface="+mj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4876714" y="3123320"/>
            <a:ext cx="608806" cy="9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679096" y="3581400"/>
            <a:ext cx="2501539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27643" y="3581400"/>
            <a:ext cx="101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+mj-lt"/>
              </a:rPr>
              <a:t>numF</a:t>
            </a:r>
            <a:endParaRPr lang="en-US" i="1" dirty="0">
              <a:latin typeface="+mj-lt"/>
            </a:endParaRPr>
          </a:p>
        </p:txBody>
      </p:sp>
      <p:sp>
        <p:nvSpPr>
          <p:cNvPr id="26" name="Cloud 25"/>
          <p:cNvSpPr/>
          <p:nvPr/>
        </p:nvSpPr>
        <p:spPr>
          <a:xfrm>
            <a:off x="5029200" y="2743200"/>
            <a:ext cx="2971800" cy="914400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Min( F(</a:t>
            </a:r>
            <a:r>
              <a:rPr lang="en-US" i="1" dirty="0" smtClean="0">
                <a:solidFill>
                  <a:schemeClr val="tx1"/>
                </a:solidFill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), F(</a:t>
            </a:r>
            <a:r>
              <a:rPr lang="en-US" i="1" dirty="0" smtClean="0">
                <a:solidFill>
                  <a:schemeClr val="tx1"/>
                </a:solidFill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) 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85800" y="4191000"/>
            <a:ext cx="7772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70000"/>
              </a:spcBef>
              <a:buFontTx/>
              <a:buChar char="•"/>
            </a:pPr>
            <a:r>
              <a:rPr lang="en-US" sz="3200" dirty="0" smtClean="0">
                <a:latin typeface="Cambria Math"/>
                <a:ea typeface="Cambria Math"/>
              </a:rPr>
              <a:t>↓</a:t>
            </a:r>
            <a:r>
              <a:rPr lang="en-US" sz="3200" dirty="0" smtClean="0">
                <a:solidFill>
                  <a:schemeClr val="accent2"/>
                </a:solidFill>
                <a:latin typeface="+mj-lt"/>
              </a:rPr>
              <a:t>S(C)</a:t>
            </a:r>
            <a:r>
              <a:rPr lang="en-US" sz="3200" kern="0" dirty="0" smtClean="0">
                <a:latin typeface="+mn-lt"/>
              </a:rPr>
              <a:t>: </a:t>
            </a:r>
            <a:r>
              <a:rPr lang="en-US" sz="3200" i="1" kern="0" dirty="0" smtClean="0">
                <a:latin typeface="+mn-lt"/>
              </a:rPr>
              <a:t>true</a:t>
            </a:r>
            <a:r>
              <a:rPr lang="en-US" sz="3200" kern="0" dirty="0" smtClean="0">
                <a:latin typeface="+mn-lt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runs are disjoint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2298977" y="5257714"/>
            <a:ext cx="608806" cy="9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602897" y="5105400"/>
            <a:ext cx="1389744" cy="152400"/>
          </a:xfrm>
          <a:prstGeom prst="rect">
            <a:avLst/>
          </a:prstGeom>
          <a:solidFill>
            <a:srgbClr val="0DBC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676401" y="4953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S(</a:t>
            </a:r>
            <a:r>
              <a:rPr lang="en-US" i="1" dirty="0" smtClean="0">
                <a:latin typeface="+mj-lt"/>
              </a:rPr>
              <a:t>p</a:t>
            </a:r>
            <a:r>
              <a:rPr lang="en-US" i="1" baseline="-25000" dirty="0" smtClean="0">
                <a:latin typeface="+mj-lt"/>
              </a:rPr>
              <a:t>1</a:t>
            </a:r>
            <a:r>
              <a:rPr lang="en-US" dirty="0" smtClean="0">
                <a:latin typeface="+mj-lt"/>
              </a:rPr>
              <a:t>)</a:t>
            </a:r>
            <a:endParaRPr lang="en-US" i="1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76401" y="52578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S(</a:t>
            </a:r>
            <a:r>
              <a:rPr lang="en-US" i="1" dirty="0" smtClean="0">
                <a:latin typeface="+mj-lt"/>
              </a:rPr>
              <a:t>p</a:t>
            </a:r>
            <a:r>
              <a:rPr lang="en-US" i="1" baseline="-25000" dirty="0" smtClean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)</a:t>
            </a:r>
            <a:endParaRPr lang="en-US" i="1" dirty="0">
              <a:latin typeface="+mj-lt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114800" y="4953000"/>
            <a:ext cx="993647" cy="608806"/>
            <a:chOff x="4267199" y="2667000"/>
            <a:chExt cx="993647" cy="608806"/>
          </a:xfrm>
        </p:grpSpPr>
        <p:sp>
          <p:nvSpPr>
            <p:cNvPr id="37" name="Rectangle 36"/>
            <p:cNvSpPr/>
            <p:nvPr/>
          </p:nvSpPr>
          <p:spPr>
            <a:xfrm>
              <a:off x="4267199" y="2971800"/>
              <a:ext cx="993647" cy="152400"/>
            </a:xfrm>
            <a:prstGeom prst="rect">
              <a:avLst/>
            </a:prstGeom>
            <a:solidFill>
              <a:srgbClr val="0D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 rot="5400000">
              <a:off x="4952914" y="2970920"/>
              <a:ext cx="608806" cy="96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2602897" y="5715000"/>
            <a:ext cx="2501539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/>
          <p:cNvSpPr/>
          <p:nvPr/>
        </p:nvSpPr>
        <p:spPr>
          <a:xfrm>
            <a:off x="5410200" y="4953000"/>
            <a:ext cx="2971800" cy="914400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590801" y="5715000"/>
            <a:ext cx="1752600" cy="1588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5410200" y="5029200"/>
            <a:ext cx="2971800" cy="914400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 </a:t>
            </a:r>
            <a:r>
              <a:rPr lang="en-US" i="1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S(</a:t>
            </a:r>
            <a:r>
              <a:rPr lang="en-US" i="1" dirty="0" smtClean="0">
                <a:solidFill>
                  <a:schemeClr val="tx1"/>
                </a:solidFill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)+S(</a:t>
            </a:r>
            <a:r>
              <a:rPr lang="en-US" i="1" dirty="0" smtClean="0">
                <a:solidFill>
                  <a:schemeClr val="tx1"/>
                </a:solidFill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)- </a:t>
            </a:r>
            <a:r>
              <a:rPr lang="en-US" i="1" dirty="0" err="1" smtClean="0">
                <a:solidFill>
                  <a:schemeClr val="tx1"/>
                </a:solidFill>
              </a:rPr>
              <a:t>numS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352801" y="5105400"/>
            <a:ext cx="639936" cy="3048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352800" y="5867400"/>
            <a:ext cx="101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+mj-lt"/>
              </a:rPr>
              <a:t>numS</a:t>
            </a:r>
            <a:endParaRPr lang="en-US" i="1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667 0 " pathEditMode="relative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5.20231E-7 L -0.08333 5.20231E-7 " pathEditMode="relative" ptsTypes="AA">
                                      <p:cBhvr>
                                        <p:cTn id="5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/>
      <p:bldP spid="10" grpId="0" animBg="1"/>
      <p:bldP spid="10" grpId="1" animBg="1"/>
      <p:bldP spid="11" grpId="0"/>
      <p:bldP spid="21" grpId="0"/>
      <p:bldP spid="26" grpId="0" animBg="1"/>
      <p:bldP spid="15" grpId="0"/>
      <p:bldP spid="33" grpId="0" animBg="1"/>
      <p:bldP spid="34" grpId="0"/>
      <p:bldP spid="35" grpId="0"/>
      <p:bldP spid="40" grpId="0" animBg="1"/>
      <p:bldP spid="42" grpId="0" animBg="1"/>
      <p:bldP spid="43" grpId="0" animBg="1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Math"/>
                <a:ea typeface="Cambria Math"/>
              </a:rPr>
              <a:t>↑</a:t>
            </a:r>
            <a:r>
              <a:rPr lang="en-US" dirty="0" smtClean="0">
                <a:solidFill>
                  <a:schemeClr val="accent2"/>
                </a:solidFill>
              </a:rPr>
              <a:t>S(C </a:t>
            </a:r>
            <a:r>
              <a:rPr lang="en-US" i="1" dirty="0" err="1" smtClean="0">
                <a:solidFill>
                  <a:schemeClr val="accent2"/>
                </a:solidFill>
              </a:rPr>
              <a:t>obs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667000" y="4114800"/>
            <a:ext cx="2514599" cy="1055132"/>
            <a:chOff x="2667000" y="4114800"/>
            <a:chExt cx="2514599" cy="1055132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2375176" y="4419514"/>
              <a:ext cx="608806" cy="96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4876714" y="4418720"/>
              <a:ext cx="608806" cy="96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667000" y="4800600"/>
              <a:ext cx="2501539" cy="0"/>
            </a:xfrm>
            <a:prstGeom prst="straightConnector1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352800" y="4800600"/>
              <a:ext cx="1019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>
                  <a:latin typeface="+mj-lt"/>
                </a:rPr>
                <a:t>numS</a:t>
              </a:r>
              <a:endParaRPr lang="en-US" i="1" dirty="0">
                <a:latin typeface="+mj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38400" y="3581400"/>
            <a:ext cx="1155096" cy="838200"/>
            <a:chOff x="2438400" y="3581400"/>
            <a:chExt cx="1155096" cy="838200"/>
          </a:xfrm>
        </p:grpSpPr>
        <p:sp>
          <p:nvSpPr>
            <p:cNvPr id="8" name="Rectangle 7"/>
            <p:cNvSpPr/>
            <p:nvPr/>
          </p:nvSpPr>
          <p:spPr>
            <a:xfrm>
              <a:off x="2679096" y="4267200"/>
              <a:ext cx="914400" cy="152400"/>
            </a:xfrm>
            <a:prstGeom prst="rect">
              <a:avLst/>
            </a:prstGeom>
            <a:solidFill>
              <a:srgbClr val="0DBC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38400" y="3581400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S(</a:t>
              </a:r>
              <a:r>
                <a:rPr lang="en-US" sz="2000" i="1" dirty="0" smtClean="0">
                  <a:latin typeface="+mj-lt"/>
                </a:rPr>
                <a:t>p</a:t>
              </a:r>
              <a:r>
                <a:rPr lang="en-US" sz="2000" i="1" baseline="-25000" dirty="0" smtClean="0">
                  <a:latin typeface="+mj-lt"/>
                </a:rPr>
                <a:t>1</a:t>
              </a:r>
              <a:r>
                <a:rPr lang="en-US" sz="2000" dirty="0" smtClean="0">
                  <a:latin typeface="+mj-lt"/>
                </a:rPr>
                <a:t>)</a:t>
              </a:r>
              <a:endParaRPr lang="en-US" sz="2000" i="1" dirty="0">
                <a:latin typeface="+mj-lt"/>
              </a:endParaRPr>
            </a:p>
          </p:txBody>
        </p:sp>
        <p:cxnSp>
          <p:nvCxnSpPr>
            <p:cNvPr id="16" name="Curved Connector 15"/>
            <p:cNvCxnSpPr>
              <a:stCxn id="8" idx="0"/>
            </p:cNvCxnSpPr>
            <p:nvPr/>
          </p:nvCxnSpPr>
          <p:spPr>
            <a:xfrm rot="16200000" flipV="1">
              <a:off x="2825448" y="3956352"/>
              <a:ext cx="381000" cy="24069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33600" y="4419600"/>
            <a:ext cx="1185576" cy="1085910"/>
            <a:chOff x="2133600" y="4419600"/>
            <a:chExt cx="1185576" cy="1085910"/>
          </a:xfrm>
        </p:grpSpPr>
        <p:sp>
          <p:nvSpPr>
            <p:cNvPr id="10" name="Rectangle 9"/>
            <p:cNvSpPr/>
            <p:nvPr/>
          </p:nvSpPr>
          <p:spPr>
            <a:xfrm>
              <a:off x="2679096" y="4419600"/>
              <a:ext cx="640080" cy="152400"/>
            </a:xfrm>
            <a:prstGeom prst="rect">
              <a:avLst/>
            </a:prstGeom>
            <a:solidFill>
              <a:srgbClr val="0D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33600" y="5105400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S(</a:t>
              </a:r>
              <a:r>
                <a:rPr lang="en-US" sz="2000" i="1" dirty="0" smtClean="0">
                  <a:latin typeface="+mj-lt"/>
                </a:rPr>
                <a:t>p</a:t>
              </a:r>
              <a:r>
                <a:rPr lang="en-US" sz="2000" i="1" baseline="-25000" dirty="0" smtClean="0">
                  <a:latin typeface="+mj-lt"/>
                </a:rPr>
                <a:t>2</a:t>
              </a:r>
              <a:r>
                <a:rPr lang="en-US" sz="2000" dirty="0" smtClean="0">
                  <a:latin typeface="+mj-lt"/>
                </a:rPr>
                <a:t>)</a:t>
              </a:r>
              <a:endParaRPr lang="en-US" sz="2000" i="1" dirty="0">
                <a:latin typeface="+mj-lt"/>
              </a:endParaRPr>
            </a:p>
          </p:txBody>
        </p:sp>
        <p:cxnSp>
          <p:nvCxnSpPr>
            <p:cNvPr id="17" name="Curved Connector 16"/>
            <p:cNvCxnSpPr>
              <a:stCxn id="10" idx="2"/>
              <a:endCxn id="11" idx="0"/>
            </p:cNvCxnSpPr>
            <p:nvPr/>
          </p:nvCxnSpPr>
          <p:spPr>
            <a:xfrm rot="5400000">
              <a:off x="2477281" y="4583545"/>
              <a:ext cx="533400" cy="51031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4233672" y="4267200"/>
            <a:ext cx="731520" cy="152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029200" y="3581400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S(¬</a:t>
            </a:r>
            <a:r>
              <a:rPr lang="en-US" sz="2000" i="1" dirty="0" smtClean="0">
                <a:latin typeface="+mj-lt"/>
              </a:rPr>
              <a:t>p</a:t>
            </a:r>
            <a:r>
              <a:rPr lang="en-US" sz="2000" i="1" baseline="-25000" dirty="0" smtClean="0">
                <a:latin typeface="+mj-lt"/>
              </a:rPr>
              <a:t>1</a:t>
            </a:r>
            <a:r>
              <a:rPr lang="en-US" sz="2000" dirty="0" smtClean="0">
                <a:latin typeface="+mj-lt"/>
              </a:rPr>
              <a:t>)</a:t>
            </a:r>
            <a:endParaRPr lang="en-US" sz="2000" i="1" dirty="0">
              <a:latin typeface="+mj-lt"/>
            </a:endParaRPr>
          </a:p>
        </p:txBody>
      </p:sp>
      <p:cxnSp>
        <p:nvCxnSpPr>
          <p:cNvPr id="25" name="Curved Connector 24"/>
          <p:cNvCxnSpPr>
            <a:stCxn id="21" idx="0"/>
            <a:endCxn id="23" idx="1"/>
          </p:cNvCxnSpPr>
          <p:nvPr/>
        </p:nvCxnSpPr>
        <p:spPr>
          <a:xfrm rot="5400000" flipH="1" flipV="1">
            <a:off x="4571444" y="3809444"/>
            <a:ext cx="485745" cy="429768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319272" y="4419600"/>
            <a:ext cx="1726449" cy="1238310"/>
            <a:chOff x="3319272" y="4419600"/>
            <a:chExt cx="1726449" cy="1238310"/>
          </a:xfrm>
        </p:grpSpPr>
        <p:sp>
          <p:nvSpPr>
            <p:cNvPr id="22" name="Rectangle 21"/>
            <p:cNvSpPr/>
            <p:nvPr/>
          </p:nvSpPr>
          <p:spPr>
            <a:xfrm>
              <a:off x="3319272" y="4419600"/>
              <a:ext cx="914400" cy="152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91000" y="5257800"/>
              <a:ext cx="854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S(¬</a:t>
              </a:r>
              <a:r>
                <a:rPr lang="en-US" sz="2000" i="1" dirty="0" smtClean="0">
                  <a:latin typeface="+mj-lt"/>
                </a:rPr>
                <a:t>p</a:t>
              </a:r>
              <a:r>
                <a:rPr lang="en-US" sz="2000" i="1" baseline="-25000" dirty="0" smtClean="0">
                  <a:latin typeface="+mj-lt"/>
                </a:rPr>
                <a:t>2</a:t>
              </a:r>
              <a:r>
                <a:rPr lang="en-US" sz="2000" dirty="0" smtClean="0">
                  <a:latin typeface="+mj-lt"/>
                </a:rPr>
                <a:t>)</a:t>
              </a:r>
              <a:endParaRPr lang="en-US" sz="2000" i="1" dirty="0">
                <a:latin typeface="+mj-lt"/>
              </a:endParaRPr>
            </a:p>
          </p:txBody>
        </p:sp>
        <p:cxnSp>
          <p:nvCxnSpPr>
            <p:cNvPr id="28" name="Curved Connector 24"/>
            <p:cNvCxnSpPr>
              <a:stCxn id="22" idx="2"/>
              <a:endCxn id="24" idx="0"/>
            </p:cNvCxnSpPr>
            <p:nvPr/>
          </p:nvCxnSpPr>
          <p:spPr>
            <a:xfrm rot="16200000" flipH="1">
              <a:off x="3854516" y="4493955"/>
              <a:ext cx="685800" cy="84188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4233672" y="4270248"/>
            <a:ext cx="1188720" cy="152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019800" y="35814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Min(S(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), S(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))</a:t>
            </a:r>
          </a:p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72200" y="39624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+ S(¬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200" i="1" baseline="-2500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) + S(¬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200" i="1" baseline="-25000" dirty="0" smtClean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)</a:t>
            </a:r>
            <a:endParaRPr lang="en-US" sz="2200" i="1" dirty="0" smtClean="0">
              <a:solidFill>
                <a:srgbClr val="000000"/>
              </a:solidFill>
              <a:latin typeface="Times New Roman"/>
            </a:endParaRPr>
          </a:p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43600" y="4343400"/>
            <a:ext cx="2438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or </a:t>
            </a:r>
          </a:p>
          <a:p>
            <a:pPr algn="ctr"/>
            <a:r>
              <a:rPr lang="en-US" sz="2200" i="1" dirty="0" err="1" smtClean="0">
                <a:solidFill>
                  <a:srgbClr val="000000"/>
                </a:solidFill>
                <a:latin typeface="Times New Roman"/>
              </a:rPr>
              <a:t>numS</a:t>
            </a:r>
            <a:endParaRPr lang="en-US" sz="2200" i="1" dirty="0" smtClean="0">
              <a:solidFill>
                <a:srgbClr val="000000"/>
              </a:solidFill>
              <a:latin typeface="Times New Roman"/>
            </a:endParaRP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</a:rPr>
              <a:t>(whichever is minimum)</a:t>
            </a:r>
          </a:p>
          <a:p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1828800"/>
          </a:xfrm>
        </p:spPr>
        <p:txBody>
          <a:bodyPr/>
          <a:lstStyle/>
          <a:p>
            <a:pPr lvl="0"/>
            <a:r>
              <a:rPr lang="en-US" dirty="0" smtClean="0">
                <a:ea typeface="Cambria Math"/>
              </a:rPr>
              <a:t>Maximize </a:t>
            </a:r>
            <a:r>
              <a:rPr lang="en-US" dirty="0" smtClean="0">
                <a:ea typeface="Cambria Math"/>
              </a:rPr>
              <a:t>two cases</a:t>
            </a:r>
            <a:endParaRPr lang="en-US" dirty="0" smtClean="0"/>
          </a:p>
          <a:p>
            <a:pPr lvl="1">
              <a:buClr>
                <a:schemeClr val="tx2"/>
              </a:buClr>
            </a:pP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i="1" dirty="0" smtClean="0">
                <a:ea typeface="Cambria Math"/>
              </a:rPr>
              <a:t> = true</a:t>
            </a:r>
            <a:r>
              <a:rPr lang="en-US" dirty="0" smtClean="0">
                <a:ea typeface="Cambria Math"/>
              </a:rPr>
              <a:t>:</a:t>
            </a:r>
            <a:r>
              <a:rPr lang="en-US" i="1" dirty="0" smtClean="0">
                <a:ea typeface="Cambria Math"/>
              </a:rPr>
              <a:t> </a:t>
            </a:r>
            <a:r>
              <a:rPr lang="en-US" i="1" dirty="0" smtClean="0"/>
              <a:t>true</a:t>
            </a:r>
            <a:r>
              <a:rPr lang="en-US" dirty="0" smtClean="0"/>
              <a:t> runs of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overlap</a:t>
            </a:r>
          </a:p>
          <a:p>
            <a:pPr lvl="1">
              <a:buClr>
                <a:schemeClr val="tx2"/>
              </a:buClr>
            </a:pP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i="1" dirty="0" smtClean="0">
                <a:ea typeface="Cambria Math"/>
              </a:rPr>
              <a:t> = </a:t>
            </a:r>
            <a:r>
              <a:rPr lang="en-US" i="1" dirty="0" smtClean="0">
                <a:ea typeface="Cambria Math"/>
              </a:rPr>
              <a:t>false</a:t>
            </a:r>
            <a:r>
              <a:rPr lang="en-US" dirty="0" smtClean="0">
                <a:ea typeface="Cambria Math"/>
              </a:rPr>
              <a:t>:</a:t>
            </a:r>
            <a:r>
              <a:rPr lang="en-US" i="1" dirty="0" smtClean="0">
                <a:ea typeface="Cambria Math"/>
              </a:rPr>
              <a:t> </a:t>
            </a:r>
            <a:r>
              <a:rPr lang="en-US" i="1" dirty="0" smtClean="0"/>
              <a:t>false </a:t>
            </a:r>
            <a:r>
              <a:rPr lang="en-US" dirty="0" smtClean="0"/>
              <a:t>runs of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are disjoint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8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5 0 " pathEditMode="relative" ptsTypes="AA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animBg="1"/>
      <p:bldP spid="21" grpId="1" animBg="1"/>
      <p:bldP spid="23" grpId="0"/>
      <p:bldP spid="36" grpId="1" animBg="1"/>
      <p:bldP spid="36" grpId="2" animBg="1"/>
      <p:bldP spid="38" grpId="0"/>
      <p:bldP spid="39" grpId="0"/>
      <p:bldP spid="40" grpId="0"/>
      <p:bldP spid="2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Math"/>
                <a:ea typeface="Cambria Math"/>
              </a:rPr>
              <a:t>↓</a:t>
            </a:r>
            <a:r>
              <a:rPr lang="en-US" dirty="0" smtClean="0">
                <a:solidFill>
                  <a:schemeClr val="accent2"/>
                </a:solidFill>
              </a:rPr>
              <a:t>F(C </a:t>
            </a:r>
            <a:r>
              <a:rPr lang="en-US" i="1" dirty="0" err="1" smtClean="0">
                <a:solidFill>
                  <a:schemeClr val="accent2"/>
                </a:solidFill>
              </a:rPr>
              <a:t>obs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375176" y="4419514"/>
            <a:ext cx="608806" cy="9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876714" y="4418720"/>
            <a:ext cx="608806" cy="9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67000" y="4800600"/>
            <a:ext cx="2501539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52800" y="4800600"/>
            <a:ext cx="101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+mj-lt"/>
              </a:rPr>
              <a:t>numF</a:t>
            </a:r>
            <a:endParaRPr lang="en-US" i="1" dirty="0">
              <a:latin typeface="+mj-lt"/>
            </a:endParaRPr>
          </a:p>
        </p:txBody>
      </p:sp>
      <p:grpSp>
        <p:nvGrpSpPr>
          <p:cNvPr id="6" name="Group 30"/>
          <p:cNvGrpSpPr/>
          <p:nvPr/>
        </p:nvGrpSpPr>
        <p:grpSpPr>
          <a:xfrm>
            <a:off x="2895600" y="3581400"/>
            <a:ext cx="1524000" cy="838200"/>
            <a:chOff x="2895600" y="3581400"/>
            <a:chExt cx="1524000" cy="838200"/>
          </a:xfrm>
        </p:grpSpPr>
        <p:sp>
          <p:nvSpPr>
            <p:cNvPr id="8" name="Rectangle 7"/>
            <p:cNvSpPr/>
            <p:nvPr/>
          </p:nvSpPr>
          <p:spPr>
            <a:xfrm>
              <a:off x="3505200" y="4267200"/>
              <a:ext cx="914400" cy="152400"/>
            </a:xfrm>
            <a:prstGeom prst="rect">
              <a:avLst/>
            </a:prstGeom>
            <a:solidFill>
              <a:srgbClr val="0DBC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95600" y="3581400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F(</a:t>
              </a:r>
              <a:r>
                <a:rPr lang="en-US" sz="2000" i="1" dirty="0" smtClean="0">
                  <a:latin typeface="+mj-lt"/>
                </a:rPr>
                <a:t>p</a:t>
              </a:r>
              <a:r>
                <a:rPr lang="en-US" sz="2000" i="1" baseline="-25000" dirty="0" smtClean="0">
                  <a:latin typeface="+mj-lt"/>
                </a:rPr>
                <a:t>1</a:t>
              </a:r>
              <a:r>
                <a:rPr lang="en-US" sz="2000" dirty="0" smtClean="0">
                  <a:latin typeface="+mj-lt"/>
                </a:rPr>
                <a:t>)</a:t>
              </a:r>
              <a:endParaRPr lang="en-US" sz="2000" i="1" dirty="0">
                <a:latin typeface="+mj-lt"/>
              </a:endParaRPr>
            </a:p>
          </p:txBody>
        </p:sp>
        <p:cxnSp>
          <p:nvCxnSpPr>
            <p:cNvPr id="16" name="Curved Connector 15"/>
            <p:cNvCxnSpPr>
              <a:stCxn id="8" idx="0"/>
              <a:endCxn id="9" idx="3"/>
            </p:cNvCxnSpPr>
            <p:nvPr/>
          </p:nvCxnSpPr>
          <p:spPr>
            <a:xfrm rot="16200000" flipV="1">
              <a:off x="3541354" y="3846153"/>
              <a:ext cx="485745" cy="356349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2895600" y="4419600"/>
            <a:ext cx="609600" cy="152400"/>
          </a:xfrm>
          <a:prstGeom prst="rect">
            <a:avLst/>
          </a:prstGeom>
          <a:solidFill>
            <a:srgbClr val="0D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76400" y="5181600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F(</a:t>
            </a:r>
            <a:r>
              <a:rPr lang="en-US" sz="2000" i="1" dirty="0" smtClean="0">
                <a:latin typeface="+mj-lt"/>
              </a:rPr>
              <a:t>p</a:t>
            </a:r>
            <a:r>
              <a:rPr lang="en-US" sz="2000" i="1" baseline="-25000" dirty="0" smtClean="0">
                <a:latin typeface="+mj-lt"/>
              </a:rPr>
              <a:t>2</a:t>
            </a:r>
            <a:r>
              <a:rPr lang="en-US" sz="2000" dirty="0" smtClean="0">
                <a:latin typeface="+mj-lt"/>
              </a:rPr>
              <a:t>)</a:t>
            </a:r>
            <a:endParaRPr lang="en-US" sz="2000" i="1" dirty="0">
              <a:latin typeface="+mj-lt"/>
            </a:endParaRPr>
          </a:p>
        </p:txBody>
      </p:sp>
      <p:cxnSp>
        <p:nvCxnSpPr>
          <p:cNvPr id="17" name="Curved Connector 16"/>
          <p:cNvCxnSpPr>
            <a:stCxn id="10" idx="2"/>
            <a:endCxn id="11" idx="0"/>
          </p:cNvCxnSpPr>
          <p:nvPr/>
        </p:nvCxnSpPr>
        <p:spPr>
          <a:xfrm rot="5400000">
            <a:off x="2311213" y="4292413"/>
            <a:ext cx="609600" cy="11687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16552" y="4267200"/>
            <a:ext cx="758952" cy="152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867400" y="3810000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F(¬</a:t>
            </a:r>
            <a:r>
              <a:rPr lang="en-US" sz="2000" i="1" dirty="0" smtClean="0">
                <a:latin typeface="+mj-lt"/>
              </a:rPr>
              <a:t>p</a:t>
            </a:r>
            <a:r>
              <a:rPr lang="en-US" sz="2000" i="1" baseline="-25000" dirty="0" smtClean="0">
                <a:latin typeface="+mj-lt"/>
              </a:rPr>
              <a:t>1</a:t>
            </a:r>
            <a:r>
              <a:rPr lang="en-US" sz="2000" dirty="0" smtClean="0">
                <a:latin typeface="+mj-lt"/>
              </a:rPr>
              <a:t>)</a:t>
            </a:r>
            <a:endParaRPr lang="en-US" sz="2000" i="1" dirty="0">
              <a:latin typeface="+mj-lt"/>
            </a:endParaRPr>
          </a:p>
        </p:txBody>
      </p:sp>
      <p:cxnSp>
        <p:nvCxnSpPr>
          <p:cNvPr id="25" name="Curved Connector 24"/>
          <p:cNvCxnSpPr>
            <a:stCxn id="21" idx="3"/>
            <a:endCxn id="23" idx="1"/>
          </p:cNvCxnSpPr>
          <p:nvPr/>
        </p:nvCxnSpPr>
        <p:spPr>
          <a:xfrm flipV="1">
            <a:off x="5175504" y="4010055"/>
            <a:ext cx="691896" cy="33334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32"/>
          <p:cNvGrpSpPr/>
          <p:nvPr/>
        </p:nvGrpSpPr>
        <p:grpSpPr>
          <a:xfrm>
            <a:off x="4267200" y="4419600"/>
            <a:ext cx="2454921" cy="552510"/>
            <a:chOff x="4267200" y="4419600"/>
            <a:chExt cx="2454921" cy="552510"/>
          </a:xfrm>
        </p:grpSpPr>
        <p:sp>
          <p:nvSpPr>
            <p:cNvPr id="22" name="Rectangle 21"/>
            <p:cNvSpPr/>
            <p:nvPr/>
          </p:nvSpPr>
          <p:spPr>
            <a:xfrm>
              <a:off x="4267200" y="4419600"/>
              <a:ext cx="914400" cy="152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67400" y="4572000"/>
              <a:ext cx="854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F(¬</a:t>
              </a:r>
              <a:r>
                <a:rPr lang="en-US" sz="2000" i="1" dirty="0" smtClean="0">
                  <a:latin typeface="+mj-lt"/>
                </a:rPr>
                <a:t>p</a:t>
              </a:r>
              <a:r>
                <a:rPr lang="en-US" sz="2000" i="1" baseline="-25000" dirty="0" smtClean="0">
                  <a:latin typeface="+mj-lt"/>
                </a:rPr>
                <a:t>2</a:t>
              </a:r>
              <a:r>
                <a:rPr lang="en-US" sz="2000" dirty="0" smtClean="0">
                  <a:latin typeface="+mj-lt"/>
                </a:rPr>
                <a:t>)</a:t>
              </a:r>
              <a:endParaRPr lang="en-US" sz="2000" i="1" dirty="0">
                <a:latin typeface="+mj-lt"/>
              </a:endParaRPr>
            </a:p>
          </p:txBody>
        </p:sp>
        <p:cxnSp>
          <p:nvCxnSpPr>
            <p:cNvPr id="28" name="Curved Connector 24"/>
            <p:cNvCxnSpPr>
              <a:stCxn id="22" idx="3"/>
              <a:endCxn id="24" idx="1"/>
            </p:cNvCxnSpPr>
            <p:nvPr/>
          </p:nvCxnSpPr>
          <p:spPr>
            <a:xfrm>
              <a:off x="5181600" y="4495800"/>
              <a:ext cx="685800" cy="27625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828800" y="57912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Max(F(¬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), F(¬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))</a:t>
            </a:r>
          </a:p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57800" y="5422392"/>
            <a:ext cx="297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0</a:t>
            </a:r>
          </a:p>
          <a:p>
            <a:pPr algn="ctr"/>
            <a:r>
              <a:rPr lang="en-US" sz="2200" i="1" dirty="0" smtClean="0">
                <a:solidFill>
                  <a:srgbClr val="000000"/>
                </a:solidFill>
                <a:latin typeface="Times New Roman"/>
              </a:rPr>
              <a:t>and</a:t>
            </a:r>
          </a:p>
          <a:p>
            <a:pPr algn="ctr"/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 F(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200" i="1" baseline="-2500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) + F(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200" i="1" baseline="-25000" dirty="0" smtClean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) – </a:t>
            </a:r>
            <a:r>
              <a:rPr lang="en-US" sz="2200" i="1" dirty="0" err="1" smtClean="0">
                <a:solidFill>
                  <a:srgbClr val="000000"/>
                </a:solidFill>
                <a:latin typeface="Times New Roman"/>
              </a:rPr>
              <a:t>numF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</a:rPr>
              <a:t>’</a:t>
            </a:r>
          </a:p>
          <a:p>
            <a:endParaRPr lang="en-US" dirty="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1828800"/>
          </a:xfrm>
        </p:spPr>
        <p:txBody>
          <a:bodyPr/>
          <a:lstStyle/>
          <a:p>
            <a:pPr lvl="0"/>
            <a:r>
              <a:rPr lang="en-US" dirty="0" smtClean="0">
                <a:ea typeface="Cambria Math"/>
              </a:rPr>
              <a:t>Minimize two cases</a:t>
            </a:r>
            <a:endParaRPr lang="en-US" dirty="0" smtClean="0"/>
          </a:p>
          <a:p>
            <a:pPr lvl="1">
              <a:buClr>
                <a:schemeClr val="tx2"/>
              </a:buClr>
            </a:pP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i="1" dirty="0" smtClean="0">
                <a:ea typeface="Cambria Math"/>
              </a:rPr>
              <a:t> = false</a:t>
            </a:r>
            <a:r>
              <a:rPr lang="en-US" dirty="0" smtClean="0">
                <a:ea typeface="Cambria Math"/>
              </a:rPr>
              <a:t>:</a:t>
            </a:r>
            <a:r>
              <a:rPr lang="en-US" i="1" dirty="0" smtClean="0">
                <a:ea typeface="Cambria Math"/>
              </a:rPr>
              <a:t> </a:t>
            </a:r>
            <a:r>
              <a:rPr lang="en-US" i="1" dirty="0" smtClean="0"/>
              <a:t>false</a:t>
            </a:r>
            <a:r>
              <a:rPr lang="en-US" dirty="0" smtClean="0"/>
              <a:t> runs of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overlap</a:t>
            </a:r>
          </a:p>
          <a:p>
            <a:pPr lvl="1">
              <a:buClr>
                <a:schemeClr val="tx2"/>
              </a:buClr>
            </a:pP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i="1" dirty="0" smtClean="0">
                <a:ea typeface="Cambria Math"/>
              </a:rPr>
              <a:t> = </a:t>
            </a:r>
            <a:r>
              <a:rPr lang="en-US" i="1" dirty="0" smtClean="0">
                <a:ea typeface="Cambria Math"/>
              </a:rPr>
              <a:t>true</a:t>
            </a:r>
            <a:r>
              <a:rPr lang="en-US" dirty="0" smtClean="0">
                <a:ea typeface="Cambria Math"/>
              </a:rPr>
              <a:t>:</a:t>
            </a:r>
            <a:r>
              <a:rPr lang="en-US" i="1" dirty="0" smtClean="0">
                <a:ea typeface="Cambria Math"/>
              </a:rPr>
              <a:t> </a:t>
            </a:r>
            <a:r>
              <a:rPr lang="en-US" i="1" dirty="0" smtClean="0"/>
              <a:t>true </a:t>
            </a:r>
            <a:r>
              <a:rPr lang="en-US" dirty="0" smtClean="0"/>
              <a:t>runs of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are disjoint</a:t>
            </a:r>
          </a:p>
          <a:p>
            <a:pPr lvl="1"/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667000" y="4800600"/>
            <a:ext cx="1746504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43200" y="5105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+mj-lt"/>
              </a:rPr>
              <a:t>- </a:t>
            </a:r>
            <a:r>
              <a:rPr lang="en-US" dirty="0" smtClean="0">
                <a:latin typeface="+mj-lt"/>
              </a:rPr>
              <a:t>Min(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F(¬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), F(¬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))</a:t>
            </a:r>
            <a:endParaRPr lang="en-US" i="1" dirty="0"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04288" y="4419600"/>
            <a:ext cx="1207008" cy="152400"/>
          </a:xfrm>
          <a:prstGeom prst="rect">
            <a:avLst/>
          </a:prstGeom>
          <a:solidFill>
            <a:srgbClr val="0D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4343400" y="5791200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+ Max of</a:t>
            </a:r>
            <a:endParaRPr lang="en-US" sz="2200" dirty="0">
              <a:latin typeface="+mj-lt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4953000" y="4953000"/>
            <a:ext cx="1371600" cy="457200"/>
            <a:chOff x="4953000" y="4953000"/>
            <a:chExt cx="1371600" cy="457200"/>
          </a:xfrm>
        </p:grpSpPr>
        <p:sp>
          <p:nvSpPr>
            <p:cNvPr id="74" name="Right Brace 73"/>
            <p:cNvSpPr/>
            <p:nvPr/>
          </p:nvSpPr>
          <p:spPr>
            <a:xfrm>
              <a:off x="4953000" y="4953000"/>
              <a:ext cx="228600" cy="4572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105400" y="4953000"/>
              <a:ext cx="1219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+mj-lt"/>
                </a:rPr>
                <a:t>= </a:t>
              </a:r>
              <a:r>
                <a:rPr lang="en-US" sz="2200" i="1" dirty="0" err="1" smtClean="0">
                  <a:latin typeface="+mj-lt"/>
                </a:rPr>
                <a:t>numF</a:t>
              </a:r>
              <a:r>
                <a:rPr lang="en-US" sz="2200" i="1" dirty="0" smtClean="0">
                  <a:latin typeface="+mj-lt"/>
                </a:rPr>
                <a:t>’</a:t>
              </a:r>
              <a:endParaRPr lang="en-US" sz="2200" dirty="0">
                <a:latin typeface="+mj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66 0 " pathEditMode="relative" ptsTypes="AA">
                                      <p:cBhvr>
                                        <p:cTn id="5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21" grpId="0" animBg="1"/>
      <p:bldP spid="23" grpId="0"/>
      <p:bldP spid="38" grpId="0"/>
      <p:bldP spid="39" grpId="0" uiExpand="1" build="allAtOnce"/>
      <p:bldP spid="52" grpId="0"/>
      <p:bldP spid="70" grpId="0" animBg="1"/>
      <p:bldP spid="70" grpId="1" animBg="1"/>
      <p:bldP spid="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Numerous predicates trouble programmer</a:t>
            </a:r>
          </a:p>
          <a:p>
            <a:pPr lvl="1"/>
            <a:r>
              <a:rPr lang="en-US" dirty="0" smtClean="0"/>
              <a:t>Infers predicate relations</a:t>
            </a:r>
          </a:p>
          <a:p>
            <a:pPr lvl="1"/>
            <a:r>
              <a:rPr lang="en-US" dirty="0" smtClean="0"/>
              <a:t>Prefers </a:t>
            </a:r>
            <a:r>
              <a:rPr lang="en-US" dirty="0" smtClean="0">
                <a:latin typeface="Cambria Math"/>
                <a:ea typeface="Cambria Math"/>
              </a:rPr>
              <a:t>∧</a:t>
            </a:r>
            <a:r>
              <a:rPr lang="en-US" dirty="0" smtClean="0"/>
              <a:t> or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dirty="0" smtClean="0"/>
              <a:t>of </a:t>
            </a:r>
            <a:r>
              <a:rPr lang="en-US" i="1" dirty="0" smtClean="0"/>
              <a:t>related</a:t>
            </a:r>
            <a:r>
              <a:rPr lang="en-US" dirty="0" smtClean="0"/>
              <a:t> predicates</a:t>
            </a:r>
          </a:p>
          <a:p>
            <a:pPr marL="342900" lvl="1" indent="-342900">
              <a:spcBef>
                <a:spcPct val="70000"/>
              </a:spcBef>
              <a:buFontTx/>
              <a:buChar char="•"/>
            </a:pPr>
            <a:r>
              <a:rPr lang="en-US" i="1" dirty="0" smtClean="0"/>
              <a:t>effort</a:t>
            </a:r>
            <a:r>
              <a:rPr lang="en-US" dirty="0" smtClean="0"/>
              <a:t>(p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2</a:t>
            </a:r>
            <a:r>
              <a:rPr lang="en-US" dirty="0" smtClean="0"/>
              <a:t>) = </a:t>
            </a:r>
            <a:r>
              <a:rPr lang="en-US" dirty="0" smtClean="0"/>
              <a:t>proximity of p</a:t>
            </a:r>
            <a:r>
              <a:rPr lang="en-US" baseline="-25000" dirty="0" smtClean="0"/>
              <a:t>1</a:t>
            </a:r>
            <a:r>
              <a:rPr lang="en-US" dirty="0" smtClean="0"/>
              <a:t>and </a:t>
            </a:r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in PDG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Fraction of entire </a:t>
            </a:r>
            <a:r>
              <a:rPr lang="en-US" dirty="0" smtClean="0">
                <a:solidFill>
                  <a:srgbClr val="000000"/>
                </a:solidFill>
              </a:rPr>
              <a:t>program</a:t>
            </a:r>
          </a:p>
          <a:p>
            <a:pPr lvl="1"/>
            <a:r>
              <a:rPr lang="en-US" dirty="0" smtClean="0"/>
              <a:t>PDG = CDG </a:t>
            </a:r>
            <a:r>
              <a:rPr lang="en-US" dirty="0" smtClean="0">
                <a:latin typeface="Cambria Math"/>
                <a:ea typeface="Cambria Math"/>
              </a:rPr>
              <a:t>∪ D</a:t>
            </a:r>
            <a:r>
              <a:rPr lang="en-US" dirty="0" smtClean="0"/>
              <a:t>DG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Per Cleve and Zeller [ICSE ’05]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Useful only if </a:t>
            </a:r>
            <a:r>
              <a:rPr lang="en-US" i="1" dirty="0" smtClean="0">
                <a:solidFill>
                  <a:srgbClr val="000000"/>
                </a:solidFill>
              </a:rPr>
              <a:t>effort &lt;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5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i="1" dirty="0" smtClean="0">
                <a:solidFill>
                  <a:srgbClr val="000000"/>
                </a:solidFill>
              </a:rPr>
              <a:t>%</a:t>
            </a:r>
            <a:endParaRPr lang="en-US" dirty="0" smtClean="0">
              <a:solidFill>
                <a:srgbClr val="000000"/>
              </a:solidFill>
            </a:endParaRPr>
          </a:p>
          <a:p>
            <a:pPr marL="742950" lvl="2" indent="-342900">
              <a:spcBef>
                <a:spcPct val="70000"/>
              </a:spcBef>
            </a:pPr>
            <a:endParaRPr lang="en-US" dirty="0" smtClean="0">
              <a:latin typeface="+mj-lt"/>
              <a:ea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Evaluation</a:t>
            </a:r>
            <a:endParaRPr lang="en-US" sz="6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Usefulness: </a:t>
            </a:r>
            <a:r>
              <a:rPr lang="en-US" dirty="0" err="1" smtClean="0"/>
              <a:t>Exif</a:t>
            </a:r>
            <a:r>
              <a:rPr lang="en-US" dirty="0" smtClean="0"/>
              <a:t> Case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400" kern="0" noProof="1" smtClean="0">
                <a:latin typeface="+mj-lt"/>
              </a:rPr>
              <a:t>In function </a:t>
            </a:r>
            <a:r>
              <a:rPr lang="en-US" kern="0" noProof="1" smtClean="0">
                <a:latin typeface="Courier New" pitchFamily="49" charset="0"/>
                <a:cs typeface="Courier New" pitchFamily="49" charset="0"/>
              </a:rPr>
              <a:t>exif_mnote_data_canon_load</a:t>
            </a:r>
            <a:r>
              <a:rPr lang="en-US" sz="2400" kern="0" noProof="1" smtClean="0">
                <a:latin typeface="+mj-lt"/>
                <a:cs typeface="Courier New" pitchFamily="49" charset="0"/>
              </a:rPr>
              <a:t>: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endParaRPr lang="en-US" sz="2400" kern="0" noProof="1" smtClean="0">
              <a:latin typeface="+mj-lt"/>
            </a:endParaRP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for (i = 0; i &lt; c; i++) {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    ...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    n-&gt;count = i + 1;    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    ...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    if (o + s &gt; buf_size) return;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    ...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    n-&gt;entries[i].data = malloc(s);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    ...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400" kern="0" noProof="1" smtClean="0">
                <a:solidFill>
                  <a:srgbClr val="000000"/>
                </a:solidFill>
                <a:latin typeface="Times New Roman"/>
              </a:rPr>
              <a:t>Crash when the uninitialized pointer </a:t>
            </a:r>
            <a:r>
              <a:rPr lang="en-US" b="1" kern="0" noProof="1" smtClean="0">
                <a:solidFill>
                  <a:srgbClr val="0DBC00"/>
                </a:solidFill>
                <a:latin typeface="Courier New" pitchFamily="49" charset="0"/>
              </a:rPr>
              <a:t>n-&gt;entries[i].data</a:t>
            </a:r>
            <a:r>
              <a:rPr lang="en-US" kern="0" noProof="1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400" kern="0" noProof="1" smtClean="0">
                <a:solidFill>
                  <a:srgbClr val="000000"/>
                </a:solidFill>
                <a:latin typeface="Times New Roman"/>
              </a:rPr>
              <a:t>is accessed</a:t>
            </a:r>
            <a:endParaRPr kumimoji="0" lang="en-US" sz="16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Usefulness: </a:t>
            </a:r>
            <a:r>
              <a:rPr lang="en-US" dirty="0" err="1" smtClean="0"/>
              <a:t>Exif</a:t>
            </a:r>
            <a:r>
              <a:rPr lang="en-US" dirty="0" smtClean="0"/>
              <a:t> Case </a:t>
            </a:r>
            <a:r>
              <a:rPr lang="en-US" dirty="0" smtClean="0"/>
              <a:t>Study (</a:t>
            </a:r>
            <a:r>
              <a:rPr lang="en-US" dirty="0" smtClean="0"/>
              <a:t>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predicate: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743200"/>
          <a:ext cx="6172200" cy="1493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Experiment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Predicate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new value of 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len</a:t>
                      </a:r>
                      <a:r>
                        <a:rPr lang="en-US" sz="1400" dirty="0" smtClean="0"/>
                        <a:t> == old value of </a:t>
                      </a: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o + s &gt; 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buf_size</a:t>
                      </a:r>
                      <a:endParaRPr lang="en-US" sz="14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sz="1400" dirty="0" smtClean="0">
                          <a:latin typeface="Cambria Math"/>
                          <a:ea typeface="Cambria Math"/>
                          <a:cs typeface="Courier New" pitchFamily="49" charset="0"/>
                        </a:rPr>
                        <a:t>∧ </a:t>
                      </a:r>
                      <a:r>
                        <a:rPr lang="en-US" sz="1400" dirty="0" smtClean="0">
                          <a:latin typeface="Courier New" pitchFamily="49" charset="0"/>
                          <a:ea typeface="Cambria Math"/>
                          <a:cs typeface="Courier New" pitchFamily="49" charset="0"/>
                        </a:rPr>
                        <a:t>offset &lt; </a:t>
                      </a:r>
                      <a:r>
                        <a:rPr lang="en-US" sz="1400" dirty="0" err="1" smtClean="0">
                          <a:latin typeface="Courier New" pitchFamily="49" charset="0"/>
                          <a:ea typeface="Cambria Math"/>
                          <a:cs typeface="Courier New" pitchFamily="49" charset="0"/>
                        </a:rPr>
                        <a:t>len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Usefulness – What kind is the best predicate?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828800"/>
            <a:ext cx="6542555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685800" y="2514600"/>
            <a:ext cx="7772400" cy="43434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Time – Reduces from ~20 minutes to ~6 minutes</a:t>
            </a:r>
          </a:p>
          <a:p>
            <a:pPr algn="ctr">
              <a:buNone/>
            </a:pPr>
            <a:r>
              <a:rPr lang="en-US" dirty="0" smtClean="0"/>
              <a:t>(Just 1 minute for aggressive pruning)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676400"/>
            <a:ext cx="6324600" cy="3807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Cooperative Bug Isolation (CBI)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 deployment </a:t>
            </a:r>
            <a:r>
              <a:rPr lang="en-US" dirty="0" smtClean="0"/>
              <a:t>monitoring </a:t>
            </a:r>
          </a:p>
          <a:p>
            <a:pPr lvl="1"/>
            <a:r>
              <a:rPr lang="en-US" dirty="0" smtClean="0"/>
              <a:t>Mine </a:t>
            </a:r>
            <a:r>
              <a:rPr lang="en-US" dirty="0" smtClean="0"/>
              <a:t>feedback data for causes of </a:t>
            </a:r>
            <a:r>
              <a:rPr lang="en-US" dirty="0" smtClean="0"/>
              <a:t>failure</a:t>
            </a:r>
            <a:endParaRPr lang="en-US" dirty="0"/>
          </a:p>
          <a:p>
            <a:r>
              <a:rPr lang="en-US" dirty="0"/>
              <a:t>Actual runs are a vast resource</a:t>
            </a:r>
          </a:p>
          <a:p>
            <a:pPr lvl="1"/>
            <a:r>
              <a:rPr lang="en-US" dirty="0" smtClean="0"/>
              <a:t>Real-world executions are most </a:t>
            </a:r>
            <a:r>
              <a:rPr lang="en-US" dirty="0" smtClean="0"/>
              <a:t>important</a:t>
            </a:r>
            <a:endParaRPr lang="en-US" dirty="0" smtClean="0"/>
          </a:p>
          <a:p>
            <a:pPr lvl="1"/>
            <a:r>
              <a:rPr lang="en-US" dirty="0" smtClean="0"/>
              <a:t>Number </a:t>
            </a:r>
            <a:r>
              <a:rPr lang="en-US" dirty="0"/>
              <a:t>of real runs &gt;&gt; number of testing </a:t>
            </a:r>
            <a:r>
              <a:rPr lang="en-US" dirty="0" smtClean="0"/>
              <a:t>runs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Daikon</a:t>
            </a:r>
            <a:r>
              <a:rPr lang="en-US" dirty="0" smtClean="0"/>
              <a:t> [Ernst et al.] – Invariant Detector</a:t>
            </a:r>
          </a:p>
          <a:p>
            <a:pPr lvl="1"/>
            <a:r>
              <a:rPr lang="en-US" dirty="0" smtClean="0"/>
              <a:t>Generates </a:t>
            </a:r>
            <a:r>
              <a:rPr lang="en-US" i="1" dirty="0" smtClean="0"/>
              <a:t>implications</a:t>
            </a:r>
          </a:p>
          <a:p>
            <a:r>
              <a:rPr lang="en-US" dirty="0" smtClean="0"/>
              <a:t>Bug </a:t>
            </a:r>
            <a:r>
              <a:rPr lang="en-US" dirty="0" smtClean="0"/>
              <a:t>Isolation Tools:</a:t>
            </a:r>
          </a:p>
          <a:p>
            <a:pPr lvl="1"/>
            <a:r>
              <a:rPr lang="en-US" dirty="0" smtClean="0"/>
              <a:t>SOBER [Liu et al.]</a:t>
            </a:r>
          </a:p>
          <a:p>
            <a:pPr lvl="1"/>
            <a:r>
              <a:rPr lang="en-US" dirty="0" smtClean="0"/>
              <a:t>Tarantula [Jones et al.]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Enrich vocabulary of bug predictors</a:t>
            </a:r>
          </a:p>
          <a:p>
            <a:r>
              <a:rPr lang="en-US" dirty="0" smtClean="0"/>
              <a:t>Employ 3-valued logic, set estimation, static program structure</a:t>
            </a:r>
          </a:p>
          <a:p>
            <a:r>
              <a:rPr lang="en-US" dirty="0" smtClean="0"/>
              <a:t>Demonstrate usefulness </a:t>
            </a:r>
            <a:r>
              <a:rPr lang="en-US" dirty="0" smtClean="0"/>
              <a:t>and </a:t>
            </a:r>
            <a:r>
              <a:rPr lang="en-US" dirty="0" smtClean="0"/>
              <a:t>practicality</a:t>
            </a:r>
            <a:endParaRPr lang="en-US" dirty="0" smtClean="0"/>
          </a:p>
          <a:p>
            <a:r>
              <a:rPr lang="en-US" dirty="0" smtClean="0"/>
              <a:t>Future work:</a:t>
            </a:r>
          </a:p>
          <a:p>
            <a:pPr lvl="1"/>
            <a:r>
              <a:rPr lang="en-US" dirty="0" smtClean="0"/>
              <a:t>Implication of compound predicates in related analyses: Bi-clustering (</a:t>
            </a:r>
            <a:r>
              <a:rPr lang="en-US" dirty="0" err="1" smtClean="0"/>
              <a:t>Zheng</a:t>
            </a:r>
            <a:r>
              <a:rPr lang="en-US" dirty="0" smtClean="0"/>
              <a:t> et al.), BTRACE (</a:t>
            </a:r>
            <a:r>
              <a:rPr lang="en-US" dirty="0" err="1" smtClean="0"/>
              <a:t>Lal</a:t>
            </a:r>
            <a:r>
              <a:rPr lang="en-US" dirty="0" smtClean="0"/>
              <a:t> et al.)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0BB77-41C4-4894-B02A-8C6475C16FA3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981200"/>
            <a:ext cx="5896506" cy="385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Usefulness At Lower Sampling Rates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828800"/>
            <a:ext cx="6557009" cy="433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Isolation Overview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Monitoring:</a:t>
            </a:r>
          </a:p>
          <a:p>
            <a:pPr lvl="1">
              <a:lnSpc>
                <a:spcPct val="80000"/>
              </a:lnSpc>
            </a:pPr>
            <a:r>
              <a:rPr lang="en-US" sz="2000" i="1" dirty="0" smtClean="0"/>
              <a:t>Predicate</a:t>
            </a:r>
            <a:r>
              <a:rPr lang="en-US" sz="2000" dirty="0" smtClean="0"/>
              <a:t> </a:t>
            </a:r>
            <a:r>
              <a:rPr lang="en-US" sz="2000" dirty="0"/>
              <a:t>– a probe into the software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Function return </a:t>
            </a:r>
            <a:r>
              <a:rPr lang="en-US" sz="2000" dirty="0" smtClean="0"/>
              <a:t>value, Control </a:t>
            </a:r>
            <a:r>
              <a:rPr lang="en-US" sz="2000" dirty="0"/>
              <a:t>flow </a:t>
            </a:r>
            <a:r>
              <a:rPr lang="en-US" sz="2000" dirty="0" smtClean="0"/>
              <a:t>direction and </a:t>
            </a:r>
            <a:r>
              <a:rPr lang="en-US" sz="2000" dirty="0"/>
              <a:t>many more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Feedback: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Probe </a:t>
            </a:r>
            <a:r>
              <a:rPr lang="en-US" sz="2000" dirty="0"/>
              <a:t>monitors two events: P</a:t>
            </a:r>
            <a:r>
              <a:rPr lang="en-US" sz="2000" i="1" dirty="0"/>
              <a:t> observed, </a:t>
            </a:r>
            <a:r>
              <a:rPr lang="en-US" sz="2000" dirty="0"/>
              <a:t>P</a:t>
            </a:r>
            <a:r>
              <a:rPr lang="en-US" sz="2000" i="1" dirty="0"/>
              <a:t> true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Report </a:t>
            </a:r>
            <a:r>
              <a:rPr lang="en-US" sz="2000" dirty="0"/>
              <a:t>contains the number of times the two </a:t>
            </a:r>
            <a:r>
              <a:rPr lang="en-US" sz="2000" dirty="0" smtClean="0"/>
              <a:t>events occurred in a run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 smtClean="0"/>
              <a:t>Analysis: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Computes </a:t>
            </a:r>
            <a:r>
              <a:rPr lang="en-US" sz="2000" dirty="0"/>
              <a:t>numeric scores </a:t>
            </a:r>
            <a:r>
              <a:rPr lang="en-US" sz="2000" dirty="0" smtClean="0"/>
              <a:t>for each predicate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 smtClean="0">
                <a:sym typeface="Math1" pitchFamily="82" charset="2"/>
              </a:rPr>
              <a:t>Finds </a:t>
            </a:r>
            <a:r>
              <a:rPr lang="en-US" sz="2000" dirty="0">
                <a:sym typeface="Math1" pitchFamily="82" charset="2"/>
              </a:rPr>
              <a:t>top bugs and their likely </a:t>
            </a:r>
            <a:r>
              <a:rPr lang="en-US" sz="2000" dirty="0" smtClean="0">
                <a:sym typeface="Math1" pitchFamily="82" charset="2"/>
              </a:rPr>
              <a:t>causes</a:t>
            </a:r>
          </a:p>
          <a:p>
            <a:pPr>
              <a:lnSpc>
                <a:spcPct val="80000"/>
              </a:lnSpc>
            </a:pPr>
            <a:endParaRPr lang="en-US" sz="2400" dirty="0">
              <a:sym typeface="Math1" pitchFamily="8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Simple </a:t>
            </a:r>
            <a:r>
              <a:rPr lang="en-US" dirty="0" smtClean="0"/>
              <a:t>predicates</a:t>
            </a:r>
          </a:p>
          <a:p>
            <a:pPr lvl="1"/>
            <a:r>
              <a:rPr lang="en-US" dirty="0" smtClean="0"/>
              <a:t>Partition executions into 2 </a:t>
            </a:r>
            <a:r>
              <a:rPr lang="en-US" dirty="0" smtClean="0"/>
              <a:t>sets</a:t>
            </a:r>
          </a:p>
          <a:p>
            <a:pPr lvl="1"/>
            <a:r>
              <a:rPr lang="en-US" dirty="0" smtClean="0"/>
              <a:t>Accurately predict bugs that match the </a:t>
            </a:r>
            <a:r>
              <a:rPr lang="en-US" dirty="0" smtClean="0"/>
              <a:t>partition</a:t>
            </a:r>
          </a:p>
          <a:p>
            <a:r>
              <a:rPr lang="en-US" dirty="0" smtClean="0"/>
              <a:t>Unfortunately, bugs are </a:t>
            </a:r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Have complex </a:t>
            </a:r>
            <a:r>
              <a:rPr lang="en-US" dirty="0" smtClean="0"/>
              <a:t>shapes</a:t>
            </a:r>
          </a:p>
          <a:p>
            <a:pPr lvl="1"/>
            <a:r>
              <a:rPr lang="en-US" dirty="0" smtClean="0"/>
              <a:t>Require a richer set of partitions</a:t>
            </a:r>
            <a:endParaRPr lang="en-US" dirty="0" smtClean="0"/>
          </a:p>
          <a:p>
            <a:r>
              <a:rPr lang="en-US" dirty="0" smtClean="0">
                <a:solidFill>
                  <a:srgbClr val="008000"/>
                </a:solidFill>
              </a:rPr>
              <a:t>This talk: Enrich predicate vocabulary with Boolean functions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Too many compound predicates</a:t>
            </a:r>
          </a:p>
          <a:p>
            <a:pPr lvl="1"/>
            <a:r>
              <a:rPr lang="en-US" dirty="0" smtClean="0"/>
              <a:t>      functions of </a:t>
            </a:r>
            <a:r>
              <a:rPr lang="en-US" i="1" dirty="0" smtClean="0"/>
              <a:t>N</a:t>
            </a:r>
            <a:r>
              <a:rPr lang="en-US" dirty="0" smtClean="0"/>
              <a:t> simple predicates</a:t>
            </a:r>
          </a:p>
          <a:p>
            <a:pPr lvl="1"/>
            <a:r>
              <a:rPr lang="en-US" i="1" dirty="0" smtClean="0"/>
              <a:t>N</a:t>
            </a:r>
            <a:r>
              <a:rPr lang="en-US" i="1" baseline="30000" dirty="0" smtClean="0"/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for </a:t>
            </a:r>
            <a:r>
              <a:rPr lang="en-US" i="1" dirty="0" smtClean="0"/>
              <a:t>conjunction</a:t>
            </a:r>
            <a:r>
              <a:rPr lang="en-US" dirty="0" smtClean="0"/>
              <a:t>,</a:t>
            </a:r>
            <a:r>
              <a:rPr lang="en-US" i="1" dirty="0" smtClean="0"/>
              <a:t> disjunction </a:t>
            </a:r>
            <a:r>
              <a:rPr lang="en-US" dirty="0" smtClean="0"/>
              <a:t>of two variables</a:t>
            </a:r>
          </a:p>
          <a:p>
            <a:pPr lvl="1"/>
            <a:r>
              <a:rPr lang="en-US" i="1" dirty="0" smtClean="0"/>
              <a:t>N </a:t>
            </a:r>
            <a:r>
              <a:rPr lang="en-US" dirty="0" smtClean="0"/>
              <a:t>~10</a:t>
            </a:r>
            <a:r>
              <a:rPr lang="en-US" baseline="30000" dirty="0" smtClean="0"/>
              <a:t>3</a:t>
            </a:r>
            <a:r>
              <a:rPr lang="en-US" dirty="0" smtClean="0"/>
              <a:t> even for small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Predicates at different locations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Incomplete information </a:t>
            </a:r>
          </a:p>
          <a:p>
            <a:pPr marL="914400" lvl="1" indent="-514350"/>
            <a:r>
              <a:rPr lang="en-US" dirty="0" smtClean="0"/>
              <a:t>Collapse into two </a:t>
            </a:r>
            <a:r>
              <a:rPr lang="en-US" dirty="0" smtClean="0"/>
              <a:t>numbers</a:t>
            </a:r>
            <a:endParaRPr lang="en-US" dirty="0" smtClean="0"/>
          </a:p>
          <a:p>
            <a:pPr marL="914400" lvl="1" indent="-514350"/>
            <a:r>
              <a:rPr lang="en-US" dirty="0" smtClean="0">
                <a:solidFill>
                  <a:srgbClr val="008000"/>
                </a:solidFill>
              </a:rPr>
              <a:t>Sampling </a:t>
            </a:r>
            <a:r>
              <a:rPr lang="en-US" dirty="0" smtClean="0"/>
              <a:t>– random observation of events</a:t>
            </a:r>
          </a:p>
          <a:p>
            <a:pPr marL="914400" lvl="1" indent="-514350">
              <a:buNone/>
            </a:pPr>
            <a:endParaRPr lang="en-US" dirty="0" smtClean="0"/>
          </a:p>
          <a:p>
            <a:pPr marL="914400" lvl="1" indent="-514350"/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47801" y="1981200"/>
          <a:ext cx="609600" cy="488950"/>
        </p:xfrm>
        <a:graphic>
          <a:graphicData uri="http://schemas.openxmlformats.org/presentationml/2006/ole">
            <p:oleObj spid="_x0000_s20482" name="Equation" r:id="rId4" imgW="241200" imgH="21564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Conservative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A conjunction </a:t>
            </a:r>
            <a:r>
              <a:rPr lang="en-US" i="1" dirty="0" smtClean="0"/>
              <a:t>C = p</a:t>
            </a:r>
            <a:r>
              <a:rPr lang="en-US" i="1" baseline="-25000" dirty="0" smtClean="0"/>
              <a:t>1</a:t>
            </a:r>
            <a:r>
              <a:rPr lang="en-US" dirty="0" smtClean="0">
                <a:latin typeface="Cambria Math"/>
                <a:ea typeface="Cambria Math"/>
              </a:rPr>
              <a:t>∧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/>
              <a:t>p</a:t>
            </a:r>
            <a:r>
              <a:rPr lang="en-US" i="1" baseline="-25000" dirty="0" smtClean="0"/>
              <a:t>2 </a:t>
            </a:r>
            <a:r>
              <a:rPr lang="en-US" dirty="0" smtClean="0"/>
              <a:t>is </a:t>
            </a:r>
            <a:r>
              <a:rPr lang="en-US" i="1" dirty="0" smtClean="0"/>
              <a:t>true </a:t>
            </a:r>
            <a:r>
              <a:rPr lang="en-US" dirty="0" smtClean="0"/>
              <a:t>in a run if</a:t>
            </a:r>
          </a:p>
          <a:p>
            <a:pPr lvl="1"/>
            <a:r>
              <a:rPr lang="en-US" i="1" dirty="0" smtClean="0"/>
              <a:t>p</a:t>
            </a:r>
            <a:r>
              <a:rPr lang="en-US" i="1" baseline="-25000" dirty="0" smtClean="0"/>
              <a:t>1 </a:t>
            </a:r>
            <a:r>
              <a:rPr lang="en-US" dirty="0" smtClean="0"/>
              <a:t>is true at least once </a:t>
            </a:r>
            <a:r>
              <a:rPr lang="en-US" i="1" dirty="0" smtClean="0"/>
              <a:t>and</a:t>
            </a:r>
            <a:endParaRPr lang="en-US" dirty="0" smtClean="0"/>
          </a:p>
          <a:p>
            <a:pPr lvl="1"/>
            <a:r>
              <a:rPr lang="en-US" i="1" dirty="0" smtClean="0"/>
              <a:t>p</a:t>
            </a:r>
            <a:r>
              <a:rPr lang="en-US" i="1" baseline="-25000" dirty="0" smtClean="0"/>
              <a:t>2 </a:t>
            </a:r>
            <a:r>
              <a:rPr lang="en-US" dirty="0" smtClean="0"/>
              <a:t>is true at least once</a:t>
            </a:r>
          </a:p>
          <a:p>
            <a:pPr algn="ctr">
              <a:buNone/>
            </a:pPr>
            <a:r>
              <a:rPr lang="en-US" dirty="0" smtClean="0"/>
              <a:t>(disjunction is defined similarly)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Imprecise: </a:t>
            </a:r>
            <a:r>
              <a:rPr lang="en-US" i="1" dirty="0" smtClean="0"/>
              <a:t>C </a:t>
            </a:r>
            <a:r>
              <a:rPr lang="en-US" dirty="0" smtClean="0"/>
              <a:t>may be </a:t>
            </a:r>
            <a:r>
              <a:rPr lang="en-US" i="1" dirty="0" smtClean="0"/>
              <a:t>true </a:t>
            </a:r>
            <a:r>
              <a:rPr lang="en-US" dirty="0" smtClean="0"/>
              <a:t>even if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i="1" dirty="0" smtClean="0">
                <a:latin typeface="+mj-lt"/>
                <a:ea typeface="Cambria Math"/>
              </a:rPr>
              <a:t>,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/>
              <a:t>p</a:t>
            </a:r>
            <a:r>
              <a:rPr lang="en-US" i="1" baseline="-25000" dirty="0" smtClean="0"/>
              <a:t>2 </a:t>
            </a:r>
            <a:r>
              <a:rPr lang="en-US" dirty="0" smtClean="0"/>
              <a:t>are never true simultaneously</a:t>
            </a:r>
          </a:p>
          <a:p>
            <a:r>
              <a:rPr lang="en-US" dirty="0" smtClean="0"/>
              <a:t>Pros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Monitoring phase </a:t>
            </a:r>
            <a:r>
              <a:rPr lang="en-US" dirty="0" smtClean="0"/>
              <a:t>does not </a:t>
            </a:r>
            <a:r>
              <a:rPr lang="en-US" dirty="0" smtClean="0"/>
              <a:t>change</a:t>
            </a:r>
            <a:endParaRPr lang="en-US" dirty="0" smtClean="0"/>
          </a:p>
          <a:p>
            <a:pPr lvl="1"/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>
                <a:latin typeface="Cambria Math"/>
                <a:ea typeface="Cambria Math"/>
              </a:rPr>
              <a:t>∧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i="1" dirty="0" smtClean="0"/>
              <a:t> </a:t>
            </a:r>
            <a:r>
              <a:rPr lang="en-US" dirty="0" smtClean="0"/>
              <a:t>is just another </a:t>
            </a:r>
            <a:r>
              <a:rPr lang="en-US" dirty="0" smtClean="0"/>
              <a:t>predicate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predicate has three possible values in a run</a:t>
            </a:r>
          </a:p>
          <a:p>
            <a:pPr lvl="1"/>
            <a:r>
              <a:rPr lang="en-US" i="1" dirty="0" smtClean="0"/>
              <a:t>True, not true &amp; not observed</a:t>
            </a:r>
          </a:p>
          <a:p>
            <a:r>
              <a:rPr lang="en-US" dirty="0" smtClean="0"/>
              <a:t>Technically </a:t>
            </a:r>
            <a:r>
              <a:rPr lang="en-US" i="1" dirty="0" smtClean="0"/>
              <a:t>not true </a:t>
            </a:r>
            <a:r>
              <a:rPr lang="en-US" dirty="0" smtClean="0"/>
              <a:t>≠ </a:t>
            </a:r>
            <a:r>
              <a:rPr lang="en-US" i="1" dirty="0" smtClean="0"/>
              <a:t>false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3657600"/>
          <a:ext cx="2926080" cy="283464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731520"/>
                <a:gridCol w="731520"/>
                <a:gridCol w="731520"/>
                <a:gridCol w="731520"/>
              </a:tblGrid>
              <a:tr h="5486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Conjunction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∧ p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    p</a:t>
                      </a:r>
                      <a:r>
                        <a:rPr lang="en-US" sz="1400" baseline="-25000" dirty="0" smtClean="0"/>
                        <a:t>2</a:t>
                      </a:r>
                    </a:p>
                    <a:p>
                      <a:pPr algn="l"/>
                      <a:r>
                        <a:rPr lang="en-US" sz="1400" dirty="0" smtClean="0"/>
                        <a:t>  p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F</a:t>
                      </a:r>
                      <a:endParaRPr lang="en-US" sz="1800" b="1" dirty="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F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953000" y="3657600"/>
          <a:ext cx="2926080" cy="2834640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731520"/>
                <a:gridCol w="731520"/>
                <a:gridCol w="731520"/>
                <a:gridCol w="731520"/>
              </a:tblGrid>
              <a:tr h="5486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Disjunction p</a:t>
                      </a:r>
                      <a:r>
                        <a:rPr lang="en-US" sz="2000" baseline="-25000" dirty="0" smtClean="0"/>
                        <a:t>1</a:t>
                      </a:r>
                      <a:r>
                        <a:rPr lang="en-US" sz="2000" dirty="0" smtClean="0">
                          <a:latin typeface="Cambria Math"/>
                          <a:ea typeface="Cambria Math"/>
                        </a:rPr>
                        <a:t>∨</a:t>
                      </a:r>
                      <a:r>
                        <a:rPr lang="en-US" sz="2000" dirty="0" smtClean="0"/>
                        <a:t> p</a:t>
                      </a:r>
                      <a:r>
                        <a:rPr lang="en-US" sz="2000" baseline="-25000" dirty="0" smtClean="0"/>
                        <a:t>2</a:t>
                      </a:r>
                      <a:endParaRPr lang="en-US" sz="20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    p</a:t>
                      </a:r>
                      <a:r>
                        <a:rPr lang="en-US" sz="1400" baseline="-25000" dirty="0" smtClean="0"/>
                        <a:t>2</a:t>
                      </a:r>
                    </a:p>
                    <a:p>
                      <a:pPr algn="l"/>
                      <a:r>
                        <a:rPr lang="en-US" sz="1400" dirty="0" smtClean="0"/>
                        <a:t>  p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T</a:t>
                      </a:r>
                      <a:endParaRPr lang="en-US" sz="18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T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With Compound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71500" indent="-514350"/>
            <a:r>
              <a:rPr lang="en-US" dirty="0" smtClean="0">
                <a:solidFill>
                  <a:srgbClr val="000000"/>
                </a:solidFill>
              </a:rPr>
              <a:t>Compute score normally</a:t>
            </a:r>
          </a:p>
          <a:p>
            <a:pPr marL="571500" indent="-514350"/>
            <a:r>
              <a:rPr lang="en-US" dirty="0" smtClean="0">
                <a:solidFill>
                  <a:srgbClr val="000000"/>
                </a:solidFill>
              </a:rPr>
              <a:t>Retain only </a:t>
            </a:r>
            <a:r>
              <a:rPr lang="en-US" dirty="0" smtClean="0">
                <a:solidFill>
                  <a:srgbClr val="000000"/>
                </a:solidFill>
              </a:rPr>
              <a:t>if score greater than its </a:t>
            </a:r>
            <a:r>
              <a:rPr lang="en-US" dirty="0" smtClean="0">
                <a:solidFill>
                  <a:srgbClr val="000000"/>
                </a:solidFill>
              </a:rPr>
              <a:t>components</a:t>
            </a:r>
            <a:endParaRPr lang="en-US" dirty="0" smtClean="0"/>
          </a:p>
          <a:p>
            <a:pPr marL="571500" indent="-514350"/>
            <a:r>
              <a:rPr lang="en-US" dirty="0" smtClean="0"/>
              <a:t>Complexity</a:t>
            </a:r>
            <a:r>
              <a:rPr lang="en-US" dirty="0" smtClean="0"/>
              <a:t>: 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i="1" dirty="0" smtClean="0"/>
              <a:t>R</a:t>
            </a:r>
          </a:p>
          <a:p>
            <a:pPr marL="971550" lvl="1" indent="-514350"/>
            <a:r>
              <a:rPr lang="en-US" dirty="0" smtClean="0"/>
              <a:t>Typically 20 minutes for </a:t>
            </a:r>
            <a:r>
              <a:rPr lang="en-US" i="1" dirty="0" smtClean="0"/>
              <a:t>N</a:t>
            </a:r>
            <a:r>
              <a:rPr lang="en-US" dirty="0" smtClean="0"/>
              <a:t> ~ 500, </a:t>
            </a:r>
            <a:r>
              <a:rPr lang="en-US" i="1" dirty="0" smtClean="0"/>
              <a:t>R</a:t>
            </a:r>
            <a:r>
              <a:rPr lang="en-US" dirty="0" smtClean="0"/>
              <a:t> ~ 5000</a:t>
            </a:r>
            <a:endParaRPr lang="en-US" dirty="0" smtClean="0">
              <a:solidFill>
                <a:srgbClr val="000000"/>
              </a:solidFill>
            </a:endParaRPr>
          </a:p>
          <a:p>
            <a:pPr marL="571500" indent="-514350"/>
            <a:r>
              <a:rPr lang="en-US" dirty="0" smtClean="0"/>
              <a:t>Optimization: Pruning</a:t>
            </a:r>
            <a:endParaRPr lang="en-US" dirty="0" smtClean="0"/>
          </a:p>
          <a:p>
            <a:pPr marL="971550" lvl="1" indent="-514350"/>
            <a:r>
              <a:rPr lang="en-US" dirty="0" smtClean="0"/>
              <a:t>Estimate </a:t>
            </a:r>
            <a:r>
              <a:rPr lang="en-US" dirty="0" smtClean="0"/>
              <a:t>upper bound of </a:t>
            </a:r>
            <a:r>
              <a:rPr lang="en-US" i="1" dirty="0" smtClean="0"/>
              <a:t>score </a:t>
            </a:r>
            <a:r>
              <a:rPr lang="en-US" dirty="0" smtClean="0"/>
              <a:t>and discard if too low</a:t>
            </a:r>
          </a:p>
          <a:p>
            <a:pPr marL="971550" lvl="1" indent="-514350"/>
            <a:r>
              <a:rPr lang="en-US" dirty="0" smtClean="0"/>
              <a:t>Reduces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) </a:t>
            </a:r>
            <a:r>
              <a:rPr lang="en-US" dirty="0" smtClean="0"/>
              <a:t>operation to constant time</a:t>
            </a:r>
          </a:p>
          <a:p>
            <a:pPr marL="971550" lvl="1" indent="-514350"/>
            <a:endParaRPr lang="en-US" dirty="0" smtClean="0"/>
          </a:p>
          <a:p>
            <a:pPr marL="971550" lvl="1" indent="-51435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429000" y="25908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Prob. of failure when </a:t>
            </a:r>
            <a:r>
              <a:rPr lang="en-US" i="1" dirty="0" smtClean="0">
                <a:latin typeface="+mn-lt"/>
              </a:rPr>
              <a:t>P </a:t>
            </a:r>
            <a:r>
              <a:rPr lang="en-US" dirty="0" smtClean="0">
                <a:latin typeface="+mn-lt"/>
              </a:rPr>
              <a:t>is </a:t>
            </a:r>
            <a:r>
              <a:rPr lang="en-US" i="1" dirty="0" smtClean="0">
                <a:latin typeface="+mn-lt"/>
              </a:rPr>
              <a:t>true</a:t>
            </a: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Of A 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Harmonic mean of two measures</a:t>
            </a:r>
          </a:p>
          <a:p>
            <a:pPr marL="971550" lvl="1" indent="-514350">
              <a:buNone/>
            </a:pPr>
            <a:r>
              <a:rPr lang="en-US" dirty="0" smtClean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Increase(P) =                        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</a:p>
          <a:p>
            <a:pPr marL="971550" lvl="1" indent="-514350"/>
            <a:endParaRPr lang="en-US" dirty="0" smtClean="0">
              <a:solidFill>
                <a:schemeClr val="accent2"/>
              </a:solidFill>
            </a:endParaRPr>
          </a:p>
          <a:p>
            <a:pPr marL="971550" lvl="1" indent="-514350">
              <a:buFont typeface="+mj-lt"/>
              <a:buAutoNum type="arabicPeriod" startAt="2"/>
            </a:pPr>
            <a:endParaRPr lang="en-US" dirty="0" smtClean="0"/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 smtClean="0"/>
              <a:t>Sensitivity = </a:t>
            </a:r>
            <a:endParaRPr lang="en-US" dirty="0" smtClean="0"/>
          </a:p>
          <a:p>
            <a:pPr marL="971550" lvl="1" indent="-514350">
              <a:buFont typeface="+mj-lt"/>
              <a:buAutoNum type="arabicPeriod" startAt="2"/>
            </a:pPr>
            <a:endParaRPr lang="en-US" dirty="0" smtClean="0"/>
          </a:p>
          <a:p>
            <a:pPr marL="971550" lvl="1" indent="-514350"/>
            <a:r>
              <a:rPr lang="en-US" dirty="0" smtClean="0">
                <a:solidFill>
                  <a:schemeClr val="accent2"/>
                </a:solidFill>
              </a:rPr>
              <a:t>F(P)	    </a:t>
            </a:r>
            <a:r>
              <a:rPr lang="en-US" dirty="0" smtClean="0"/>
              <a:t>= # of failures where </a:t>
            </a:r>
            <a:r>
              <a:rPr lang="en-US" dirty="0" smtClean="0">
                <a:solidFill>
                  <a:schemeClr val="accent2"/>
                </a:solidFill>
              </a:rPr>
              <a:t>P </a:t>
            </a:r>
            <a:r>
              <a:rPr lang="en-US" dirty="0" smtClean="0"/>
              <a:t>observed </a:t>
            </a:r>
            <a:r>
              <a:rPr lang="en-US" i="1" dirty="0" smtClean="0"/>
              <a:t>true</a:t>
            </a:r>
            <a:endParaRPr lang="en-US" dirty="0" smtClean="0"/>
          </a:p>
          <a:p>
            <a:pPr marL="971550" lvl="1" indent="-514350"/>
            <a:r>
              <a:rPr lang="en-US" dirty="0" smtClean="0">
                <a:solidFill>
                  <a:schemeClr val="accent2"/>
                </a:solidFill>
              </a:rPr>
              <a:t>F(P </a:t>
            </a:r>
            <a:r>
              <a:rPr lang="en-US" i="1" dirty="0" err="1" smtClean="0">
                <a:solidFill>
                  <a:schemeClr val="accent2"/>
                </a:solidFill>
              </a:rPr>
              <a:t>obs</a:t>
            </a:r>
            <a:r>
              <a:rPr lang="en-US" dirty="0" smtClean="0">
                <a:solidFill>
                  <a:schemeClr val="accent2"/>
                </a:solidFill>
              </a:rPr>
              <a:t>) </a:t>
            </a:r>
            <a:r>
              <a:rPr lang="en-US" dirty="0" smtClean="0"/>
              <a:t>= # of failures where </a:t>
            </a:r>
            <a:r>
              <a:rPr lang="en-US" dirty="0" smtClean="0">
                <a:solidFill>
                  <a:schemeClr val="accent2"/>
                </a:solidFill>
              </a:rPr>
              <a:t>P </a:t>
            </a:r>
            <a:r>
              <a:rPr lang="en-US" dirty="0" smtClean="0"/>
              <a:t>observed</a:t>
            </a:r>
          </a:p>
          <a:p>
            <a:pPr marL="971550" lvl="1" indent="-514350"/>
            <a:r>
              <a:rPr lang="en-US" i="1" dirty="0" err="1" smtClean="0">
                <a:solidFill>
                  <a:schemeClr val="accent2"/>
                </a:solidFill>
              </a:rPr>
              <a:t>numF</a:t>
            </a:r>
            <a:r>
              <a:rPr lang="en-US" dirty="0" smtClean="0"/>
              <a:t> 	    = # of failures observed</a:t>
            </a:r>
          </a:p>
          <a:p>
            <a:pPr marL="971550" lvl="1" indent="-514350">
              <a:buNone/>
            </a:pPr>
            <a:r>
              <a:rPr lang="en-US" dirty="0" smtClean="0"/>
              <a:t> </a:t>
            </a:r>
          </a:p>
          <a:p>
            <a:pPr marL="971550" lvl="1" indent="-514350"/>
            <a:endParaRPr lang="en-US" dirty="0" smtClean="0">
              <a:solidFill>
                <a:schemeClr val="accent2"/>
              </a:solidFill>
            </a:endParaRPr>
          </a:p>
          <a:p>
            <a:pPr marL="971550" lvl="1" indent="-514350"/>
            <a:endParaRPr lang="en-US" i="1" dirty="0" smtClean="0">
              <a:latin typeface="Cambria Math"/>
              <a:ea typeface="Cambria Math"/>
            </a:endParaRPr>
          </a:p>
        </p:txBody>
      </p:sp>
      <p:grpSp>
        <p:nvGrpSpPr>
          <p:cNvPr id="6" name="Group 32"/>
          <p:cNvGrpSpPr/>
          <p:nvPr/>
        </p:nvGrpSpPr>
        <p:grpSpPr>
          <a:xfrm>
            <a:off x="3505200" y="2514600"/>
            <a:ext cx="1608134" cy="830997"/>
            <a:chOff x="4284661" y="4251325"/>
            <a:chExt cx="1608134" cy="830997"/>
          </a:xfrm>
        </p:grpSpPr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4284662" y="4251325"/>
              <a:ext cx="1608133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  <a:latin typeface="+mn-lt"/>
                </a:rPr>
                <a:t>F(P)</a:t>
              </a:r>
            </a:p>
            <a:p>
              <a:pPr algn="ctr"/>
              <a:r>
                <a:rPr lang="en-US" sz="2400" dirty="0">
                  <a:solidFill>
                    <a:schemeClr val="accent2"/>
                  </a:solidFill>
                  <a:latin typeface="+mn-lt"/>
                </a:rPr>
                <a:t>F(P) 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+ S(P</a:t>
              </a:r>
              <a:r>
                <a:rPr lang="en-US" sz="2400" dirty="0">
                  <a:solidFill>
                    <a:schemeClr val="accent2"/>
                  </a:solidFill>
                  <a:latin typeface="+mn-lt"/>
                </a:rPr>
                <a:t>)</a:t>
              </a:r>
            </a:p>
          </p:txBody>
        </p:sp>
        <p:cxnSp>
          <p:nvCxnSpPr>
            <p:cNvPr id="32" name="AutoShape 22"/>
            <p:cNvCxnSpPr>
              <a:cxnSpLocks noChangeShapeType="1"/>
              <a:stCxn id="31" idx="1"/>
              <a:endCxn id="31" idx="3"/>
            </p:cNvCxnSpPr>
            <p:nvPr/>
          </p:nvCxnSpPr>
          <p:spPr bwMode="auto">
            <a:xfrm rot="10800000" flipH="1">
              <a:off x="4284661" y="4666824"/>
              <a:ext cx="1608133" cy="15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34"/>
          <p:cNvGrpSpPr/>
          <p:nvPr/>
        </p:nvGrpSpPr>
        <p:grpSpPr>
          <a:xfrm>
            <a:off x="5715000" y="2514600"/>
            <a:ext cx="2595198" cy="830997"/>
            <a:chOff x="5656261" y="2727325"/>
            <a:chExt cx="2595198" cy="830997"/>
          </a:xfrm>
        </p:grpSpPr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5656261" y="2727325"/>
              <a:ext cx="259519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F(P </a:t>
              </a:r>
              <a:r>
                <a:rPr lang="en-US" sz="2400" i="1" dirty="0" err="1" smtClean="0">
                  <a:solidFill>
                    <a:schemeClr val="accent2"/>
                  </a:solidFill>
                  <a:latin typeface="+mn-lt"/>
                </a:rPr>
                <a:t>obs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</a:t>
              </a:r>
              <a:endParaRPr lang="en-US" sz="2400" dirty="0">
                <a:solidFill>
                  <a:schemeClr val="accent2"/>
                </a:solidFill>
                <a:latin typeface="+mn-lt"/>
              </a:endParaRPr>
            </a:p>
            <a:p>
              <a:pPr algn="ctr"/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F(P </a:t>
              </a:r>
              <a:r>
                <a:rPr lang="en-US" sz="2400" i="1" dirty="0" err="1" smtClean="0">
                  <a:solidFill>
                    <a:schemeClr val="accent2"/>
                  </a:solidFill>
                  <a:latin typeface="+mn-lt"/>
                </a:rPr>
                <a:t>obs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 </a:t>
              </a:r>
              <a:r>
                <a:rPr lang="en-US" sz="2400" dirty="0">
                  <a:solidFill>
                    <a:schemeClr val="accent2"/>
                  </a:solidFill>
                  <a:latin typeface="+mn-lt"/>
                </a:rPr>
                <a:t>+ 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S(P </a:t>
              </a:r>
              <a:r>
                <a:rPr lang="en-US" sz="2400" i="1" dirty="0" err="1" smtClean="0">
                  <a:solidFill>
                    <a:schemeClr val="accent2"/>
                  </a:solidFill>
                  <a:latin typeface="+mn-lt"/>
                </a:rPr>
                <a:t>obs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</a:t>
              </a:r>
              <a:endParaRPr lang="en-US" sz="2400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37" name="AutoShape 22"/>
            <p:cNvCxnSpPr>
              <a:cxnSpLocks noChangeShapeType="1"/>
              <a:stCxn id="36" idx="1"/>
              <a:endCxn id="36" idx="3"/>
            </p:cNvCxnSpPr>
            <p:nvPr/>
          </p:nvCxnSpPr>
          <p:spPr bwMode="auto">
            <a:xfrm rot="10800000" flipH="1">
              <a:off x="5656261" y="3142824"/>
              <a:ext cx="2595198" cy="15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8" name="Group 38"/>
          <p:cNvGrpSpPr/>
          <p:nvPr/>
        </p:nvGrpSpPr>
        <p:grpSpPr>
          <a:xfrm>
            <a:off x="3505200" y="3657600"/>
            <a:ext cx="1372492" cy="830997"/>
            <a:chOff x="4437061" y="4556125"/>
            <a:chExt cx="1372492" cy="830997"/>
          </a:xfrm>
        </p:grpSpPr>
        <p:sp>
          <p:nvSpPr>
            <p:cNvPr id="40" name="Text Box 21"/>
            <p:cNvSpPr txBox="1">
              <a:spLocks noChangeArrowheads="1"/>
            </p:cNvSpPr>
            <p:nvPr/>
          </p:nvSpPr>
          <p:spPr bwMode="auto">
            <a:xfrm>
              <a:off x="4437061" y="4556125"/>
              <a:ext cx="137249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log F(P)</a:t>
              </a:r>
            </a:p>
            <a:p>
              <a:pPr algn="ctr"/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log </a:t>
              </a:r>
              <a:r>
                <a:rPr lang="en-US" sz="2400" i="1" dirty="0" err="1" smtClean="0">
                  <a:solidFill>
                    <a:schemeClr val="accent2"/>
                  </a:solidFill>
                  <a:latin typeface="+mn-lt"/>
                </a:rPr>
                <a:t>numF</a:t>
              </a:r>
              <a:endParaRPr lang="en-US" sz="2400" i="1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41" name="AutoShape 22"/>
            <p:cNvCxnSpPr>
              <a:cxnSpLocks noChangeShapeType="1"/>
              <a:stCxn id="40" idx="1"/>
              <a:endCxn id="40" idx="3"/>
            </p:cNvCxnSpPr>
            <p:nvPr/>
          </p:nvCxnSpPr>
          <p:spPr bwMode="auto">
            <a:xfrm rot="10800000" flipH="1">
              <a:off x="4437061" y="4971624"/>
              <a:ext cx="1372492" cy="15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91200" y="24384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Background Prob. of failure when </a:t>
            </a:r>
            <a:r>
              <a:rPr lang="en-US" i="1" dirty="0" smtClean="0">
                <a:latin typeface="+mn-lt"/>
              </a:rPr>
              <a:t>P </a:t>
            </a:r>
            <a:r>
              <a:rPr lang="en-US" dirty="0" smtClean="0">
                <a:latin typeface="+mn-lt"/>
              </a:rPr>
              <a:t>is </a:t>
            </a:r>
            <a:r>
              <a:rPr lang="en-US" i="1" dirty="0" smtClean="0">
                <a:latin typeface="+mn-lt"/>
              </a:rPr>
              <a:t>observed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uiExpand="1" build="p"/>
      <p:bldP spid="18" grpId="0"/>
    </p:bldLst>
  </p:timing>
</p:sld>
</file>

<file path=ppt/theme/theme1.xml><?xml version="1.0" encoding="utf-8"?>
<a:theme xmlns:a="http://schemas.openxmlformats.org/drawingml/2006/main" name="slate-blur">
  <a:themeElements>
    <a:clrScheme name="slate-blu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late-blur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ate-blu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ate-blu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ate-blu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ate-blu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ate-blu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ate-blu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ate-blu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</TotalTime>
  <Words>1255</Words>
  <Application>Microsoft PowerPoint</Application>
  <PresentationFormat>On-screen Show (4:3)</PresentationFormat>
  <Paragraphs>322</Paragraphs>
  <Slides>24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slate-blur</vt:lpstr>
      <vt:lpstr>Equation</vt:lpstr>
      <vt:lpstr>Statistical Debugging Using Compound Boolean Predicates</vt:lpstr>
      <vt:lpstr>Cooperative Bug Isolation (CBI)</vt:lpstr>
      <vt:lpstr>Bug Isolation Overview</vt:lpstr>
      <vt:lpstr>Compound Predicates</vt:lpstr>
      <vt:lpstr>Issues</vt:lpstr>
      <vt:lpstr>Conservative Definition</vt:lpstr>
      <vt:lpstr>Truth Tables</vt:lpstr>
      <vt:lpstr>Analysis With Compound Predicates</vt:lpstr>
      <vt:lpstr>Score Of A Predicate</vt:lpstr>
      <vt:lpstr>Upper Bound On Score</vt:lpstr>
      <vt:lpstr>↑F(C) and ↓S(C) for conjunction</vt:lpstr>
      <vt:lpstr>↑S(C obs)</vt:lpstr>
      <vt:lpstr>↓F(C obs)</vt:lpstr>
      <vt:lpstr>Usability</vt:lpstr>
      <vt:lpstr>Evaluation</vt:lpstr>
      <vt:lpstr>Usefulness: Exif Case Study</vt:lpstr>
      <vt:lpstr>Usefulness: Exif Case Study (cont.)</vt:lpstr>
      <vt:lpstr>Usefulness – What kind is the best predicate?</vt:lpstr>
      <vt:lpstr>Practicality</vt:lpstr>
      <vt:lpstr>Related Work</vt:lpstr>
      <vt:lpstr>Conclusion &amp; Future Work</vt:lpstr>
      <vt:lpstr>Thank You</vt:lpstr>
      <vt:lpstr>Effect Of Sampling</vt:lpstr>
      <vt:lpstr>Usefulness At Lower Sampling Rates</vt:lpstr>
    </vt:vector>
  </TitlesOfParts>
  <Company>UW-Madison Computer Sciences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Debugging Using Compound Boolean Predicates</dc:title>
  <dc:creator>Piramanayagam Arumuga Nainar</dc:creator>
  <cp:lastModifiedBy> </cp:lastModifiedBy>
  <cp:revision>1560</cp:revision>
  <dcterms:created xsi:type="dcterms:W3CDTF">2007-05-21T23:13:28Z</dcterms:created>
  <dcterms:modified xsi:type="dcterms:W3CDTF">2007-05-25T20:11:36Z</dcterms:modified>
</cp:coreProperties>
</file>