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7"/>
  </p:notesMasterIdLst>
  <p:sldIdLst>
    <p:sldId id="1379" r:id="rId5"/>
    <p:sldId id="1401" r:id="rId6"/>
  </p:sldIdLst>
  <p:sldSz cx="9144000" cy="5143500" type="screen16x9"/>
  <p:notesSz cx="9928225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4"/>
    <p:restoredTop sz="94628"/>
  </p:normalViewPr>
  <p:slideViewPr>
    <p:cSldViewPr snapToGrid="0">
      <p:cViewPr varScale="1">
        <p:scale>
          <a:sx n="147" d="100"/>
          <a:sy n="147" d="100"/>
        </p:scale>
        <p:origin x="216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13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4302230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3699" y="0"/>
            <a:ext cx="4302230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24298" y="849313"/>
            <a:ext cx="4079700" cy="229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824" y="3271382"/>
            <a:ext cx="7942580" cy="267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6456612"/>
            <a:ext cx="4302230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3699" y="6456612"/>
            <a:ext cx="4302230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封面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830243"/>
            <a:ext cx="7772400" cy="1021556"/>
          </a:xfrm>
        </p:spPr>
        <p:txBody>
          <a:bodyPr anchor="t"/>
          <a:lstStyle>
            <a:lvl1pPr algn="ctr">
              <a:spcBef>
                <a:spcPts val="600"/>
              </a:spcBef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84964"/>
            <a:ext cx="7772400" cy="1125140"/>
          </a:xfrm>
        </p:spPr>
        <p:txBody>
          <a:bodyPr anchor="ctr"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1EC6F-3273-4E7B-A815-E4FC91312F6D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4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body" idx="1" hasCustomPrompt="1"/>
          </p:nvPr>
        </p:nvSpPr>
        <p:spPr>
          <a:xfrm>
            <a:off x="432291" y="1172965"/>
            <a:ext cx="8279400" cy="3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04800" lvl="0" indent="-3048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Microsoft JhengHei"/>
              <a:buChar char="■"/>
              <a:defRPr sz="2000">
                <a:solidFill>
                  <a:srgbClr val="00009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•"/>
              <a:defRPr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✔"/>
              <a:defRPr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00037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–"/>
              <a:defRPr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crosoft JhengHei"/>
              <a:buChar char="»"/>
              <a:def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»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»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»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»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lvl="0"/>
            <a:r>
              <a:rPr lang="zh-TW" altLang="en-US"/>
              <a:t>第一層</a:t>
            </a:r>
            <a:endParaRPr lang="en-US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975231" y="4942288"/>
            <a:ext cx="2133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266092" y="145787"/>
            <a:ext cx="69063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只有標題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975231" y="4942288"/>
            <a:ext cx="2133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266092" y="145787"/>
            <a:ext cx="69063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12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過場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8826" y="2446986"/>
            <a:ext cx="5066740" cy="1171105"/>
          </a:xfrm>
        </p:spPr>
        <p:txBody>
          <a:bodyPr anchor="t"/>
          <a:lstStyle>
            <a:lvl1pPr algn="ctr">
              <a:spcBef>
                <a:spcPts val="600"/>
              </a:spcBef>
              <a:defRPr sz="28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1EC6F-3273-4E7B-A815-E4FC91312F6D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2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2段內容" type="secHead">
  <p:cSld name="標題及2段內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975231" y="4942288"/>
            <a:ext cx="2133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68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360363" lvl="0" indent="-304800" rtl="0">
              <a:spcBef>
                <a:spcPts val="400"/>
              </a:spcBef>
              <a:spcAft>
                <a:spcPts val="0"/>
              </a:spcAft>
              <a:buSzPts val="1200"/>
              <a:buChar char="■"/>
              <a:defRPr/>
            </a:lvl1pPr>
            <a:lvl2pPr marL="914400" lvl="1" indent="-3429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rtl="0">
              <a:spcBef>
                <a:spcPts val="320"/>
              </a:spcBef>
              <a:spcAft>
                <a:spcPts val="0"/>
              </a:spcAft>
              <a:buSzPts val="1600"/>
              <a:buChar char="✔"/>
              <a:defRPr/>
            </a:lvl3pPr>
            <a:lvl4pPr marL="1828800" lvl="3" indent="-300037" rtl="0">
              <a:spcBef>
                <a:spcPts val="225"/>
              </a:spcBef>
              <a:spcAft>
                <a:spcPts val="0"/>
              </a:spcAft>
              <a:buSzPts val="1125"/>
              <a:buChar char="–"/>
              <a:defRPr/>
            </a:lvl4pPr>
            <a:lvl5pPr marL="2286000" lvl="4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5pPr>
            <a:lvl6pPr marL="2743200" lvl="5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6pPr>
            <a:lvl7pPr marL="3200400" lvl="6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7pPr>
            <a:lvl8pPr marL="3657600" lvl="7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8pPr>
            <a:lvl9pPr marL="4114800" lvl="8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4637125" y="1152475"/>
            <a:ext cx="40368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304800" lvl="0" indent="-304800" rtl="0">
              <a:spcBef>
                <a:spcPts val="400"/>
              </a:spcBef>
              <a:spcAft>
                <a:spcPts val="0"/>
              </a:spcAft>
              <a:buSzPts val="1200"/>
              <a:buChar char="■"/>
              <a:defRPr/>
            </a:lvl1pPr>
            <a:lvl2pPr marL="914400" lvl="1" indent="-3429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rtl="0">
              <a:spcBef>
                <a:spcPts val="320"/>
              </a:spcBef>
              <a:spcAft>
                <a:spcPts val="0"/>
              </a:spcAft>
              <a:buSzPts val="1600"/>
              <a:buChar char="✔"/>
              <a:defRPr/>
            </a:lvl3pPr>
            <a:lvl4pPr marL="1828800" lvl="3" indent="-300037" rtl="0">
              <a:spcBef>
                <a:spcPts val="225"/>
              </a:spcBef>
              <a:spcAft>
                <a:spcPts val="0"/>
              </a:spcAft>
              <a:buSzPts val="1125"/>
              <a:buChar char="–"/>
              <a:defRPr/>
            </a:lvl4pPr>
            <a:lvl5pPr marL="2286000" lvl="4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5pPr>
            <a:lvl6pPr marL="2743200" lvl="5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6pPr>
            <a:lvl7pPr marL="3200400" lvl="6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7pPr>
            <a:lvl8pPr marL="3657600" lvl="7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8pPr>
            <a:lvl9pPr marL="4114800" lvl="8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626700" y="107150"/>
            <a:ext cx="69063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31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32291" y="1129145"/>
            <a:ext cx="8279400" cy="3551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Microsoft JhengHei"/>
              <a:buChar char="■"/>
              <a:defRPr sz="2000" b="1" i="0" u="none" strike="noStrike" cap="none">
                <a:solidFill>
                  <a:srgbClr val="00009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•"/>
              <a:defRPr sz="180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crosoft JhengHei"/>
              <a:buChar char="✔"/>
              <a:defRPr sz="160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–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marR="0" lvl="6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marR="0" lvl="7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marR="0" lvl="8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276897" y="951004"/>
            <a:ext cx="8519374" cy="0"/>
          </a:xfrm>
          <a:prstGeom prst="straightConnector1">
            <a:avLst/>
          </a:prstGeom>
          <a:noFill/>
          <a:ln w="76200" cap="flat" cmpd="thinThick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75231" y="4942288"/>
            <a:ext cx="2133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1239552" y="148472"/>
            <a:ext cx="7278955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49896E-C858-40DC-A3D8-07B5A09B0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b="13101"/>
          <a:stretch/>
        </p:blipFill>
        <p:spPr>
          <a:xfrm>
            <a:off x="0" y="4959708"/>
            <a:ext cx="9144000" cy="201300"/>
          </a:xfrm>
          <a:prstGeom prst="rect">
            <a:avLst/>
          </a:prstGeom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95" y="96960"/>
            <a:ext cx="920839" cy="879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48" r:id="rId2"/>
    <p:sldLayoutId id="2147483659" r:id="rId3"/>
    <p:sldLayoutId id="2147483658" r:id="rId4"/>
    <p:sldLayoutId id="2147483662" r:id="rId5"/>
    <p:sldLayoutId id="214748366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7030A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04800" marR="0" lvl="0" indent="-3048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119226"/>
            <a:ext cx="7772400" cy="2355494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智慧保養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Phase (II)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Bond Head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移動訊號分析模式開發</a:t>
            </a:r>
            <a:br>
              <a:rPr lang="en-US" altLang="zh-TW" sz="2400" i="0" dirty="0"/>
            </a:br>
            <a:br>
              <a:rPr lang="en-US" altLang="zh-TW" sz="2400" i="0" dirty="0"/>
            </a:br>
            <a:r>
              <a:rPr lang="zh-TW" altLang="en-US" sz="2400" i="0" dirty="0"/>
              <a:t>使用分群方法做波形切割驗證</a:t>
            </a:r>
            <a:endParaRPr lang="zh-TW" altLang="en-US" sz="2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3377167"/>
            <a:ext cx="7772400" cy="1504544"/>
          </a:xfrm>
        </p:spPr>
        <p:txBody>
          <a:bodyPr anchor="ctr"/>
          <a:lstStyle/>
          <a:p>
            <a:r>
              <a:rPr lang="zh-TW" altLang="en-US" sz="1600" dirty="0"/>
              <a:t>清華</a:t>
            </a:r>
            <a:r>
              <a:rPr lang="en-US" altLang="zh-TW" sz="1600" dirty="0"/>
              <a:t>/</a:t>
            </a:r>
            <a:r>
              <a:rPr lang="zh-TW" altLang="en-US" sz="1600" dirty="0"/>
              <a:t>紫式：簡禎富、陳暎仁、徐彥婷、</a:t>
            </a:r>
            <a:r>
              <a:rPr lang="zh-TW" altLang="en-US" sz="1600" dirty="0">
                <a:cs typeface="Times New Roman"/>
              </a:rPr>
              <a:t>高聖翔、張黃齡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r>
              <a:rPr lang="en-US" altLang="zh-TW" sz="1600" dirty="0"/>
              <a:t>2022.11.1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71EC6F-3273-4E7B-A815-E4FC91312F6D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 altLang="zh-TW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9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7E232-D708-41DB-0DFA-83A5A365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切割程式 </a:t>
            </a:r>
            <a:r>
              <a:rPr lang="en-US" altLang="zh-TW" sz="3200" dirty="0"/>
              <a:t>ver. 20220908</a:t>
            </a:r>
            <a:endParaRPr lang="zh-TW" altLang="en-US" sz="4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1A8B7B-AA16-3A11-E585-04B5BCC1FD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75231" y="4942288"/>
            <a:ext cx="2133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EC4BEC7-3363-4802-ADC8-447689349758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流程圖: 結束點 8">
            <a:extLst>
              <a:ext uri="{FF2B5EF4-FFF2-40B4-BE49-F238E27FC236}">
                <a16:creationId xmlns:a16="http://schemas.microsoft.com/office/drawing/2014/main" id="{57BBB4A9-B98F-457B-B2C4-3BEC0C219C18}"/>
              </a:ext>
            </a:extLst>
          </p:cNvPr>
          <p:cNvSpPr/>
          <p:nvPr/>
        </p:nvSpPr>
        <p:spPr>
          <a:xfrm>
            <a:off x="515465" y="1014046"/>
            <a:ext cx="788031" cy="466929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Input </a:t>
            </a:r>
          </a:p>
          <a:p>
            <a:pPr algn="ctr"/>
            <a:r>
              <a:rPr lang="en-US" altLang="zh-TW" sz="1050" dirty="0"/>
              <a:t>(Piezo, Encoder)</a:t>
            </a:r>
            <a:endParaRPr lang="zh-TW" altLang="en-US" sz="105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A7BF9B-7232-D552-A9BA-1B5E4867BCE5}"/>
              </a:ext>
            </a:extLst>
          </p:cNvPr>
          <p:cNvSpPr/>
          <p:nvPr/>
        </p:nvSpPr>
        <p:spPr>
          <a:xfrm>
            <a:off x="1502642" y="1012183"/>
            <a:ext cx="1146327" cy="4669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Piezo/Encoder denoise</a:t>
            </a:r>
            <a:endParaRPr lang="zh-TW" altLang="en-US" sz="105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8C14D8-AC68-EC5E-BA29-F22D9E66C263}"/>
              </a:ext>
            </a:extLst>
          </p:cNvPr>
          <p:cNvSpPr/>
          <p:nvPr/>
        </p:nvSpPr>
        <p:spPr>
          <a:xfrm>
            <a:off x="2908463" y="1014043"/>
            <a:ext cx="1099606" cy="4669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Changepoint detection for Piezo/Encoder</a:t>
            </a:r>
            <a:endParaRPr lang="zh-TW" altLang="en-US" sz="1050" dirty="0"/>
          </a:p>
        </p:txBody>
      </p: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54B79148-EB43-70B1-7107-F1DBEDEFB309}"/>
              </a:ext>
            </a:extLst>
          </p:cNvPr>
          <p:cNvSpPr/>
          <p:nvPr/>
        </p:nvSpPr>
        <p:spPr>
          <a:xfrm>
            <a:off x="6919421" y="1768694"/>
            <a:ext cx="1665475" cy="618178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window size &gt; 20000 </a:t>
            </a:r>
            <a:endParaRPr lang="zh-TW" altLang="en-US" sz="1100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21CE9C1F-6224-8D65-A50F-7184E49ADE7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303496" y="1245648"/>
            <a:ext cx="199146" cy="1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537CDB03-B2A1-1C08-1853-D5AC1329847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648969" y="1245648"/>
            <a:ext cx="259494" cy="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C03FF8CC-33EB-1F79-156E-97E745C8E0AB}"/>
              </a:ext>
            </a:extLst>
          </p:cNvPr>
          <p:cNvCxnSpPr>
            <a:cxnSpLocks/>
          </p:cNvCxnSpPr>
          <p:nvPr/>
        </p:nvCxnSpPr>
        <p:spPr>
          <a:xfrm flipV="1">
            <a:off x="4023136" y="1234775"/>
            <a:ext cx="300523" cy="1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圖: 決策 15">
            <a:extLst>
              <a:ext uri="{FF2B5EF4-FFF2-40B4-BE49-F238E27FC236}">
                <a16:creationId xmlns:a16="http://schemas.microsoft.com/office/drawing/2014/main" id="{29A25AB7-E53B-0DA9-C12F-413B71DC3AE3}"/>
              </a:ext>
            </a:extLst>
          </p:cNvPr>
          <p:cNvSpPr/>
          <p:nvPr/>
        </p:nvSpPr>
        <p:spPr>
          <a:xfrm>
            <a:off x="6713359" y="3068396"/>
            <a:ext cx="2036545" cy="909789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 Differences of local max/min</a:t>
            </a:r>
            <a:r>
              <a:rPr lang="zh-TW" altLang="en-US" sz="1000" dirty="0"/>
              <a:t> </a:t>
            </a:r>
            <a:r>
              <a:rPr lang="en-US" altLang="zh-TW" sz="1000" dirty="0"/>
              <a:t>larger than threshold?</a:t>
            </a:r>
            <a:endParaRPr lang="zh-TW" altLang="en-US" sz="1000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7E0829A5-E607-BF46-4507-B761097A2185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7375631" y="2712394"/>
            <a:ext cx="71200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圖: 資料 17">
            <a:extLst>
              <a:ext uri="{FF2B5EF4-FFF2-40B4-BE49-F238E27FC236}">
                <a16:creationId xmlns:a16="http://schemas.microsoft.com/office/drawing/2014/main" id="{EA7891DC-CFC0-FC7E-2D1B-7837DA3DDF0D}"/>
              </a:ext>
            </a:extLst>
          </p:cNvPr>
          <p:cNvSpPr/>
          <p:nvPr/>
        </p:nvSpPr>
        <p:spPr>
          <a:xfrm>
            <a:off x="5591419" y="2771589"/>
            <a:ext cx="1253370" cy="557719"/>
          </a:xfrm>
          <a:prstGeom prst="flowChartInputOut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Looping/ reset motion</a:t>
            </a:r>
          </a:p>
        </p:txBody>
      </p:sp>
      <p:sp>
        <p:nvSpPr>
          <p:cNvPr id="19" name="流程圖: 資料 18">
            <a:extLst>
              <a:ext uri="{FF2B5EF4-FFF2-40B4-BE49-F238E27FC236}">
                <a16:creationId xmlns:a16="http://schemas.microsoft.com/office/drawing/2014/main" id="{0FAB24CF-608D-7A9F-9B51-AA63B3BD64A2}"/>
              </a:ext>
            </a:extLst>
          </p:cNvPr>
          <p:cNvSpPr/>
          <p:nvPr/>
        </p:nvSpPr>
        <p:spPr>
          <a:xfrm>
            <a:off x="5427662" y="3714186"/>
            <a:ext cx="1167330" cy="557719"/>
          </a:xfrm>
          <a:prstGeom prst="flowChartInputOut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1</a:t>
            </a:r>
            <a:r>
              <a:rPr lang="en-US" altLang="zh-TW" sz="1050" baseline="30000" dirty="0"/>
              <a:t>st</a:t>
            </a:r>
            <a:r>
              <a:rPr lang="en-US" altLang="zh-TW" sz="1050" dirty="0"/>
              <a:t> bond/ </a:t>
            </a:r>
          </a:p>
          <a:p>
            <a:pPr algn="ctr"/>
            <a:r>
              <a:rPr lang="en-US" altLang="zh-TW" sz="1050" dirty="0"/>
              <a:t>2</a:t>
            </a:r>
            <a:r>
              <a:rPr lang="en-US" altLang="zh-TW" sz="1050" baseline="30000" dirty="0"/>
              <a:t>nd</a:t>
            </a:r>
            <a:r>
              <a:rPr lang="en-US" altLang="zh-TW" sz="1050" dirty="0"/>
              <a:t> bond  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17828E9-1DB1-4649-ED75-F19DD2016137}"/>
              </a:ext>
            </a:extLst>
          </p:cNvPr>
          <p:cNvSpPr/>
          <p:nvPr/>
        </p:nvSpPr>
        <p:spPr>
          <a:xfrm>
            <a:off x="7168493" y="4433047"/>
            <a:ext cx="1167330" cy="5577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Outliers</a:t>
            </a:r>
            <a:endParaRPr lang="zh-TW" altLang="en-US" sz="1200" dirty="0"/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A86C382F-5B81-4059-D642-B8338E7CA5AE}"/>
              </a:ext>
            </a:extLst>
          </p:cNvPr>
          <p:cNvCxnSpPr>
            <a:cxnSpLocks/>
            <a:stCxn id="12" idx="3"/>
            <a:endCxn id="20" idx="3"/>
          </p:cNvCxnSpPr>
          <p:nvPr/>
        </p:nvCxnSpPr>
        <p:spPr>
          <a:xfrm flipH="1">
            <a:off x="8335823" y="2077783"/>
            <a:ext cx="249073" cy="2634124"/>
          </a:xfrm>
          <a:prstGeom prst="bentConnector3">
            <a:avLst>
              <a:gd name="adj1" fmla="val -91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圖: 結束點 31">
            <a:extLst>
              <a:ext uri="{FF2B5EF4-FFF2-40B4-BE49-F238E27FC236}">
                <a16:creationId xmlns:a16="http://schemas.microsoft.com/office/drawing/2014/main" id="{25379A51-0DD9-2372-8816-0CBCCEED0D0C}"/>
              </a:ext>
            </a:extLst>
          </p:cNvPr>
          <p:cNvSpPr/>
          <p:nvPr/>
        </p:nvSpPr>
        <p:spPr>
          <a:xfrm>
            <a:off x="3943" y="4485388"/>
            <a:ext cx="1251625" cy="466929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Output</a:t>
            </a:r>
          </a:p>
          <a:p>
            <a:pPr algn="ctr"/>
            <a:r>
              <a:rPr lang="en-US" altLang="zh-TW" sz="1200" dirty="0"/>
              <a:t>(</a:t>
            </a:r>
            <a:r>
              <a:rPr lang="zh-TW" altLang="en-US" sz="1200" dirty="0"/>
              <a:t>分段圖</a:t>
            </a:r>
            <a:r>
              <a:rPr lang="en-US" altLang="zh-TW" sz="1200" dirty="0"/>
              <a:t>+data)</a:t>
            </a:r>
            <a:endParaRPr lang="zh-TW" altLang="en-US" sz="1200" dirty="0"/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1249F190-1A64-A465-48E7-EFB6EB4672E6}"/>
              </a:ext>
            </a:extLst>
          </p:cNvPr>
          <p:cNvCxnSpPr>
            <a:cxnSpLocks/>
            <a:stCxn id="20" idx="1"/>
            <a:endCxn id="32" idx="3"/>
          </p:cNvCxnSpPr>
          <p:nvPr/>
        </p:nvCxnSpPr>
        <p:spPr>
          <a:xfrm rot="10800000" flipV="1">
            <a:off x="1255569" y="4711907"/>
            <a:ext cx="5912925" cy="6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D6ECD18-CEE2-12F0-FFE7-7D7561DEF11E}"/>
              </a:ext>
            </a:extLst>
          </p:cNvPr>
          <p:cNvSpPr txBox="1"/>
          <p:nvPr/>
        </p:nvSpPr>
        <p:spPr>
          <a:xfrm>
            <a:off x="8272894" y="1764888"/>
            <a:ext cx="64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Yes</a:t>
            </a:r>
            <a:endParaRPr lang="zh-TW" altLang="en-US" sz="1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77C6FF0-3638-5A68-77DF-8FFD065FCC53}"/>
              </a:ext>
            </a:extLst>
          </p:cNvPr>
          <p:cNvSpPr txBox="1"/>
          <p:nvPr/>
        </p:nvSpPr>
        <p:spPr>
          <a:xfrm>
            <a:off x="7238514" y="2417995"/>
            <a:ext cx="64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No</a:t>
            </a:r>
            <a:endParaRPr lang="zh-TW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A3E6C9E-791C-EF91-48B4-0702C0AD4701}"/>
              </a:ext>
            </a:extLst>
          </p:cNvPr>
          <p:cNvSpPr/>
          <p:nvPr/>
        </p:nvSpPr>
        <p:spPr>
          <a:xfrm>
            <a:off x="4341220" y="1019609"/>
            <a:ext cx="1271815" cy="4669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Union of Changepoint from Piezo/Encoder</a:t>
            </a:r>
            <a:endParaRPr lang="zh-TW" altLang="en-US" sz="105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91F7F3F-016F-DA12-A6DB-3E65FFF9F729}"/>
              </a:ext>
            </a:extLst>
          </p:cNvPr>
          <p:cNvSpPr/>
          <p:nvPr/>
        </p:nvSpPr>
        <p:spPr>
          <a:xfrm>
            <a:off x="209633" y="1869880"/>
            <a:ext cx="1271815" cy="4669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Envelope extraction</a:t>
            </a:r>
            <a:r>
              <a:rPr lang="zh-TW" altLang="en-US" sz="1050" dirty="0"/>
              <a:t> </a:t>
            </a:r>
            <a:r>
              <a:rPr lang="en-US" altLang="zh-TW" sz="1050" dirty="0"/>
              <a:t>by peak envelope</a:t>
            </a:r>
            <a:endParaRPr lang="zh-TW" altLang="en-US" sz="1050" dirty="0"/>
          </a:p>
        </p:txBody>
      </p: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B13F8BD-2DD0-2662-6F5C-F7F767173BEA}"/>
              </a:ext>
            </a:extLst>
          </p:cNvPr>
          <p:cNvCxnSpPr>
            <a:cxnSpLocks/>
            <a:stCxn id="44" idx="3"/>
            <a:endCxn id="47" idx="0"/>
          </p:cNvCxnSpPr>
          <p:nvPr/>
        </p:nvCxnSpPr>
        <p:spPr>
          <a:xfrm flipH="1">
            <a:off x="845541" y="1253074"/>
            <a:ext cx="4767494" cy="616806"/>
          </a:xfrm>
          <a:prstGeom prst="bentConnector4">
            <a:avLst>
              <a:gd name="adj1" fmla="val -4795"/>
              <a:gd name="adj2" fmla="val 68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050A841F-AD83-9E8A-2B41-78A50CBB0D5A}"/>
              </a:ext>
            </a:extLst>
          </p:cNvPr>
          <p:cNvSpPr/>
          <p:nvPr/>
        </p:nvSpPr>
        <p:spPr>
          <a:xfrm>
            <a:off x="1760043" y="1889729"/>
            <a:ext cx="1249076" cy="4272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Get high/low envelope</a:t>
            </a:r>
            <a:endParaRPr lang="zh-TW" altLang="en-US" sz="1050" dirty="0"/>
          </a:p>
        </p:txBody>
      </p: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D0886C3C-B734-79DB-2A51-3DB327598B59}"/>
              </a:ext>
            </a:extLst>
          </p:cNvPr>
          <p:cNvCxnSpPr>
            <a:cxnSpLocks/>
          </p:cNvCxnSpPr>
          <p:nvPr/>
        </p:nvCxnSpPr>
        <p:spPr>
          <a:xfrm>
            <a:off x="1481095" y="2084090"/>
            <a:ext cx="259494" cy="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499DFBD4-443A-01A7-9131-7AA450D9068F}"/>
              </a:ext>
            </a:extLst>
          </p:cNvPr>
          <p:cNvCxnSpPr>
            <a:cxnSpLocks/>
          </p:cNvCxnSpPr>
          <p:nvPr/>
        </p:nvCxnSpPr>
        <p:spPr>
          <a:xfrm>
            <a:off x="2999215" y="2092578"/>
            <a:ext cx="259494" cy="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B748C782-CD37-E5E0-7635-9C6F23619098}"/>
              </a:ext>
            </a:extLst>
          </p:cNvPr>
          <p:cNvCxnSpPr>
            <a:cxnSpLocks/>
          </p:cNvCxnSpPr>
          <p:nvPr/>
        </p:nvCxnSpPr>
        <p:spPr>
          <a:xfrm flipV="1">
            <a:off x="4855494" y="2081699"/>
            <a:ext cx="425191" cy="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3C41D421-D25F-33DA-376E-B4E3DDABFF58}"/>
              </a:ext>
            </a:extLst>
          </p:cNvPr>
          <p:cNvSpPr/>
          <p:nvPr/>
        </p:nvSpPr>
        <p:spPr>
          <a:xfrm>
            <a:off x="3287817" y="1890598"/>
            <a:ext cx="1602402" cy="4272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Classify signals based on differences of local max/min</a:t>
            </a:r>
            <a:endParaRPr lang="zh-TW" altLang="en-US" sz="105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FD960F9-FB65-2664-160E-774E6C8D8FD3}"/>
              </a:ext>
            </a:extLst>
          </p:cNvPr>
          <p:cNvSpPr/>
          <p:nvPr/>
        </p:nvSpPr>
        <p:spPr>
          <a:xfrm>
            <a:off x="5243806" y="1889599"/>
            <a:ext cx="1271815" cy="4272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Remove redundant changepoints</a:t>
            </a:r>
            <a:endParaRPr lang="zh-TW" altLang="en-US" sz="1050" dirty="0"/>
          </a:p>
        </p:txBody>
      </p: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9D5BF503-6F93-9FC6-54AA-8FCEC956185E}"/>
              </a:ext>
            </a:extLst>
          </p:cNvPr>
          <p:cNvCxnSpPr>
            <a:cxnSpLocks/>
          </p:cNvCxnSpPr>
          <p:nvPr/>
        </p:nvCxnSpPr>
        <p:spPr>
          <a:xfrm>
            <a:off x="6526068" y="2091446"/>
            <a:ext cx="393353" cy="1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77FBEACF-0175-23F7-A35E-77E08AD6E84A}"/>
              </a:ext>
            </a:extLst>
          </p:cNvPr>
          <p:cNvSpPr/>
          <p:nvPr/>
        </p:nvSpPr>
        <p:spPr>
          <a:xfrm>
            <a:off x="0" y="1587566"/>
            <a:ext cx="5094907" cy="10613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96737F13-4310-9810-42E6-34A20F68E090}"/>
              </a:ext>
            </a:extLst>
          </p:cNvPr>
          <p:cNvSpPr txBox="1"/>
          <p:nvPr/>
        </p:nvSpPr>
        <p:spPr>
          <a:xfrm>
            <a:off x="-35386" y="2572689"/>
            <a:ext cx="4578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Cambria" panose="02040503050406030204" pitchFamily="18" charset="0"/>
                <a:sym typeface="Wingdings" pitchFamily="2" charset="2"/>
              </a:rPr>
              <a:t>envelope analysis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0" name="流程圖: 決策 39">
            <a:extLst>
              <a:ext uri="{FF2B5EF4-FFF2-40B4-BE49-F238E27FC236}">
                <a16:creationId xmlns:a16="http://schemas.microsoft.com/office/drawing/2014/main" id="{F0BCB0F5-EAB7-284D-3185-DD0BC4BB9A58}"/>
              </a:ext>
            </a:extLst>
          </p:cNvPr>
          <p:cNvSpPr/>
          <p:nvPr/>
        </p:nvSpPr>
        <p:spPr>
          <a:xfrm>
            <a:off x="3487956" y="3615651"/>
            <a:ext cx="1706528" cy="758275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Piezo signal smaller than threshold?</a:t>
            </a:r>
          </a:p>
        </p:txBody>
      </p:sp>
      <p:sp>
        <p:nvSpPr>
          <p:cNvPr id="46" name="流程圖: 決策 45">
            <a:extLst>
              <a:ext uri="{FF2B5EF4-FFF2-40B4-BE49-F238E27FC236}">
                <a16:creationId xmlns:a16="http://schemas.microsoft.com/office/drawing/2014/main" id="{0D398945-74BA-8B81-FA67-85D2E50734B1}"/>
              </a:ext>
            </a:extLst>
          </p:cNvPr>
          <p:cNvSpPr/>
          <p:nvPr/>
        </p:nvSpPr>
        <p:spPr>
          <a:xfrm>
            <a:off x="3487339" y="2681512"/>
            <a:ext cx="1706528" cy="748558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Is near by 1</a:t>
            </a:r>
            <a:r>
              <a:rPr lang="en-US" altLang="zh-TW" sz="1000" baseline="30000" dirty="0"/>
              <a:t>st</a:t>
            </a:r>
            <a:r>
              <a:rPr lang="en-US" altLang="zh-TW" sz="1000" dirty="0"/>
              <a:t> bond and 2</a:t>
            </a:r>
            <a:r>
              <a:rPr lang="en-US" altLang="zh-TW" sz="1000" baseline="30000" dirty="0"/>
              <a:t>nd</a:t>
            </a:r>
            <a:r>
              <a:rPr lang="en-US" altLang="zh-TW" sz="1000" dirty="0"/>
              <a:t> bond follow the order?</a:t>
            </a: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A364DBEF-0E80-1A08-5D1C-FE2F9999E8FA}"/>
              </a:ext>
            </a:extLst>
          </p:cNvPr>
          <p:cNvSpPr/>
          <p:nvPr/>
        </p:nvSpPr>
        <p:spPr>
          <a:xfrm>
            <a:off x="372841" y="2824157"/>
            <a:ext cx="1114949" cy="2014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looping</a:t>
            </a:r>
            <a:endParaRPr lang="zh-TW" altLang="en-US" sz="1200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1650DFD8-2BE3-7A08-275C-709B45AB3C04}"/>
              </a:ext>
            </a:extLst>
          </p:cNvPr>
          <p:cNvSpPr/>
          <p:nvPr/>
        </p:nvSpPr>
        <p:spPr>
          <a:xfrm>
            <a:off x="376666" y="3124084"/>
            <a:ext cx="1114950" cy="20149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Reset motion</a:t>
            </a:r>
            <a:endParaRPr lang="zh-TW" altLang="en-US" sz="1200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DC6DC724-A538-6A43-D525-8E7111DC5B76}"/>
              </a:ext>
            </a:extLst>
          </p:cNvPr>
          <p:cNvSpPr/>
          <p:nvPr/>
        </p:nvSpPr>
        <p:spPr>
          <a:xfrm>
            <a:off x="2149249" y="4050233"/>
            <a:ext cx="796407" cy="2014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</a:t>
            </a:r>
            <a:r>
              <a:rPr lang="en-US" altLang="zh-TW" sz="1200" baseline="30000" dirty="0"/>
              <a:t>st</a:t>
            </a:r>
            <a:r>
              <a:rPr lang="en-US" altLang="zh-TW" sz="1200" dirty="0"/>
              <a:t> bond</a:t>
            </a:r>
            <a:endParaRPr lang="zh-TW" altLang="en-US" sz="1200" dirty="0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0A2E9F8-E4C8-610F-6D1C-EB643E45B6BD}"/>
              </a:ext>
            </a:extLst>
          </p:cNvPr>
          <p:cNvSpPr/>
          <p:nvPr/>
        </p:nvSpPr>
        <p:spPr>
          <a:xfrm>
            <a:off x="2154815" y="4421909"/>
            <a:ext cx="796407" cy="2014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2</a:t>
            </a:r>
            <a:r>
              <a:rPr lang="en-US" altLang="zh-TW" sz="1200" baseline="30000" dirty="0"/>
              <a:t>nd</a:t>
            </a:r>
            <a:r>
              <a:rPr lang="en-US" altLang="zh-TW" sz="1200" dirty="0"/>
              <a:t> bond</a:t>
            </a:r>
            <a:endParaRPr lang="zh-TW" altLang="en-US" sz="12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DBE0037-286F-0D32-551F-AE5FA2B037FF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6713359" y="3068395"/>
            <a:ext cx="9385" cy="45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1D3D1EB-B620-7F2B-C9A8-01B609433D67}"/>
              </a:ext>
            </a:extLst>
          </p:cNvPr>
          <p:cNvCxnSpPr>
            <a:cxnSpLocks/>
            <a:stCxn id="16" idx="2"/>
            <a:endCxn id="19" idx="5"/>
          </p:cNvCxnSpPr>
          <p:nvPr/>
        </p:nvCxnSpPr>
        <p:spPr>
          <a:xfrm flipH="1">
            <a:off x="6478259" y="3978185"/>
            <a:ext cx="1253373" cy="1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C98B720-3B48-A9D4-6EBD-CB0929E8D41E}"/>
              </a:ext>
            </a:extLst>
          </p:cNvPr>
          <p:cNvCxnSpPr>
            <a:cxnSpLocks/>
            <a:stCxn id="18" idx="2"/>
            <a:endCxn id="46" idx="3"/>
          </p:cNvCxnSpPr>
          <p:nvPr/>
        </p:nvCxnSpPr>
        <p:spPr>
          <a:xfrm flipH="1">
            <a:off x="5193867" y="3050449"/>
            <a:ext cx="522889" cy="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1415382B-27EC-73E3-023D-294E6FDBC3CD}"/>
              </a:ext>
            </a:extLst>
          </p:cNvPr>
          <p:cNvCxnSpPr>
            <a:cxnSpLocks/>
            <a:stCxn id="19" idx="2"/>
            <a:endCxn id="40" idx="3"/>
          </p:cNvCxnSpPr>
          <p:nvPr/>
        </p:nvCxnSpPr>
        <p:spPr>
          <a:xfrm flipH="1">
            <a:off x="5194484" y="3993046"/>
            <a:ext cx="349911" cy="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A078AC23-34F6-FF94-54DD-FDBC28CBE61C}"/>
              </a:ext>
            </a:extLst>
          </p:cNvPr>
          <p:cNvCxnSpPr>
            <a:cxnSpLocks/>
            <a:stCxn id="40" idx="2"/>
            <a:endCxn id="51" idx="3"/>
          </p:cNvCxnSpPr>
          <p:nvPr/>
        </p:nvCxnSpPr>
        <p:spPr>
          <a:xfrm rot="5400000">
            <a:off x="3571856" y="3753292"/>
            <a:ext cx="148731" cy="1389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438983C1-B2E7-134C-132D-A1167F3009D2}"/>
              </a:ext>
            </a:extLst>
          </p:cNvPr>
          <p:cNvSpPr txBox="1"/>
          <p:nvPr/>
        </p:nvSpPr>
        <p:spPr>
          <a:xfrm>
            <a:off x="6712742" y="3103990"/>
            <a:ext cx="64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Yes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F92E2F6-970C-9CEB-BC4A-F5CC48C21A56}"/>
              </a:ext>
            </a:extLst>
          </p:cNvPr>
          <p:cNvSpPr txBox="1"/>
          <p:nvPr/>
        </p:nvSpPr>
        <p:spPr>
          <a:xfrm>
            <a:off x="6722744" y="4027123"/>
            <a:ext cx="64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No</a:t>
            </a:r>
            <a:endParaRPr lang="zh-TW" altLang="en-US" sz="12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2ED6922-EF33-D80A-5C7B-D7C58FD44241}"/>
              </a:ext>
            </a:extLst>
          </p:cNvPr>
          <p:cNvSpPr txBox="1"/>
          <p:nvPr/>
        </p:nvSpPr>
        <p:spPr>
          <a:xfrm>
            <a:off x="3185088" y="4001042"/>
            <a:ext cx="64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Yes</a:t>
            </a:r>
            <a:endParaRPr lang="zh-TW" altLang="en-US" sz="1200" dirty="0"/>
          </a:p>
        </p:txBody>
      </p: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F547C8BE-745E-6160-4A4B-2D85572FDC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4464" y="2880466"/>
            <a:ext cx="116265" cy="1581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9C6170BA-68F9-55C4-4889-A0EB41E1A06C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09633" y="4150981"/>
            <a:ext cx="1939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3A29FABC-66B6-285B-EF43-D37CE576A6FD}"/>
              </a:ext>
            </a:extLst>
          </p:cNvPr>
          <p:cNvCxnSpPr>
            <a:cxnSpLocks/>
          </p:cNvCxnSpPr>
          <p:nvPr/>
        </p:nvCxnSpPr>
        <p:spPr>
          <a:xfrm flipH="1">
            <a:off x="194463" y="3641998"/>
            <a:ext cx="19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圖: 決策 56">
            <a:extLst>
              <a:ext uri="{FF2B5EF4-FFF2-40B4-BE49-F238E27FC236}">
                <a16:creationId xmlns:a16="http://schemas.microsoft.com/office/drawing/2014/main" id="{2ADA2AAD-ED42-AAE1-7EEF-D80CF019EDA3}"/>
              </a:ext>
            </a:extLst>
          </p:cNvPr>
          <p:cNvSpPr/>
          <p:nvPr/>
        </p:nvSpPr>
        <p:spPr>
          <a:xfrm>
            <a:off x="1666899" y="2696149"/>
            <a:ext cx="1706528" cy="748558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Is the next window 2nd bond?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78DC027D-15FD-D6F2-DD69-C986AEA62C56}"/>
              </a:ext>
            </a:extLst>
          </p:cNvPr>
          <p:cNvCxnSpPr>
            <a:cxnSpLocks/>
            <a:stCxn id="40" idx="1"/>
            <a:endCxn id="50" idx="3"/>
          </p:cNvCxnSpPr>
          <p:nvPr/>
        </p:nvCxnSpPr>
        <p:spPr>
          <a:xfrm rot="10800000" flipV="1">
            <a:off x="2945656" y="3994789"/>
            <a:ext cx="542300" cy="156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CA06DE8-B167-A4CE-3F23-73F0709C0C79}"/>
              </a:ext>
            </a:extLst>
          </p:cNvPr>
          <p:cNvSpPr txBox="1"/>
          <p:nvPr/>
        </p:nvSpPr>
        <p:spPr>
          <a:xfrm>
            <a:off x="3196936" y="4503772"/>
            <a:ext cx="64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No</a:t>
            </a:r>
            <a:endParaRPr lang="zh-TW" altLang="en-US" sz="1200" dirty="0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0AC1328E-BB51-4F90-550B-C4071BE67D6A}"/>
              </a:ext>
            </a:extLst>
          </p:cNvPr>
          <p:cNvSpPr/>
          <p:nvPr/>
        </p:nvSpPr>
        <p:spPr>
          <a:xfrm>
            <a:off x="386281" y="3474758"/>
            <a:ext cx="1114949" cy="3344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High frequency others</a:t>
            </a:r>
            <a:endParaRPr lang="zh-TW" altLang="en-US" sz="10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2EC2F72-EB7D-6AF6-E5B6-0DBB81BFD703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>
            <a:off x="3373427" y="3055791"/>
            <a:ext cx="113912" cy="1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4F4314B0-DEDB-913E-871B-0F1492552C38}"/>
              </a:ext>
            </a:extLst>
          </p:cNvPr>
          <p:cNvCxnSpPr>
            <a:cxnSpLocks/>
            <a:endCxn id="48" idx="3"/>
          </p:cNvCxnSpPr>
          <p:nvPr/>
        </p:nvCxnSpPr>
        <p:spPr>
          <a:xfrm rot="10800000">
            <a:off x="1487790" y="2924905"/>
            <a:ext cx="192136" cy="138204"/>
          </a:xfrm>
          <a:prstGeom prst="bentConnector3">
            <a:avLst>
              <a:gd name="adj1" fmla="val 3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161BE0B5-2BA6-1204-5B3A-410D5F4FE2D2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2814953" y="2116348"/>
            <a:ext cx="211928" cy="2839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ECC67047-589C-C05A-E58F-6373C4E5C87E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>
            <a:off x="1491617" y="3224833"/>
            <a:ext cx="1014663" cy="219877"/>
          </a:xfrm>
          <a:prstGeom prst="bentConnector3">
            <a:avLst>
              <a:gd name="adj1" fmla="val 82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38A37A7-54F4-03E5-47CC-5FB4E8CF1137}"/>
              </a:ext>
            </a:extLst>
          </p:cNvPr>
          <p:cNvSpPr txBox="1"/>
          <p:nvPr/>
        </p:nvSpPr>
        <p:spPr>
          <a:xfrm>
            <a:off x="3190953" y="3649046"/>
            <a:ext cx="64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No</a:t>
            </a:r>
            <a:endParaRPr lang="zh-TW" altLang="en-US" sz="12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EA09DBA-1A61-E7D7-E5DA-48BAC7396E39}"/>
              </a:ext>
            </a:extLst>
          </p:cNvPr>
          <p:cNvSpPr txBox="1"/>
          <p:nvPr/>
        </p:nvSpPr>
        <p:spPr>
          <a:xfrm>
            <a:off x="3166329" y="2694994"/>
            <a:ext cx="64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Yes</a:t>
            </a:r>
            <a:endParaRPr lang="zh-TW" altLang="en-US" sz="12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30BAB8F1-09AD-BA2D-60E2-2A8D36F2632E}"/>
              </a:ext>
            </a:extLst>
          </p:cNvPr>
          <p:cNvSpPr txBox="1"/>
          <p:nvPr/>
        </p:nvSpPr>
        <p:spPr>
          <a:xfrm>
            <a:off x="1637077" y="3167710"/>
            <a:ext cx="64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No</a:t>
            </a:r>
            <a:endParaRPr lang="zh-TW" altLang="en-US" sz="12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5DFB3D6-CE0B-6B87-18D3-820BBBCFCF5F}"/>
              </a:ext>
            </a:extLst>
          </p:cNvPr>
          <p:cNvSpPr txBox="1"/>
          <p:nvPr/>
        </p:nvSpPr>
        <p:spPr>
          <a:xfrm>
            <a:off x="1622070" y="2670632"/>
            <a:ext cx="64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Yes</a:t>
            </a:r>
            <a:endParaRPr lang="zh-TW" altLang="en-US" sz="1200" dirty="0"/>
          </a:p>
        </p:txBody>
      </p: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273EE1E6-5CD9-FF50-AF4E-36C8F0E81DCB}"/>
              </a:ext>
            </a:extLst>
          </p:cNvPr>
          <p:cNvCxnSpPr>
            <a:cxnSpLocks/>
          </p:cNvCxnSpPr>
          <p:nvPr/>
        </p:nvCxnSpPr>
        <p:spPr>
          <a:xfrm flipH="1">
            <a:off x="181023" y="3244093"/>
            <a:ext cx="19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004F598E-FF65-237C-3F82-F1B11D3634D9}"/>
              </a:ext>
            </a:extLst>
          </p:cNvPr>
          <p:cNvCxnSpPr>
            <a:cxnSpLocks/>
          </p:cNvCxnSpPr>
          <p:nvPr/>
        </p:nvCxnSpPr>
        <p:spPr>
          <a:xfrm rot="10800000">
            <a:off x="181024" y="4373925"/>
            <a:ext cx="1993019" cy="171384"/>
          </a:xfrm>
          <a:prstGeom prst="bentConnector3">
            <a:avLst>
              <a:gd name="adj1" fmla="val 20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535073"/>
      </p:ext>
    </p:extLst>
  </p:cSld>
  <p:clrMapOvr>
    <a:masterClrMapping/>
  </p:clrMapOvr>
</p:sld>
</file>

<file path=ppt/theme/theme1.xml><?xml version="1.0" encoding="utf-8"?>
<a:theme xmlns:a="http://schemas.openxmlformats.org/drawingml/2006/main" name="DALabx-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1AC003844A3DC4A91D4A2FE09F18951" ma:contentTypeVersion="2" ma:contentTypeDescription="建立新的文件。" ma:contentTypeScope="" ma:versionID="4cd3373f90a480a8c465a3f77907fef5">
  <xsd:schema xmlns:xsd="http://www.w3.org/2001/XMLSchema" xmlns:xs="http://www.w3.org/2001/XMLSchema" xmlns:p="http://schemas.microsoft.com/office/2006/metadata/properties" xmlns:ns3="d2201eca-3fc6-4311-9004-b61552c71117" targetNamespace="http://schemas.microsoft.com/office/2006/metadata/properties" ma:root="true" ma:fieldsID="ecd20edbc598caa4ac23c663d6ee85ae" ns3:_="">
    <xsd:import namespace="d2201eca-3fc6-4311-9004-b61552c711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201eca-3fc6-4311-9004-b61552c71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6568CB-3577-481A-929D-DEB8E9A21C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C0E8EA-66F6-4B3E-8475-9F6C31C7A18E}">
  <ds:schemaRefs>
    <ds:schemaRef ds:uri="d2201eca-3fc6-4311-9004-b61552c711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072F40E-FBDD-4F9B-AB5A-70DCE7E762B1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d2201eca-3fc6-4311-9004-b61552c7111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198</Words>
  <Application>Microsoft Macintosh PowerPoint</Application>
  <PresentationFormat>On-screen Show (16:9)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Arial</vt:lpstr>
      <vt:lpstr>Calibri</vt:lpstr>
      <vt:lpstr>Cambria</vt:lpstr>
      <vt:lpstr>Times New Roman</vt:lpstr>
      <vt:lpstr>DALabx-ppt</vt:lpstr>
      <vt:lpstr>WB智慧保養 Phase (II) Bond Head移動訊號分析模式開發  使用分群方法做波形切割驗證</vt:lpstr>
      <vt:lpstr>切割程式 ver. 20220908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公司簡介</dc:title>
  <dc:creator>DALabx</dc:creator>
  <cp:lastModifiedBy>Truong Hoang Linh</cp:lastModifiedBy>
  <cp:revision>38</cp:revision>
  <dcterms:modified xsi:type="dcterms:W3CDTF">2022-11-08T02:32:12Z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0x01010071AC003844A3DC4A91D4A2FE09F18951</vt:lpwstr>
  </property>
</Properties>
</file>