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ld Standard TT"/>
      <p:regular r:id="rId14"/>
      <p:bold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bold.fntdata"/><Relationship Id="rId14" Type="http://schemas.openxmlformats.org/officeDocument/2006/relationships/font" Target="fonts/OldStandardTT-regular.fntdata"/><Relationship Id="rId16"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hi everyone,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today I will introduce our group project, a comparison of knowledge tracing methods on large datasets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c7bdb3631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c7bdb3631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300">
                <a:solidFill>
                  <a:schemeClr val="dk1"/>
                </a:solidFill>
                <a:latin typeface="Old Standard TT"/>
                <a:ea typeface="Old Standard TT"/>
                <a:cs typeface="Old Standard TT"/>
                <a:sym typeface="Old Standard TT"/>
              </a:rPr>
              <a:t>first of all, what is the knowledge tracing problem? given a set of past learning activities of a student, we want to predict the probability that the student</a:t>
            </a:r>
            <a:endParaRPr sz="13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GB" sz="1300">
                <a:solidFill>
                  <a:schemeClr val="dk1"/>
                </a:solidFill>
                <a:latin typeface="Old Standard TT"/>
                <a:ea typeface="Old Standard TT"/>
                <a:cs typeface="Old Standard TT"/>
                <a:sym typeface="Old Standard TT"/>
              </a:rPr>
              <a:t>will answer the next question correctly. it is a problem that large online learning platforms like Duolingo</a:t>
            </a:r>
            <a:endParaRPr sz="13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GB" sz="1300">
                <a:solidFill>
                  <a:schemeClr val="dk1"/>
                </a:solidFill>
                <a:latin typeface="Old Standard TT"/>
                <a:ea typeface="Old Standard TT"/>
                <a:cs typeface="Old Standard TT"/>
                <a:sym typeface="Old Standard TT"/>
              </a:rPr>
              <a:t>would like to solve, since it lets them monitor the students' progress effectively and allow them to propose adaptive,</a:t>
            </a:r>
            <a:endParaRPr sz="13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GB" sz="1300">
                <a:solidFill>
                  <a:schemeClr val="dk1"/>
                </a:solidFill>
                <a:latin typeface="Old Standard TT"/>
                <a:ea typeface="Old Standard TT"/>
                <a:cs typeface="Old Standard TT"/>
                <a:sym typeface="Old Standard TT"/>
              </a:rPr>
              <a:t>personalized learning strategies</a:t>
            </a:r>
            <a:endParaRPr sz="13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GB" sz="1300">
                <a:solidFill>
                  <a:schemeClr val="dk1"/>
                </a:solidFill>
                <a:latin typeface="Old Standard TT"/>
                <a:ea typeface="Old Standard TT"/>
                <a:cs typeface="Old Standard TT"/>
                <a:sym typeface="Old Standard TT"/>
              </a:rPr>
              <a:t>Simple knowledge tracing framework models this problem as a hidden markov model, where the latent</a:t>
            </a:r>
            <a:endParaRPr sz="13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GB" sz="1300">
                <a:solidFill>
                  <a:schemeClr val="dk1"/>
                </a:solidFill>
                <a:latin typeface="Old Standard TT"/>
                <a:ea typeface="Old Standard TT"/>
                <a:cs typeface="Old Standard TT"/>
                <a:sym typeface="Old Standard TT"/>
              </a:rPr>
              <a:t>knowledge state k indicates whether the skill has been mastered at time t, and binary variable y represents</a:t>
            </a:r>
            <a:endParaRPr sz="13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GB" sz="1300">
                <a:solidFill>
                  <a:schemeClr val="dk1"/>
                </a:solidFill>
                <a:latin typeface="Old Standard TT"/>
                <a:ea typeface="Old Standard TT"/>
                <a:cs typeface="Old Standard TT"/>
                <a:sym typeface="Old Standard TT"/>
              </a:rPr>
              <a:t>whether the student gets a correct answer</a:t>
            </a:r>
            <a:endParaRPr sz="13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sz="13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GB" sz="1300">
                <a:solidFill>
                  <a:schemeClr val="dk1"/>
                </a:solidFill>
                <a:latin typeface="Old Standard TT"/>
                <a:ea typeface="Old Standard TT"/>
                <a:cs typeface="Old Standard TT"/>
                <a:sym typeface="Old Standard TT"/>
              </a:rPr>
              <a:t>however, this HMM model here assumes that all students and problems are the same, which is usually not the case.</a:t>
            </a:r>
            <a:endParaRPr sz="13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GB" sz="1300">
                <a:solidFill>
                  <a:schemeClr val="dk1"/>
                </a:solidFill>
                <a:latin typeface="Old Standard TT"/>
                <a:ea typeface="Old Standard TT"/>
                <a:cs typeface="Old Standard TT"/>
                <a:sym typeface="Old Standard TT"/>
              </a:rPr>
              <a:t>item response theory is another framework which addresses this shortcoming. </a:t>
            </a:r>
            <a:endParaRPr sz="13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GB" sz="1300">
                <a:solidFill>
                  <a:schemeClr val="dk1"/>
                </a:solidFill>
                <a:latin typeface="Old Standard TT"/>
                <a:ea typeface="Old Standard TT"/>
                <a:cs typeface="Old Standard TT"/>
                <a:sym typeface="Old Standard TT"/>
              </a:rPr>
              <a:t>One of the simplest IRT model is presented here. The probability of getting a correct answer is a </a:t>
            </a:r>
            <a:r>
              <a:rPr lang="en-GB" sz="1300">
                <a:solidFill>
                  <a:schemeClr val="dk1"/>
                </a:solidFill>
                <a:latin typeface="Old Standard TT"/>
                <a:ea typeface="Old Standard TT"/>
                <a:cs typeface="Old Standard TT"/>
                <a:sym typeface="Old Standard TT"/>
              </a:rPr>
              <a:t>function of the student ability theta and the question difficulty d. This simple IRT model does not take into account the change in student’s ability like Knowledge tracing, however. </a:t>
            </a:r>
            <a:endParaRPr sz="13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3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GB" sz="1300">
                <a:solidFill>
                  <a:schemeClr val="dk1"/>
                </a:solidFill>
                <a:latin typeface="Old Standard TT"/>
                <a:ea typeface="Old Standard TT"/>
                <a:cs typeface="Old Standard TT"/>
                <a:sym typeface="Old Standard TT"/>
              </a:rPr>
              <a:t>The large amount of data involved leads us naturally to thinking about deep learning solutions, but some recent survey papers showed that deep learning do not always dominate more traditional approaches. Deep learning methods are also quite difficult to train and interpret. In this project, we want to investigate a few methods that combine deep learning with IRT, and find which method works better under which circumstances</a:t>
            </a:r>
            <a:endParaRPr sz="1300">
              <a:solidFill>
                <a:schemeClr val="dk1"/>
              </a:solidFill>
              <a:latin typeface="Old Standard TT"/>
              <a:ea typeface="Old Standard TT"/>
              <a:cs typeface="Old Standard TT"/>
              <a:sym typeface="Old Standard T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c5ecf75a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c5ecf75a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Before introducing our experiment settings, let me quickly talk about the dataset we would be using. Ednet is a large and diverse dataset collected over 2 years, with the number of recorded interactions and the number of students far exceeding that of previous datasets. It is divided into 4 levels, and we only use the simplest level in our project which includes the question id, the student answers and the time it takes to answer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c5ecf75a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c5ecf75a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We sample different parts of ednet level 1 to explore the effect of the density of the student question interaction matrix. For example we pick a set of 15k students who have answered fewer than 10 questions, denoted as lazy for a sparse matrix, a set of students who have answered more than 100 questions, denoted active for a denser matrix, and a set with 300 most answered questions with a large number of students. We compare mle and map method, where we train a decoder to map student id to latent abilities and question id to item features using a neural network, and optimize the </a:t>
            </a:r>
            <a:r>
              <a:rPr lang="en-GB">
                <a:solidFill>
                  <a:schemeClr val="dk1"/>
                </a:solidFill>
              </a:rPr>
              <a:t>parameters with the loss calculated from the logistic IRT function. While MLE and MAP focus solely on the decoding phase, a Variational Inference based method trains both encoding and decoding end-to-end by maximizing a modified Evidence Lower Bound.</a:t>
            </a:r>
            <a:endParaRPr>
              <a:solidFill>
                <a:schemeClr val="dk1"/>
              </a:solidFill>
            </a:endParaRPr>
          </a:p>
          <a:p>
            <a:pPr indent="0" lvl="0" marL="0" rtl="0" algn="l">
              <a:spcBef>
                <a:spcPts val="0"/>
              </a:spcBef>
              <a:spcAft>
                <a:spcPts val="0"/>
              </a:spcAft>
              <a:buNone/>
            </a:pPr>
            <a:r>
              <a:rPr lang="en-GB">
                <a:solidFill>
                  <a:schemeClr val="dk1"/>
                </a:solidFill>
              </a:rPr>
              <a:t>Deep-IRT combines knowledge tracing and IRT. it produces point estimates of ability and item difficulty at each time step, which are then passed into an IRT function to produce the probability of answering the item correctly.</a:t>
            </a:r>
            <a:endParaRPr/>
          </a:p>
          <a:p>
            <a:pPr indent="0" lvl="0" marL="0" rtl="0" algn="l">
              <a:spcBef>
                <a:spcPts val="0"/>
              </a:spcBef>
              <a:spcAft>
                <a:spcPts val="0"/>
              </a:spcAft>
              <a:buNone/>
            </a:pPr>
            <a:r>
              <a:rPr lang="en-GB"/>
              <a:t>SaintPlus is a transformer based method that is the state of the art on Ednet dataset.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cf8bdaf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cf8bdaf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Let’s go into a bit of detail into how the variational inference is designed here</a:t>
            </a:r>
            <a:endParaRPr/>
          </a:p>
          <a:p>
            <a:pPr indent="-298450" lvl="0" marL="457200" rtl="0" algn="l">
              <a:spcBef>
                <a:spcPts val="0"/>
              </a:spcBef>
              <a:spcAft>
                <a:spcPts val="0"/>
              </a:spcAft>
              <a:buSzPts val="1100"/>
              <a:buAutoNum type="arabicPeriod"/>
            </a:pPr>
            <a:r>
              <a:rPr lang="en-GB"/>
              <a:t>We employed an architecture similar to Variational Autoencoder.</a:t>
            </a:r>
            <a:endParaRPr/>
          </a:p>
          <a:p>
            <a:pPr indent="-298450" lvl="0" marL="457200" rtl="0" algn="l">
              <a:spcBef>
                <a:spcPts val="0"/>
              </a:spcBef>
              <a:spcAft>
                <a:spcPts val="0"/>
              </a:spcAft>
              <a:buSzPts val="1100"/>
              <a:buAutoNum type="arabicPeriod"/>
            </a:pPr>
            <a:r>
              <a:rPr lang="en-GB"/>
              <a:t>Both encoding phi and decoding theta parameters are shared globally across all observations. It significantly reduces the number of parameters to be learned, enabling scalability for large datasets and generalization to unseen observations.</a:t>
            </a:r>
            <a:endParaRPr/>
          </a:p>
          <a:p>
            <a:pPr indent="-298450" lvl="0" marL="457200" rtl="0" algn="l">
              <a:spcBef>
                <a:spcPts val="0"/>
              </a:spcBef>
              <a:spcAft>
                <a:spcPts val="0"/>
              </a:spcAft>
              <a:buSzPts val="1100"/>
              <a:buAutoNum type="arabicPeriod"/>
            </a:pPr>
            <a:r>
              <a:rPr lang="en-GB"/>
              <a:t>We applied product of experts to ca</a:t>
            </a:r>
            <a:r>
              <a:rPr lang="en-GB"/>
              <a:t>pture the effect </a:t>
            </a:r>
            <a:r>
              <a:rPr lang="en-GB"/>
              <a:t>that a user’s ability increases as the number of correctly answered questions rises.</a:t>
            </a:r>
            <a:r>
              <a:rPr lang="en-GB"/>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cf8bdaf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cf8bdaf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Here is the Evidence Lower Bound which we optimized to learn both encoding and decoding parameters end-to-end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d7f2d486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d7f2d486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compare the methods on accuracy and area under </a:t>
            </a:r>
            <a:r>
              <a:rPr lang="en-GB"/>
              <a:t>operating</a:t>
            </a:r>
            <a:r>
              <a:rPr lang="en-GB"/>
              <a:t> curve. Surprisingly MLE and MAP works comparably well to variational inference as well as deep-irt in all settings, with lower training time and inference time. However for mle and map, in the large dataset setting the number of parameters and the training time as well as inference time increase dramatically. This holds for all methods we tested, except for saint plus. It is also very surprising that saint+ was outperformed by the rest in our largest set which is the top 300 question setting. We expected the active set, which includes student with more than 100 answers, and super active set, which includes student with more than 300 answers to have similar trend with respect to the methods’ performance, but the performance of saint+ and variational inference change quite a bit. We are still running more experiments with larger subsets of ednet to get a more definite conclusion.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c5ecf75a2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c5ecf75a2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61175"/>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solidFill>
                  <a:schemeClr val="dk2"/>
                </a:solidFill>
              </a:rPr>
              <a:t>Comparison of Knowledge Tracing Methods on Large Datasets</a:t>
            </a:r>
            <a:endParaRPr>
              <a:solidFill>
                <a:schemeClr val="dk2"/>
              </a:solidFill>
            </a:endParaRPr>
          </a:p>
        </p:txBody>
      </p:sp>
      <p:sp>
        <p:nvSpPr>
          <p:cNvPr id="60" name="Google Shape;60;p13"/>
          <p:cNvSpPr txBox="1"/>
          <p:nvPr>
            <p:ph idx="1" type="subTitle"/>
          </p:nvPr>
        </p:nvSpPr>
        <p:spPr>
          <a:xfrm>
            <a:off x="512700" y="3690739"/>
            <a:ext cx="8118600" cy="787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688"/>
              <a:buFont typeface="Arial"/>
              <a:buNone/>
            </a:pPr>
            <a:r>
              <a:rPr lang="en-GB" sz="1237">
                <a:solidFill>
                  <a:schemeClr val="dk2"/>
                </a:solidFill>
              </a:rPr>
              <a:t>Ha Linh Nguyen (A0113022H)</a:t>
            </a:r>
            <a:endParaRPr sz="1237">
              <a:solidFill>
                <a:schemeClr val="dk2"/>
              </a:solidFill>
            </a:endParaRPr>
          </a:p>
          <a:p>
            <a:pPr indent="0" lvl="0" marL="0" rtl="0" algn="l">
              <a:lnSpc>
                <a:spcPct val="95000"/>
              </a:lnSpc>
              <a:spcBef>
                <a:spcPts val="0"/>
              </a:spcBef>
              <a:spcAft>
                <a:spcPts val="0"/>
              </a:spcAft>
              <a:buClr>
                <a:schemeClr val="dk1"/>
              </a:buClr>
              <a:buSzPts val="688"/>
              <a:buFont typeface="Arial"/>
              <a:buNone/>
            </a:pPr>
            <a:r>
              <a:rPr lang="en-GB" sz="1237">
                <a:solidFill>
                  <a:schemeClr val="dk2"/>
                </a:solidFill>
              </a:rPr>
              <a:t>Hong Trieu Le (A0057066A)</a:t>
            </a:r>
            <a:endParaRPr sz="1237">
              <a:solidFill>
                <a:schemeClr val="dk2"/>
              </a:solidFill>
            </a:endParaRPr>
          </a:p>
          <a:p>
            <a:pPr indent="0" lvl="0" marL="0" rtl="0" algn="l">
              <a:lnSpc>
                <a:spcPct val="95000"/>
              </a:lnSpc>
              <a:spcBef>
                <a:spcPts val="0"/>
              </a:spcBef>
              <a:spcAft>
                <a:spcPts val="0"/>
              </a:spcAft>
              <a:buClr>
                <a:schemeClr val="dk1"/>
              </a:buClr>
              <a:buSzPts val="688"/>
              <a:buFont typeface="Arial"/>
              <a:buNone/>
            </a:pPr>
            <a:r>
              <a:rPr lang="en-GB" sz="1237">
                <a:solidFill>
                  <a:schemeClr val="dk2"/>
                </a:solidFill>
              </a:rPr>
              <a:t>Parul Bansal (A0268257R)</a:t>
            </a:r>
            <a:endParaRPr sz="1487">
              <a:solidFill>
                <a:schemeClr val="dk2"/>
              </a:solidFill>
            </a:endParaRPr>
          </a:p>
          <a:p>
            <a:pPr indent="0" lvl="0" marL="0" rtl="0" algn="l">
              <a:lnSpc>
                <a:spcPct val="95000"/>
              </a:lnSpc>
              <a:spcBef>
                <a:spcPts val="0"/>
              </a:spcBef>
              <a:spcAft>
                <a:spcPts val="0"/>
              </a:spcAft>
              <a:buClr>
                <a:schemeClr val="dk1"/>
              </a:buClr>
              <a:buSzPts val="688"/>
              <a:buFont typeface="Arial"/>
              <a:buNone/>
            </a:pPr>
            <a:r>
              <a:rPr lang="en-GB" sz="1237">
                <a:solidFill>
                  <a:schemeClr val="dk2"/>
                </a:solidFill>
              </a:rPr>
              <a:t>Pratik Karmakar (A0267612A)</a:t>
            </a:r>
            <a:endParaRPr sz="1237">
              <a:solidFill>
                <a:schemeClr val="dk2"/>
              </a:solidFill>
            </a:endParaRPr>
          </a:p>
          <a:p>
            <a:pPr indent="0" lvl="0" marL="0" rtl="0" algn="l">
              <a:lnSpc>
                <a:spcPct val="95000"/>
              </a:lnSpc>
              <a:spcBef>
                <a:spcPts val="0"/>
              </a:spcBef>
              <a:spcAft>
                <a:spcPts val="0"/>
              </a:spcAft>
              <a:buClr>
                <a:schemeClr val="dk1"/>
              </a:buClr>
              <a:buSzPts val="688"/>
              <a:buFont typeface="Arial"/>
              <a:buNone/>
            </a:pPr>
            <a:r>
              <a:rPr lang="en-GB" sz="1237">
                <a:solidFill>
                  <a:schemeClr val="dk2"/>
                </a:solidFill>
              </a:rPr>
              <a:t>Vedhika Agarwal (A0248336Y)</a:t>
            </a:r>
            <a:endParaRPr sz="1237">
              <a:solidFill>
                <a:schemeClr val="dk2"/>
              </a:solidFill>
            </a:endParaRPr>
          </a:p>
          <a:p>
            <a:pPr indent="0" lvl="0" marL="0" rtl="0" algn="l">
              <a:lnSpc>
                <a:spcPct val="80000"/>
              </a:lnSpc>
              <a:spcBef>
                <a:spcPts val="0"/>
              </a:spcBef>
              <a:spcAft>
                <a:spcPts val="0"/>
              </a:spcAft>
              <a:buSzPts val="688"/>
              <a:buNone/>
            </a:pPr>
            <a:r>
              <a:t/>
            </a:r>
            <a:endParaRPr sz="23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6" name="Google Shape;66;p14"/>
          <p:cNvSpPr txBox="1"/>
          <p:nvPr>
            <p:ph idx="1" type="body"/>
          </p:nvPr>
        </p:nvSpPr>
        <p:spPr>
          <a:xfrm>
            <a:off x="83100" y="1171600"/>
            <a:ext cx="2824500" cy="52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Knowledge tracing (KT)</a:t>
            </a:r>
            <a:endParaRPr/>
          </a:p>
        </p:txBody>
      </p:sp>
      <p:pic>
        <p:nvPicPr>
          <p:cNvPr id="67" name="Google Shape;67;p14"/>
          <p:cNvPicPr preferRelativeResize="0"/>
          <p:nvPr/>
        </p:nvPicPr>
        <p:blipFill>
          <a:blip r:embed="rId3">
            <a:alphaModFix/>
          </a:blip>
          <a:stretch>
            <a:fillRect/>
          </a:stretch>
        </p:blipFill>
        <p:spPr>
          <a:xfrm>
            <a:off x="318263" y="1769888"/>
            <a:ext cx="2047875" cy="2505075"/>
          </a:xfrm>
          <a:prstGeom prst="rect">
            <a:avLst/>
          </a:prstGeom>
          <a:noFill/>
          <a:ln>
            <a:noFill/>
          </a:ln>
        </p:spPr>
      </p:pic>
      <p:sp>
        <p:nvSpPr>
          <p:cNvPr id="68" name="Google Shape;68;p14"/>
          <p:cNvSpPr txBox="1"/>
          <p:nvPr>
            <p:ph idx="1" type="body"/>
          </p:nvPr>
        </p:nvSpPr>
        <p:spPr>
          <a:xfrm>
            <a:off x="2783350" y="1171600"/>
            <a:ext cx="32994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Item Response Theory</a:t>
            </a:r>
            <a:r>
              <a:rPr lang="en-GB"/>
              <a:t> (IRT)</a:t>
            </a:r>
            <a:endParaRPr/>
          </a:p>
        </p:txBody>
      </p:sp>
      <p:pic>
        <p:nvPicPr>
          <p:cNvPr id="69" name="Google Shape;69;p14"/>
          <p:cNvPicPr preferRelativeResize="0"/>
          <p:nvPr/>
        </p:nvPicPr>
        <p:blipFill>
          <a:blip r:embed="rId4">
            <a:alphaModFix/>
          </a:blip>
          <a:stretch>
            <a:fillRect/>
          </a:stretch>
        </p:blipFill>
        <p:spPr>
          <a:xfrm>
            <a:off x="3029988" y="1791550"/>
            <a:ext cx="2533650" cy="2457450"/>
          </a:xfrm>
          <a:prstGeom prst="rect">
            <a:avLst/>
          </a:prstGeom>
          <a:noFill/>
          <a:ln>
            <a:noFill/>
          </a:ln>
        </p:spPr>
      </p:pic>
      <p:sp>
        <p:nvSpPr>
          <p:cNvPr id="70" name="Google Shape;70;p14"/>
          <p:cNvSpPr txBox="1"/>
          <p:nvPr/>
        </p:nvSpPr>
        <p:spPr>
          <a:xfrm>
            <a:off x="270200" y="4632050"/>
            <a:ext cx="7285800" cy="62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lang="en-GB" sz="1100">
                <a:solidFill>
                  <a:schemeClr val="dk1"/>
                </a:solidFill>
              </a:rPr>
              <a:t>Integrating Knowledge Tracing and Item Response Theory: A Tale of Two Frameworks</a:t>
            </a:r>
            <a:endParaRPr sz="1100">
              <a:solidFill>
                <a:schemeClr val="dk1"/>
              </a:solidFill>
            </a:endParaRPr>
          </a:p>
          <a:p>
            <a:pPr indent="0" lvl="0" marL="0" rtl="0" algn="l">
              <a:spcBef>
                <a:spcPts val="600"/>
              </a:spcBef>
              <a:spcAft>
                <a:spcPts val="0"/>
              </a:spcAft>
              <a:buNone/>
            </a:pPr>
            <a:r>
              <a:t/>
            </a:r>
            <a:endParaRPr sz="1100">
              <a:latin typeface="Old Standard TT"/>
              <a:ea typeface="Old Standard TT"/>
              <a:cs typeface="Old Standard TT"/>
              <a:sym typeface="Old Standard TT"/>
            </a:endParaRPr>
          </a:p>
        </p:txBody>
      </p:sp>
      <p:sp>
        <p:nvSpPr>
          <p:cNvPr id="71" name="Google Shape;71;p14"/>
          <p:cNvSpPr txBox="1"/>
          <p:nvPr>
            <p:ph idx="1" type="body"/>
          </p:nvPr>
        </p:nvSpPr>
        <p:spPr>
          <a:xfrm>
            <a:off x="6690200" y="1122100"/>
            <a:ext cx="1651500" cy="62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Integration</a:t>
            </a:r>
            <a:endParaRPr/>
          </a:p>
        </p:txBody>
      </p:sp>
      <p:pic>
        <p:nvPicPr>
          <p:cNvPr id="72" name="Google Shape;72;p14"/>
          <p:cNvPicPr preferRelativeResize="0"/>
          <p:nvPr/>
        </p:nvPicPr>
        <p:blipFill>
          <a:blip r:embed="rId5">
            <a:alphaModFix/>
          </a:blip>
          <a:stretch>
            <a:fillRect/>
          </a:stretch>
        </p:blipFill>
        <p:spPr>
          <a:xfrm>
            <a:off x="6006538" y="1898175"/>
            <a:ext cx="2747813" cy="22441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a:t>
            </a:r>
            <a:endParaRPr/>
          </a:p>
        </p:txBody>
      </p:sp>
      <p:sp>
        <p:nvSpPr>
          <p:cNvPr id="78" name="Google Shape;78;p15"/>
          <p:cNvSpPr txBox="1"/>
          <p:nvPr>
            <p:ph idx="1" type="body"/>
          </p:nvPr>
        </p:nvSpPr>
        <p:spPr>
          <a:xfrm>
            <a:off x="311700" y="943000"/>
            <a:ext cx="8147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1F2328"/>
                </a:solidFill>
              </a:rPr>
              <a:t>EdNet is the dataset of all student-system interactions collected over 2 years. The dataset is </a:t>
            </a:r>
            <a:endParaRPr sz="1400">
              <a:solidFill>
                <a:srgbClr val="1F2328"/>
              </a:solidFill>
            </a:endParaRPr>
          </a:p>
          <a:p>
            <a:pPr indent="-317500" lvl="0" marL="457200" rtl="0" algn="l">
              <a:spcBef>
                <a:spcPts val="1200"/>
              </a:spcBef>
              <a:spcAft>
                <a:spcPts val="0"/>
              </a:spcAft>
              <a:buClr>
                <a:srgbClr val="1F2328"/>
              </a:buClr>
              <a:buSzPts val="1400"/>
              <a:buChar char="●"/>
            </a:pPr>
            <a:r>
              <a:rPr lang="en-GB" sz="1400">
                <a:solidFill>
                  <a:srgbClr val="1F2328"/>
                </a:solidFill>
              </a:rPr>
              <a:t>Large scale</a:t>
            </a:r>
            <a:endParaRPr sz="1400">
              <a:solidFill>
                <a:srgbClr val="1F2328"/>
              </a:solidFill>
            </a:endParaRPr>
          </a:p>
          <a:p>
            <a:pPr indent="-317500" lvl="0" marL="457200" rtl="0" algn="l">
              <a:spcBef>
                <a:spcPts val="0"/>
              </a:spcBef>
              <a:spcAft>
                <a:spcPts val="0"/>
              </a:spcAft>
              <a:buClr>
                <a:srgbClr val="1F2328"/>
              </a:buClr>
              <a:buSzPts val="1400"/>
              <a:buChar char="●"/>
            </a:pPr>
            <a:r>
              <a:rPr lang="en-GB" sz="1400">
                <a:solidFill>
                  <a:srgbClr val="1F2328"/>
                </a:solidFill>
              </a:rPr>
              <a:t>Diverse</a:t>
            </a:r>
            <a:endParaRPr sz="1400">
              <a:solidFill>
                <a:srgbClr val="1F2328"/>
              </a:solidFill>
            </a:endParaRPr>
          </a:p>
          <a:p>
            <a:pPr indent="-317500" lvl="0" marL="457200" rtl="0" algn="l">
              <a:spcBef>
                <a:spcPts val="0"/>
              </a:spcBef>
              <a:spcAft>
                <a:spcPts val="0"/>
              </a:spcAft>
              <a:buClr>
                <a:srgbClr val="1F2328"/>
              </a:buClr>
              <a:buSzPts val="1400"/>
              <a:buChar char="●"/>
            </a:pPr>
            <a:r>
              <a:rPr lang="en-GB" sz="1400">
                <a:solidFill>
                  <a:srgbClr val="1F2328"/>
                </a:solidFill>
              </a:rPr>
              <a:t>Multi-platform.</a:t>
            </a:r>
            <a:endParaRPr sz="1400">
              <a:solidFill>
                <a:srgbClr val="1F2328"/>
              </a:solidFill>
            </a:endParaRPr>
          </a:p>
          <a:p>
            <a:pPr indent="0" lvl="0" marL="0" rtl="0" algn="l">
              <a:spcBef>
                <a:spcPts val="1200"/>
              </a:spcBef>
              <a:spcAft>
                <a:spcPts val="0"/>
              </a:spcAft>
              <a:buNone/>
            </a:pPr>
            <a:r>
              <a:rPr lang="en-GB" sz="1400">
                <a:solidFill>
                  <a:srgbClr val="1F2328"/>
                </a:solidFill>
              </a:rPr>
              <a:t>The structure of the dataset is </a:t>
            </a:r>
            <a:r>
              <a:rPr lang="en-GB" sz="1400">
                <a:solidFill>
                  <a:srgbClr val="1F2328"/>
                </a:solidFill>
              </a:rPr>
              <a:t>hierarchical</a:t>
            </a:r>
            <a:r>
              <a:rPr lang="en-GB" sz="1400">
                <a:solidFill>
                  <a:srgbClr val="1F2328"/>
                </a:solidFill>
              </a:rPr>
              <a:t>:</a:t>
            </a:r>
            <a:endParaRPr sz="1400">
              <a:solidFill>
                <a:srgbClr val="1F2328"/>
              </a:solidFill>
            </a:endParaRPr>
          </a:p>
          <a:p>
            <a:pPr indent="0" lvl="0" marL="0" rtl="0" algn="l">
              <a:spcBef>
                <a:spcPts val="120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1F2328"/>
              </a:solidFill>
              <a:highlight>
                <a:srgbClr val="FFFFFF"/>
              </a:highlight>
              <a:latin typeface="Arial"/>
              <a:ea typeface="Arial"/>
              <a:cs typeface="Arial"/>
              <a:sym typeface="Arial"/>
            </a:endParaRPr>
          </a:p>
        </p:txBody>
      </p:sp>
      <p:pic>
        <p:nvPicPr>
          <p:cNvPr id="79" name="Google Shape;79;p15"/>
          <p:cNvPicPr preferRelativeResize="0"/>
          <p:nvPr/>
        </p:nvPicPr>
        <p:blipFill>
          <a:blip r:embed="rId3">
            <a:alphaModFix/>
          </a:blip>
          <a:stretch>
            <a:fillRect/>
          </a:stretch>
        </p:blipFill>
        <p:spPr>
          <a:xfrm>
            <a:off x="0" y="2551175"/>
            <a:ext cx="5752802" cy="1752260"/>
          </a:xfrm>
          <a:prstGeom prst="rect">
            <a:avLst/>
          </a:prstGeom>
          <a:noFill/>
          <a:ln>
            <a:noFill/>
          </a:ln>
        </p:spPr>
      </p:pic>
      <p:pic>
        <p:nvPicPr>
          <p:cNvPr id="80" name="Google Shape;80;p15"/>
          <p:cNvPicPr preferRelativeResize="0"/>
          <p:nvPr/>
        </p:nvPicPr>
        <p:blipFill>
          <a:blip r:embed="rId4">
            <a:alphaModFix/>
          </a:blip>
          <a:stretch>
            <a:fillRect/>
          </a:stretch>
        </p:blipFill>
        <p:spPr>
          <a:xfrm>
            <a:off x="5690800" y="3315475"/>
            <a:ext cx="3321275" cy="1022425"/>
          </a:xfrm>
          <a:prstGeom prst="rect">
            <a:avLst/>
          </a:prstGeom>
          <a:noFill/>
          <a:ln>
            <a:noFill/>
          </a:ln>
        </p:spPr>
      </p:pic>
      <p:sp>
        <p:nvSpPr>
          <p:cNvPr id="81" name="Google Shape;81;p15"/>
          <p:cNvSpPr txBox="1"/>
          <p:nvPr/>
        </p:nvSpPr>
        <p:spPr>
          <a:xfrm>
            <a:off x="5873338" y="4337900"/>
            <a:ext cx="2956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Old Standard TT"/>
                <a:ea typeface="Old Standard TT"/>
                <a:cs typeface="Old Standard TT"/>
                <a:sym typeface="Old Standard TT"/>
              </a:rPr>
              <a:t>A glimpse of EdNet KT1 dataset</a:t>
            </a:r>
            <a:endParaRPr sz="1200">
              <a:latin typeface="Old Standard TT"/>
              <a:ea typeface="Old Standard TT"/>
              <a:cs typeface="Old Standard TT"/>
              <a:sym typeface="Old Standard TT"/>
            </a:endParaRPr>
          </a:p>
        </p:txBody>
      </p:sp>
      <p:pic>
        <p:nvPicPr>
          <p:cNvPr id="82" name="Google Shape;82;p15"/>
          <p:cNvPicPr preferRelativeResize="0"/>
          <p:nvPr/>
        </p:nvPicPr>
        <p:blipFill>
          <a:blip r:embed="rId5">
            <a:alphaModFix/>
          </a:blip>
          <a:stretch>
            <a:fillRect/>
          </a:stretch>
        </p:blipFill>
        <p:spPr>
          <a:xfrm>
            <a:off x="4455075" y="1297225"/>
            <a:ext cx="4626900" cy="1409350"/>
          </a:xfrm>
          <a:prstGeom prst="rect">
            <a:avLst/>
          </a:prstGeom>
          <a:noFill/>
          <a:ln>
            <a:noFill/>
          </a:ln>
        </p:spPr>
      </p:pic>
      <p:sp>
        <p:nvSpPr>
          <p:cNvPr id="83" name="Google Shape;83;p15"/>
          <p:cNvSpPr txBox="1"/>
          <p:nvPr/>
        </p:nvSpPr>
        <p:spPr>
          <a:xfrm>
            <a:off x="5290413" y="2628425"/>
            <a:ext cx="2956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Old Standard TT"/>
                <a:ea typeface="Old Standard TT"/>
                <a:cs typeface="Old Standard TT"/>
                <a:sym typeface="Old Standard TT"/>
              </a:rPr>
              <a:t>Comparison with other existing datasets</a:t>
            </a:r>
            <a:endParaRPr sz="1200">
              <a:latin typeface="Old Standard TT"/>
              <a:ea typeface="Old Standard TT"/>
              <a:cs typeface="Old Standard TT"/>
              <a:sym typeface="Old Standard TT"/>
            </a:endParaRPr>
          </a:p>
        </p:txBody>
      </p:sp>
      <p:sp>
        <p:nvSpPr>
          <p:cNvPr id="84" name="Google Shape;84;p15"/>
          <p:cNvSpPr txBox="1"/>
          <p:nvPr/>
        </p:nvSpPr>
        <p:spPr>
          <a:xfrm>
            <a:off x="38800" y="4720325"/>
            <a:ext cx="5752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Old Standard TT"/>
                <a:ea typeface="Old Standard TT"/>
                <a:cs typeface="Old Standard TT"/>
                <a:sym typeface="Old Standard TT"/>
              </a:rPr>
              <a:t>Images and Tables reference: EdNet: A Large-Scale Hierarchical Dataset in Education by Y Choi et al. (2019)</a:t>
            </a:r>
            <a:endParaRPr sz="900">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90" name="Google Shape;90;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Sample different parts of EdNet KT1</a:t>
            </a:r>
            <a:endParaRPr/>
          </a:p>
          <a:p>
            <a:pPr indent="0" lvl="0" marL="457200" rtl="0" algn="l">
              <a:spcBef>
                <a:spcPts val="1200"/>
              </a:spcBef>
              <a:spcAft>
                <a:spcPts val="0"/>
              </a:spcAft>
              <a:buNone/>
            </a:pPr>
            <a:r>
              <a:rPr lang="en-GB"/>
              <a:t> </a:t>
            </a:r>
            <a:endParaRPr/>
          </a:p>
          <a:p>
            <a:pPr indent="-342900" lvl="0" marL="457200" rtl="0" algn="l">
              <a:spcBef>
                <a:spcPts val="1200"/>
              </a:spcBef>
              <a:spcAft>
                <a:spcPts val="0"/>
              </a:spcAft>
              <a:buSzPts val="1800"/>
              <a:buChar char="●"/>
            </a:pPr>
            <a:r>
              <a:rPr lang="en-GB"/>
              <a:t>Compare the following methods</a:t>
            </a:r>
            <a:endParaRPr/>
          </a:p>
          <a:p>
            <a:pPr indent="0" lvl="0" marL="0" rtl="0" algn="l">
              <a:lnSpc>
                <a:spcPct val="20000"/>
              </a:lnSpc>
              <a:spcBef>
                <a:spcPts val="1200"/>
              </a:spcBef>
              <a:spcAft>
                <a:spcPts val="0"/>
              </a:spcAft>
              <a:buNone/>
            </a:pPr>
            <a:r>
              <a:t/>
            </a:r>
            <a:endParaRPr/>
          </a:p>
          <a:p>
            <a:pPr indent="-317500" lvl="1" marL="914400" rtl="0" algn="l">
              <a:spcBef>
                <a:spcPts val="1200"/>
              </a:spcBef>
              <a:spcAft>
                <a:spcPts val="0"/>
              </a:spcAft>
              <a:buSzPts val="1400"/>
              <a:buChar char="○"/>
            </a:pPr>
            <a:r>
              <a:rPr lang="en-GB"/>
              <a:t>Maximum likelihood estimation</a:t>
            </a:r>
            <a:endParaRPr/>
          </a:p>
          <a:p>
            <a:pPr indent="-317500" lvl="1" marL="914400" rtl="0" algn="l">
              <a:spcBef>
                <a:spcPts val="0"/>
              </a:spcBef>
              <a:spcAft>
                <a:spcPts val="0"/>
              </a:spcAft>
              <a:buSzPts val="1400"/>
              <a:buChar char="○"/>
            </a:pPr>
            <a:r>
              <a:rPr lang="en-GB"/>
              <a:t>Maximum A Posteriori</a:t>
            </a:r>
            <a:endParaRPr/>
          </a:p>
          <a:p>
            <a:pPr indent="-317500" lvl="1" marL="914400" rtl="0" algn="l">
              <a:spcBef>
                <a:spcPts val="0"/>
              </a:spcBef>
              <a:spcAft>
                <a:spcPts val="0"/>
              </a:spcAft>
              <a:buSzPts val="1400"/>
              <a:buChar char="○"/>
            </a:pPr>
            <a:r>
              <a:rPr lang="en-GB"/>
              <a:t>Variational Inference</a:t>
            </a:r>
            <a:endParaRPr/>
          </a:p>
          <a:p>
            <a:pPr indent="-317500" lvl="1" marL="914400" rtl="0" algn="l">
              <a:spcBef>
                <a:spcPts val="0"/>
              </a:spcBef>
              <a:spcAft>
                <a:spcPts val="0"/>
              </a:spcAft>
              <a:buSzPts val="1400"/>
              <a:buChar char="○"/>
            </a:pPr>
            <a:r>
              <a:rPr lang="en-GB"/>
              <a:t>DeepIRT</a:t>
            </a:r>
            <a:endParaRPr/>
          </a:p>
          <a:p>
            <a:pPr indent="-317500" lvl="1" marL="914400" rtl="0" algn="l">
              <a:spcBef>
                <a:spcPts val="0"/>
              </a:spcBef>
              <a:spcAft>
                <a:spcPts val="0"/>
              </a:spcAft>
              <a:buSzPts val="1400"/>
              <a:buChar char="○"/>
            </a:pPr>
            <a:r>
              <a:rPr lang="en-GB"/>
              <a:t>Saint-PLUS</a:t>
            </a:r>
            <a:endParaRPr/>
          </a:p>
          <a:p>
            <a:pPr indent="0" lvl="0" marL="0" rtl="0" algn="l">
              <a:spcBef>
                <a:spcPts val="1200"/>
              </a:spcBef>
              <a:spcAft>
                <a:spcPts val="1200"/>
              </a:spcAft>
              <a:buNone/>
            </a:pPr>
            <a:r>
              <a:t/>
            </a:r>
            <a:endParaRPr/>
          </a:p>
        </p:txBody>
      </p:sp>
      <p:pic>
        <p:nvPicPr>
          <p:cNvPr id="91" name="Google Shape;91;p16"/>
          <p:cNvPicPr preferRelativeResize="0"/>
          <p:nvPr/>
        </p:nvPicPr>
        <p:blipFill>
          <a:blip r:embed="rId3">
            <a:alphaModFix/>
          </a:blip>
          <a:stretch>
            <a:fillRect/>
          </a:stretch>
        </p:blipFill>
        <p:spPr>
          <a:xfrm>
            <a:off x="4572000" y="878588"/>
            <a:ext cx="4430676" cy="3777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 - Variational Inference</a:t>
            </a:r>
            <a:endParaRPr/>
          </a:p>
        </p:txBody>
      </p:sp>
      <p:sp>
        <p:nvSpPr>
          <p:cNvPr id="97" name="Google Shape;97;p17"/>
          <p:cNvSpPr txBox="1"/>
          <p:nvPr>
            <p:ph idx="1" type="body"/>
          </p:nvPr>
        </p:nvSpPr>
        <p:spPr>
          <a:xfrm>
            <a:off x="3953275" y="1171600"/>
            <a:ext cx="4878900" cy="3397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Globally shared 𝚽 (encode) and 𝚹 (decode)</a:t>
            </a:r>
            <a:endParaRPr sz="1700"/>
          </a:p>
          <a:p>
            <a:pPr indent="-336550" lvl="0" marL="457200" rtl="0" algn="l">
              <a:spcBef>
                <a:spcPts val="0"/>
              </a:spcBef>
              <a:spcAft>
                <a:spcPts val="0"/>
              </a:spcAft>
              <a:buSzPts val="1700"/>
              <a:buChar char="●"/>
            </a:pPr>
            <a:r>
              <a:rPr lang="en-GB" sz="1700"/>
              <a:t>Decode</a:t>
            </a:r>
            <a:endParaRPr sz="1700"/>
          </a:p>
          <a:p>
            <a:pPr indent="0" lvl="0" marL="457200" rtl="0" algn="l">
              <a:spcBef>
                <a:spcPts val="1200"/>
              </a:spcBef>
              <a:spcAft>
                <a:spcPts val="0"/>
              </a:spcAft>
              <a:buNone/>
            </a:pPr>
            <a:r>
              <a:t/>
            </a:r>
            <a:endParaRPr sz="1700"/>
          </a:p>
          <a:p>
            <a:pPr indent="0" lvl="0" marL="0" rtl="0" algn="l">
              <a:spcBef>
                <a:spcPts val="1200"/>
              </a:spcBef>
              <a:spcAft>
                <a:spcPts val="0"/>
              </a:spcAft>
              <a:buNone/>
            </a:pPr>
            <a:r>
              <a:t/>
            </a:r>
            <a:endParaRPr sz="1700"/>
          </a:p>
          <a:p>
            <a:pPr indent="-336550" lvl="0" marL="457200" rtl="0" algn="l">
              <a:spcBef>
                <a:spcPts val="1200"/>
              </a:spcBef>
              <a:spcAft>
                <a:spcPts val="0"/>
              </a:spcAft>
              <a:buSzPts val="1700"/>
              <a:buChar char="●"/>
            </a:pPr>
            <a:r>
              <a:rPr lang="en-GB" sz="1700"/>
              <a:t>Encode</a:t>
            </a:r>
            <a:endParaRPr sz="1700"/>
          </a:p>
          <a:p>
            <a:pPr indent="0" lvl="0" marL="457200" rtl="0" algn="l">
              <a:spcBef>
                <a:spcPts val="1200"/>
              </a:spcBef>
              <a:spcAft>
                <a:spcPts val="1200"/>
              </a:spcAft>
              <a:buNone/>
            </a:pPr>
            <a:r>
              <a:t/>
            </a:r>
            <a:endParaRPr baseline="-25000" sz="1700"/>
          </a:p>
        </p:txBody>
      </p:sp>
      <p:pic>
        <p:nvPicPr>
          <p:cNvPr id="98" name="Google Shape;98;p17"/>
          <p:cNvPicPr preferRelativeResize="0"/>
          <p:nvPr/>
        </p:nvPicPr>
        <p:blipFill>
          <a:blip r:embed="rId3">
            <a:alphaModFix/>
          </a:blip>
          <a:stretch>
            <a:fillRect/>
          </a:stretch>
        </p:blipFill>
        <p:spPr>
          <a:xfrm>
            <a:off x="76201" y="1226550"/>
            <a:ext cx="3765324" cy="3287299"/>
          </a:xfrm>
          <a:prstGeom prst="rect">
            <a:avLst/>
          </a:prstGeom>
          <a:noFill/>
          <a:ln>
            <a:noFill/>
          </a:ln>
        </p:spPr>
      </p:pic>
      <p:pic>
        <p:nvPicPr>
          <p:cNvPr id="99" name="Google Shape;99;p17"/>
          <p:cNvPicPr preferRelativeResize="0"/>
          <p:nvPr/>
        </p:nvPicPr>
        <p:blipFill>
          <a:blip r:embed="rId4">
            <a:alphaModFix/>
          </a:blip>
          <a:stretch>
            <a:fillRect/>
          </a:stretch>
        </p:blipFill>
        <p:spPr>
          <a:xfrm>
            <a:off x="4860114" y="3217500"/>
            <a:ext cx="3961300" cy="399325"/>
          </a:xfrm>
          <a:prstGeom prst="rect">
            <a:avLst/>
          </a:prstGeom>
          <a:noFill/>
          <a:ln>
            <a:noFill/>
          </a:ln>
        </p:spPr>
      </p:pic>
      <p:pic>
        <p:nvPicPr>
          <p:cNvPr id="100" name="Google Shape;100;p17"/>
          <p:cNvPicPr preferRelativeResize="0"/>
          <p:nvPr/>
        </p:nvPicPr>
        <p:blipFill>
          <a:blip r:embed="rId5">
            <a:alphaModFix/>
          </a:blip>
          <a:stretch>
            <a:fillRect/>
          </a:stretch>
        </p:blipFill>
        <p:spPr>
          <a:xfrm>
            <a:off x="4860125" y="1852900"/>
            <a:ext cx="3131425" cy="969275"/>
          </a:xfrm>
          <a:prstGeom prst="rect">
            <a:avLst/>
          </a:prstGeom>
          <a:noFill/>
          <a:ln>
            <a:noFill/>
          </a:ln>
        </p:spPr>
      </p:pic>
      <p:pic>
        <p:nvPicPr>
          <p:cNvPr id="101" name="Google Shape;101;p17"/>
          <p:cNvPicPr preferRelativeResize="0"/>
          <p:nvPr/>
        </p:nvPicPr>
        <p:blipFill>
          <a:blip r:embed="rId6">
            <a:alphaModFix/>
          </a:blip>
          <a:stretch>
            <a:fillRect/>
          </a:stretch>
        </p:blipFill>
        <p:spPr>
          <a:xfrm>
            <a:off x="3954242" y="3552900"/>
            <a:ext cx="4828025" cy="669525"/>
          </a:xfrm>
          <a:prstGeom prst="rect">
            <a:avLst/>
          </a:prstGeom>
          <a:noFill/>
          <a:ln>
            <a:noFill/>
          </a:ln>
        </p:spPr>
      </p:pic>
      <p:pic>
        <p:nvPicPr>
          <p:cNvPr id="102" name="Google Shape;102;p17"/>
          <p:cNvPicPr preferRelativeResize="0"/>
          <p:nvPr/>
        </p:nvPicPr>
        <p:blipFill>
          <a:blip r:embed="rId7">
            <a:alphaModFix/>
          </a:blip>
          <a:stretch>
            <a:fillRect/>
          </a:stretch>
        </p:blipFill>
        <p:spPr>
          <a:xfrm>
            <a:off x="2494826" y="4222422"/>
            <a:ext cx="6321726" cy="66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 </a:t>
            </a:r>
            <a:r>
              <a:rPr lang="en-GB"/>
              <a:t>- Variational Inference</a:t>
            </a:r>
            <a:endParaRPr/>
          </a:p>
        </p:txBody>
      </p:sp>
      <p:sp>
        <p:nvSpPr>
          <p:cNvPr id="108" name="Google Shape;108;p18"/>
          <p:cNvSpPr txBox="1"/>
          <p:nvPr>
            <p:ph idx="1" type="body"/>
          </p:nvPr>
        </p:nvSpPr>
        <p:spPr>
          <a:xfrm>
            <a:off x="311700" y="1171600"/>
            <a:ext cx="8520600" cy="543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Evidence Lower Bound (ELBO)</a:t>
            </a:r>
            <a:endParaRPr/>
          </a:p>
        </p:txBody>
      </p:sp>
      <p:pic>
        <p:nvPicPr>
          <p:cNvPr id="109" name="Google Shape;109;p18"/>
          <p:cNvPicPr preferRelativeResize="0"/>
          <p:nvPr/>
        </p:nvPicPr>
        <p:blipFill>
          <a:blip r:embed="rId3">
            <a:alphaModFix/>
          </a:blip>
          <a:stretch>
            <a:fillRect/>
          </a:stretch>
        </p:blipFill>
        <p:spPr>
          <a:xfrm>
            <a:off x="830918" y="1628800"/>
            <a:ext cx="4619625" cy="704850"/>
          </a:xfrm>
          <a:prstGeom prst="rect">
            <a:avLst/>
          </a:prstGeom>
          <a:noFill/>
          <a:ln>
            <a:noFill/>
          </a:ln>
        </p:spPr>
      </p:pic>
      <p:pic>
        <p:nvPicPr>
          <p:cNvPr id="110" name="Google Shape;110;p18"/>
          <p:cNvPicPr preferRelativeResize="0"/>
          <p:nvPr/>
        </p:nvPicPr>
        <p:blipFill>
          <a:blip r:embed="rId4">
            <a:alphaModFix/>
          </a:blip>
          <a:stretch>
            <a:fillRect/>
          </a:stretch>
        </p:blipFill>
        <p:spPr>
          <a:xfrm>
            <a:off x="1193531" y="2413088"/>
            <a:ext cx="7010400" cy="714375"/>
          </a:xfrm>
          <a:prstGeom prst="rect">
            <a:avLst/>
          </a:prstGeom>
          <a:noFill/>
          <a:ln>
            <a:noFill/>
          </a:ln>
        </p:spPr>
      </p:pic>
      <p:sp>
        <p:nvSpPr>
          <p:cNvPr id="111" name="Google Shape;111;p18"/>
          <p:cNvSpPr txBox="1"/>
          <p:nvPr>
            <p:ph idx="1" type="body"/>
          </p:nvPr>
        </p:nvSpPr>
        <p:spPr>
          <a:xfrm>
            <a:off x="311700" y="3229000"/>
            <a:ext cx="8520600" cy="137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Stochastic gradient ascent learns </a:t>
            </a:r>
            <a:r>
              <a:rPr lang="en-GB" sz="1700"/>
              <a:t>𝚽 and 𝚹 by maximizing ELBO with reparameterization trick.</a:t>
            </a:r>
            <a:r>
              <a:rPr lang="en-GB"/>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Initial </a:t>
            </a:r>
            <a:r>
              <a:rPr lang="en-GB"/>
              <a:t>Results</a:t>
            </a:r>
            <a:endParaRPr/>
          </a:p>
        </p:txBody>
      </p:sp>
      <p:pic>
        <p:nvPicPr>
          <p:cNvPr id="117" name="Google Shape;117;p19"/>
          <p:cNvPicPr preferRelativeResize="0"/>
          <p:nvPr/>
        </p:nvPicPr>
        <p:blipFill rotWithShape="1">
          <a:blip r:embed="rId3">
            <a:alphaModFix/>
          </a:blip>
          <a:srcRect b="0" l="0" r="0" t="0"/>
          <a:stretch/>
        </p:blipFill>
        <p:spPr>
          <a:xfrm>
            <a:off x="4906850" y="1210625"/>
            <a:ext cx="3019875" cy="1762175"/>
          </a:xfrm>
          <a:prstGeom prst="rect">
            <a:avLst/>
          </a:prstGeom>
          <a:noFill/>
          <a:ln>
            <a:noFill/>
          </a:ln>
        </p:spPr>
      </p:pic>
      <p:pic>
        <p:nvPicPr>
          <p:cNvPr id="118" name="Google Shape;118;p19"/>
          <p:cNvPicPr preferRelativeResize="0"/>
          <p:nvPr/>
        </p:nvPicPr>
        <p:blipFill>
          <a:blip r:embed="rId4">
            <a:alphaModFix/>
          </a:blip>
          <a:stretch>
            <a:fillRect/>
          </a:stretch>
        </p:blipFill>
        <p:spPr>
          <a:xfrm>
            <a:off x="4906850" y="3000375"/>
            <a:ext cx="3019875" cy="1838350"/>
          </a:xfrm>
          <a:prstGeom prst="rect">
            <a:avLst/>
          </a:prstGeom>
          <a:noFill/>
          <a:ln>
            <a:noFill/>
          </a:ln>
        </p:spPr>
      </p:pic>
      <p:pic>
        <p:nvPicPr>
          <p:cNvPr id="119" name="Google Shape;119;p19"/>
          <p:cNvPicPr preferRelativeResize="0"/>
          <p:nvPr/>
        </p:nvPicPr>
        <p:blipFill>
          <a:blip r:embed="rId5">
            <a:alphaModFix/>
          </a:blip>
          <a:stretch>
            <a:fillRect/>
          </a:stretch>
        </p:blipFill>
        <p:spPr>
          <a:xfrm>
            <a:off x="736875" y="3000375"/>
            <a:ext cx="3481175" cy="1838350"/>
          </a:xfrm>
          <a:prstGeom prst="rect">
            <a:avLst/>
          </a:prstGeom>
          <a:noFill/>
          <a:ln>
            <a:noFill/>
          </a:ln>
        </p:spPr>
      </p:pic>
      <p:pic>
        <p:nvPicPr>
          <p:cNvPr id="120" name="Google Shape;120;p19"/>
          <p:cNvPicPr preferRelativeResize="0"/>
          <p:nvPr/>
        </p:nvPicPr>
        <p:blipFill>
          <a:blip r:embed="rId6">
            <a:alphaModFix/>
          </a:blip>
          <a:stretch>
            <a:fillRect/>
          </a:stretch>
        </p:blipFill>
        <p:spPr>
          <a:xfrm>
            <a:off x="746438" y="1210625"/>
            <a:ext cx="3462059" cy="163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1039650"/>
            <a:ext cx="8520600" cy="21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GB" sz="9000"/>
              <a:t>Thank You</a:t>
            </a:r>
            <a:endParaRPr sz="9000"/>
          </a:p>
        </p:txBody>
      </p:sp>
      <p:sp>
        <p:nvSpPr>
          <p:cNvPr id="126" name="Google Shape;126;p20"/>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