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  <p:sldMasterId id="2147483973" r:id="rId5"/>
  </p:sldMasterIdLst>
  <p:notesMasterIdLst>
    <p:notesMasterId r:id="rId12"/>
  </p:notesMasterIdLst>
  <p:handoutMasterIdLst>
    <p:handoutMasterId r:id="rId13"/>
  </p:handoutMasterIdLst>
  <p:sldIdLst>
    <p:sldId id="646" r:id="rId6"/>
    <p:sldId id="647" r:id="rId7"/>
    <p:sldId id="727" r:id="rId8"/>
    <p:sldId id="728" r:id="rId9"/>
    <p:sldId id="729" r:id="rId10"/>
    <p:sldId id="730" r:id="rId11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05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pos="7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4C"/>
    <a:srgbClr val="FF5DFE"/>
    <a:srgbClr val="1E7640"/>
    <a:srgbClr val="2B6ABE"/>
    <a:srgbClr val="1BD011"/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F8004-D248-9543-83AC-DAA6461E9073}" v="8" dt="2021-12-01T19:33:38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5238" autoAdjust="0"/>
  </p:normalViewPr>
  <p:slideViewPr>
    <p:cSldViewPr snapToGrid="0" showGuides="1">
      <p:cViewPr varScale="1">
        <p:scale>
          <a:sx n="122" d="100"/>
          <a:sy n="122" d="100"/>
        </p:scale>
        <p:origin x="1160" y="192"/>
      </p:cViewPr>
      <p:guideLst>
        <p:guide orient="horz" pos="1205"/>
        <p:guide pos="3839"/>
        <p:guide pos="74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tiff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tiff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420" y="65"/>
            <a:ext cx="3875405" cy="6270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AFD79-64F6-EB40-8DE3-1E57FFAB99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5619" y="1781035"/>
            <a:ext cx="1955287" cy="195528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216652-037F-8044-B1B8-42EBA25782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7916" y="3137855"/>
            <a:ext cx="1735347" cy="1729444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55073" y="62707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>
                <a:solidFill>
                  <a:schemeClr val="tx2"/>
                </a:solidFill>
              </a:rPr>
            </a:br>
            <a:r>
              <a:rPr lang="en-US" sz="1000" b="0" dirty="0">
                <a:solidFill>
                  <a:schemeClr val="tx2"/>
                </a:solidFill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929485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A15E2D-679D-B24A-88A6-7E9DCE8575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74"/>
          <a:stretch/>
        </p:blipFill>
        <p:spPr>
          <a:xfrm>
            <a:off x="7003142" y="1238073"/>
            <a:ext cx="2188561" cy="2190927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0" name="Picture 2" descr="https://portal09.ornl.gov/sites/cm/branding/Logo%20Downloads/OLCF_official_color_10_26_15.png">
            <a:extLst>
              <a:ext uri="{FF2B5EF4-FFF2-40B4-BE49-F238E27FC236}">
                <a16:creationId xmlns:a16="http://schemas.microsoft.com/office/drawing/2014/main" id="{DF045CAB-9770-2F4C-BE87-746F93C68A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586" y="6309360"/>
            <a:ext cx="1906015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39FD-63CC-9248-8F02-5B940C09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1326-7576-DB44-98E0-3A69606DB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3F943-9AA8-E544-B5F6-0BABAE826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A8D50-A873-4743-8337-4FF69035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9EE3-D6AC-8B4A-A86F-E04827DF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CC52C-3487-AF46-9336-3C1C9564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6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98CB-B600-E64B-B77F-A0321A38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DFC51-B198-9942-9FBB-B0C1700C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1EC1D-53D6-F34B-90EF-63883FFE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35079-14A8-3342-9C64-7B2B0C339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E87D6-F0F8-3445-ACC9-2A1271B2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6EEED-22FD-C84C-AAF4-48E607E8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7DA15-899D-F14D-9E00-4BBB9F0D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37A63-6307-7F4C-A82A-63ADEDDD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4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C5B3-D406-5541-8F36-FE6E0F73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7B2D6-33E2-334B-BDA5-26D75C4A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FFDAB-CBCE-584E-93B2-42DC396C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87EA3-A33A-B94C-8E71-6C2C0FC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99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866ED-D6C0-4B4C-BEB9-367B4332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335DE-84B6-624D-89E6-12EE3C8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FFA1A-9FDC-5A4A-BE49-6ECA3F53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7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98F-C2D8-8B42-A710-78924494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EDB1-D3B8-CE48-A7B1-0AA84467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2DFC1-6616-3E41-B54B-D1E3632F5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87D5-3605-FE48-BCF8-E4F5579F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B2588-CC13-684C-846F-7329FBFF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F42AF-A4FE-414B-BE7F-331436F1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8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58A1-7654-6340-BEE7-E78E9E7D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992AA-07E3-614C-BA77-0A0F329EA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A4D37-B361-1B4F-8C2A-6DEE7FACF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7B3F8-C3BA-F248-9931-B14E257D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1F563-FB1D-B845-BF38-6C4C0D2C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055C-28FD-224E-B584-563E201F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75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4163-21B5-484C-A2B4-07BAF748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DC21E-501F-A841-A215-3FECC40C4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5092-777F-B843-8C57-70565668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B6C0-613B-6649-88C4-3A1789E1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80D3E-0EAF-0E43-915B-38BBD8FF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50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AB840-B430-DB4E-9EAB-4875EC73D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25A75-6F3C-384C-9CD8-717B790BA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3DD2-2A5D-8B40-9E2D-273B2AB4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1A92-D3ED-8143-BE96-5DF6CC6D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5DFB8-C589-7748-B520-450C3148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5087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420" y="65"/>
            <a:ext cx="3875405" cy="6270643"/>
          </a:xfrm>
          <a:prstGeom prst="rect">
            <a:avLst/>
          </a:prstGeom>
        </p:spPr>
      </p:pic>
      <p:pic>
        <p:nvPicPr>
          <p:cNvPr id="9" name="Picture 2" descr="https://portal09.ornl.gov/sites/cm/branding/Logo%20Downloads/OLCF_official_color_10_26_15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586" y="6309360"/>
            <a:ext cx="1906015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5599" y="6356350"/>
            <a:ext cx="1146820" cy="365125"/>
          </a:xfrm>
          <a:prstGeom prst="rect">
            <a:avLst/>
          </a:prstGeom>
        </p:spPr>
        <p:txBody>
          <a:bodyPr/>
          <a:lstStyle/>
          <a:p>
            <a:fld id="{83D21A5F-A782-4E19-A2C2-3F5DE93587DD}" type="datetimeFigureOut">
              <a:rPr lang="en-US" smtClean="0"/>
              <a:t>11/29/21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1164" y="3543905"/>
            <a:ext cx="6432818" cy="2379882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936809" y="1252301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" y="2557830"/>
            <a:ext cx="12188825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i="1" dirty="0"/>
              <a:t>Jack C. Wells, Director of Science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b="1" dirty="0"/>
              <a:t>Oak Ridge Leadership Computing Facility/Oak Ridge National Laboratory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117225" y="6265862"/>
            <a:ext cx="6152032" cy="2730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9" dirty="0"/>
              <a:t>Join the Conversation #</a:t>
            </a:r>
            <a:r>
              <a:rPr lang="en-US" sz="1799" dirty="0" err="1"/>
              <a:t>OpenPOWERSummit</a:t>
            </a:r>
            <a:endParaRPr lang="en-US" sz="1799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BC172F-98F1-DC47-8F03-AA82AEB53F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286897" cy="99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4FFA-1DE5-594F-AB88-AA4C23F87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B279-18FE-1745-86CD-EAF1AB1FA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3DC5E-1223-184A-BB2B-27A21B5A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23658-FE37-F943-B87E-4F99B7E6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A0344-AD5F-424A-B24F-B9C685AF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C803-2572-7944-B399-4639EA63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BEEE-F728-AD44-8FD1-A1A42CFE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AC64E-121D-7140-AB72-C7D86D25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2E318-D58F-BF47-9F0C-7A82D0B0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AAFA-E570-B94A-A342-46CB3048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2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F6F7-8F28-6545-BFF8-6CE925E4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FD0ED-00F4-EC4F-B1C3-902AE4BE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DF738-60F7-CF48-AF48-E485DA69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568D-D21C-CB4B-A807-C70C881A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E5CA7-CE99-1947-A107-B62A95C7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7095" y="3128211"/>
            <a:ext cx="4151730" cy="34890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159976" y="123488"/>
            <a:ext cx="3276386" cy="2987166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2" descr="https://portal09.ornl.gov/sites/cm/branding/Logo%20Downloads/OLCF_official_color_10_26_15.png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586" y="6447910"/>
            <a:ext cx="1906015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23DB4-C40D-9B4D-A3AC-3D76E010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01B35-97E6-2A43-AEE9-F6698CD58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9B15-2F13-0A4C-A2E4-4E504E867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CD74F-6CCB-224F-86C9-31E8FC4F9F32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571A-E90E-E74B-AD6E-BD9E99A73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D5644-6BC0-8C4B-8BAE-3D04275FE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m.org/docs" TargetMode="External"/><Relationship Id="rId2" Type="http://schemas.openxmlformats.org/officeDocument/2006/relationships/hyperlink" Target="https://vim-adventure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93" y="424924"/>
            <a:ext cx="6096540" cy="51090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Intro to Vim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8992" y="1744168"/>
            <a:ext cx="6639749" cy="180417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 err="1"/>
              <a:t>Subil</a:t>
            </a:r>
            <a:r>
              <a:rPr lang="en-US" sz="2000" dirty="0"/>
              <a:t> Abraham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Oak Ridge Leadership Computing Facility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Oak Ridge National Laboratory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January 20, 2021</a:t>
            </a:r>
          </a:p>
        </p:txBody>
      </p:sp>
    </p:spTree>
    <p:extLst>
      <p:ext uri="{BB962C8B-B14F-4D97-AF65-F5344CB8AC3E}">
        <p14:creationId xmlns:p14="http://schemas.microsoft.com/office/powerpoint/2010/main" val="38674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5B9-7DDC-8243-B20A-51FE7A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09DB-0593-1D45-8D24-D99B939D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53161"/>
            <a:ext cx="11419077" cy="3582228"/>
          </a:xfrm>
        </p:spPr>
        <p:txBody>
          <a:bodyPr/>
          <a:lstStyle/>
          <a:p>
            <a:r>
              <a:rPr lang="en-US" sz="2400" dirty="0"/>
              <a:t>What is Vim?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How do I use Vim?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Where can I learn more about Vim?</a:t>
            </a:r>
          </a:p>
        </p:txBody>
      </p:sp>
    </p:spTree>
    <p:extLst>
      <p:ext uri="{BB962C8B-B14F-4D97-AF65-F5344CB8AC3E}">
        <p14:creationId xmlns:p14="http://schemas.microsoft.com/office/powerpoint/2010/main" val="142128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5B9-7DDC-8243-B20A-51FE7A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/>
              <a:t>What is Vim?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09DB-0593-1D45-8D24-D99B939D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53161"/>
            <a:ext cx="11419077" cy="3582228"/>
          </a:xfrm>
        </p:spPr>
        <p:txBody>
          <a:bodyPr/>
          <a:lstStyle/>
          <a:p>
            <a:r>
              <a:rPr lang="en-US" sz="2400" dirty="0"/>
              <a:t>“Vim is a highly configurable text editor built to enable efficient text editing. It is an improved version of the vi editor </a:t>
            </a:r>
            <a:r>
              <a:rPr lang="en-US" sz="2400" dirty="0" err="1"/>
              <a:t>distributerd</a:t>
            </a:r>
            <a:r>
              <a:rPr lang="en-US" sz="2400" dirty="0"/>
              <a:t> with most UNIX systems”</a:t>
            </a:r>
          </a:p>
          <a:p>
            <a:r>
              <a:rPr lang="en-US" sz="2400" dirty="0"/>
              <a:t>Modal command-line text editor</a:t>
            </a:r>
          </a:p>
          <a:p>
            <a:r>
              <a:rPr lang="en-US" sz="2400" dirty="0"/>
              <a:t>Common in HPC environments</a:t>
            </a:r>
          </a:p>
          <a:p>
            <a:pPr lvl="1"/>
            <a:r>
              <a:rPr lang="en-US" sz="2000" dirty="0"/>
              <a:t>Edit source code, job submission </a:t>
            </a:r>
            <a:br>
              <a:rPr lang="en-US" sz="2000" dirty="0"/>
            </a:br>
            <a:r>
              <a:rPr lang="en-US" sz="2000" dirty="0"/>
              <a:t>scripts, config files, &amp; others!</a:t>
            </a:r>
          </a:p>
          <a:p>
            <a:r>
              <a:rPr lang="en-US" sz="2400" dirty="0"/>
              <a:t>Vi and Vim are often used </a:t>
            </a:r>
            <a:br>
              <a:rPr lang="en-US" sz="2400" dirty="0"/>
            </a:br>
            <a:r>
              <a:rPr lang="en-US" sz="2400" dirty="0"/>
              <a:t>synonymously</a:t>
            </a:r>
          </a:p>
          <a:p>
            <a:pPr lvl="1"/>
            <a:r>
              <a:rPr lang="en-US" sz="2000" dirty="0"/>
              <a:t>Vim is a superset of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AB9B4-E43C-784F-B8B1-E6D20CF48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4412" y="2963427"/>
            <a:ext cx="40322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3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5B9-7DDC-8243-B20A-51FE7A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/>
              <a:t>Installing 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09DB-0593-1D45-8D24-D99B939D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53161"/>
            <a:ext cx="11419077" cy="3582228"/>
          </a:xfrm>
        </p:spPr>
        <p:txBody>
          <a:bodyPr/>
          <a:lstStyle/>
          <a:p>
            <a:r>
              <a:rPr lang="en-US" sz="2400" dirty="0"/>
              <a:t>Available by default on all OLCF systems</a:t>
            </a:r>
          </a:p>
          <a:p>
            <a:r>
              <a:rPr lang="en-US" sz="2400" dirty="0"/>
              <a:t>Easily installable to your own laptop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AE84C-3624-DC42-9B15-20CE68747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14" y="2591453"/>
            <a:ext cx="7571446" cy="394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2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5B9-7DDC-8243-B20A-51FE7A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/>
              <a:t>How do I use Vim?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09DB-0593-1D45-8D24-D99B939D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53161"/>
            <a:ext cx="11419077" cy="358222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Let’s go to the command line</a:t>
            </a:r>
          </a:p>
          <a:p>
            <a:pPr marL="0" indent="0" algn="ctr">
              <a:buNone/>
            </a:pPr>
            <a:br>
              <a:rPr lang="en-US" sz="2000" dirty="0"/>
            </a:br>
            <a:r>
              <a:rPr lang="en-US" sz="1400" dirty="0">
                <a:latin typeface="Andale Mono" panose="020B0509000000000004" pitchFamily="49" charset="0"/>
              </a:rPr>
              <a:t>$ </a:t>
            </a:r>
            <a:r>
              <a:rPr lang="en-US" sz="1400" dirty="0" err="1">
                <a:latin typeface="Andale Mono" panose="020B0509000000000004" pitchFamily="49" charset="0"/>
              </a:rPr>
              <a:t>wget</a:t>
            </a:r>
            <a:r>
              <a:rPr lang="en-US" sz="1400" dirty="0">
                <a:latin typeface="Andale Mono" panose="020B0509000000000004" pitchFamily="49" charset="0"/>
              </a:rPr>
              <a:t> https://</a:t>
            </a:r>
            <a:r>
              <a:rPr lang="en-US" sz="1400" dirty="0" err="1">
                <a:latin typeface="Andale Mono" panose="020B0509000000000004" pitchFamily="49" charset="0"/>
              </a:rPr>
              <a:t>www.olcf.ornl.gov</a:t>
            </a:r>
            <a:r>
              <a:rPr lang="en-US" sz="1400" dirty="0">
                <a:latin typeface="Andale Mono" panose="020B0509000000000004" pitchFamily="49" charset="0"/>
              </a:rPr>
              <a:t>/wp-content/uploads/2018/06/</a:t>
            </a:r>
            <a:r>
              <a:rPr lang="en-US" sz="1400" dirty="0" err="1">
                <a:latin typeface="Andale Mono" panose="020B0509000000000004" pitchFamily="49" charset="0"/>
              </a:rPr>
              <a:t>intro_vim_txt.txt</a:t>
            </a:r>
            <a:endParaRPr lang="en-US" sz="14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4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5B9-7DDC-8243-B20A-51FE7A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/>
              <a:t>Where can I learn more about Vim?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09DB-0593-1D45-8D24-D99B939D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53161"/>
            <a:ext cx="11419077" cy="3582228"/>
          </a:xfrm>
        </p:spPr>
        <p:txBody>
          <a:bodyPr/>
          <a:lstStyle/>
          <a:p>
            <a:r>
              <a:rPr lang="en-US" sz="2400" dirty="0"/>
              <a:t>In command line: $ </a:t>
            </a:r>
            <a:r>
              <a:rPr lang="en-US" sz="2400" dirty="0" err="1"/>
              <a:t>vimtutor</a:t>
            </a:r>
            <a:endParaRPr lang="en-US" sz="2400" dirty="0"/>
          </a:p>
          <a:p>
            <a:r>
              <a:rPr lang="en-US" sz="2400" dirty="0">
                <a:hlinkClick r:id="rId2"/>
              </a:rPr>
              <a:t>vim-</a:t>
            </a:r>
            <a:r>
              <a:rPr lang="en-US" sz="2400" dirty="0" err="1">
                <a:hlinkClick r:id="rId2"/>
              </a:rPr>
              <a:t>adventures.com</a:t>
            </a:r>
            <a:endParaRPr lang="en-US" sz="2400" dirty="0"/>
          </a:p>
          <a:p>
            <a:r>
              <a:rPr lang="en-US" sz="2400" dirty="0">
                <a:hlinkClick r:id="rId3"/>
              </a:rPr>
              <a:t>www.vim.org/docs</a:t>
            </a:r>
            <a:endParaRPr lang="en-US" sz="2400" dirty="0"/>
          </a:p>
          <a:p>
            <a:r>
              <a:rPr lang="en-US" sz="2400" dirty="0"/>
              <a:t>Help reference in Vim: `:help`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608016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55244</TotalTime>
  <Words>197</Words>
  <Application>Microsoft Macintosh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Andale Mono</vt:lpstr>
      <vt:lpstr>Arial</vt:lpstr>
      <vt:lpstr>Arial Black</vt:lpstr>
      <vt:lpstr>Calibri</vt:lpstr>
      <vt:lpstr>Calibri Light</vt:lpstr>
      <vt:lpstr>Presentations (Wide Screen)</vt:lpstr>
      <vt:lpstr>Custom Design</vt:lpstr>
      <vt:lpstr>Intro to Vim</vt:lpstr>
      <vt:lpstr>Questions to answer</vt:lpstr>
      <vt:lpstr>What is Vim?</vt:lpstr>
      <vt:lpstr>Installing Vim</vt:lpstr>
      <vt:lpstr>How do I use Vim?</vt:lpstr>
      <vt:lpstr>Where can I learn more about Vim?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Abraham, Subil</cp:lastModifiedBy>
  <cp:revision>985</cp:revision>
  <cp:lastPrinted>2016-11-01T12:24:04Z</cp:lastPrinted>
  <dcterms:created xsi:type="dcterms:W3CDTF">2015-03-03T13:47:39Z</dcterms:created>
  <dcterms:modified xsi:type="dcterms:W3CDTF">2021-12-01T19:35:59Z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