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35" r:id="rId4"/>
    <p:sldMasterId id="2147483973" r:id="rId5"/>
  </p:sldMasterIdLst>
  <p:notesMasterIdLst>
    <p:notesMasterId r:id="rId12"/>
  </p:notesMasterIdLst>
  <p:handoutMasterIdLst>
    <p:handoutMasterId r:id="rId13"/>
  </p:handoutMasterIdLst>
  <p:sldIdLst>
    <p:sldId id="646" r:id="rId6"/>
    <p:sldId id="647" r:id="rId7"/>
    <p:sldId id="727" r:id="rId8"/>
    <p:sldId id="728" r:id="rId9"/>
    <p:sldId id="729" r:id="rId10"/>
    <p:sldId id="730" r:id="rId11"/>
  </p:sldIdLst>
  <p:sldSz cx="12188825" cy="6858000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205">
          <p15:clr>
            <a:srgbClr val="A4A3A4"/>
          </p15:clr>
        </p15:guide>
        <p15:guide id="2" pos="3839" userDrawn="1">
          <p15:clr>
            <a:srgbClr val="A4A3A4"/>
          </p15:clr>
        </p15:guide>
        <p15:guide id="3" pos="741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4C"/>
    <a:srgbClr val="FF5DFE"/>
    <a:srgbClr val="1E7640"/>
    <a:srgbClr val="2B6ABE"/>
    <a:srgbClr val="1BD011"/>
    <a:srgbClr val="BFBD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7CF8004-D248-9543-83AC-DAA6461E9073}" v="8" dt="2021-12-01T19:33:38.86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91" autoAdjust="0"/>
    <p:restoredTop sz="95238" autoAdjust="0"/>
  </p:normalViewPr>
  <p:slideViewPr>
    <p:cSldViewPr snapToGrid="0" showGuides="1">
      <p:cViewPr varScale="1">
        <p:scale>
          <a:sx n="122" d="100"/>
          <a:sy n="122" d="100"/>
        </p:scale>
        <p:origin x="1160" y="192"/>
      </p:cViewPr>
      <p:guideLst>
        <p:guide orient="horz" pos="1205"/>
        <p:guide pos="3839"/>
        <p:guide pos="741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55" d="100"/>
          <a:sy n="55" d="100"/>
        </p:scale>
        <p:origin x="-1472" y="-64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handoutMaster" Target="handoutMasters/handoutMaster1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braham, Subil" userId="56b022d1-40f7-4093-85c4-91c4ba6d9c47" providerId="ADAL" clId="{D7CF8004-D248-9543-83AC-DAA6461E9073}"/>
    <pc:docChg chg="modSld">
      <pc:chgData name="Abraham, Subil" userId="56b022d1-40f7-4093-85c4-91c4ba6d9c47" providerId="ADAL" clId="{D7CF8004-D248-9543-83AC-DAA6461E9073}" dt="2021-12-06T16:27:28.032" v="0" actId="20577"/>
      <pc:docMkLst>
        <pc:docMk/>
      </pc:docMkLst>
      <pc:sldChg chg="modSp mod">
        <pc:chgData name="Abraham, Subil" userId="56b022d1-40f7-4093-85c4-91c4ba6d9c47" providerId="ADAL" clId="{D7CF8004-D248-9543-83AC-DAA6461E9073}" dt="2021-12-06T16:27:28.032" v="0" actId="20577"/>
        <pc:sldMkLst>
          <pc:docMk/>
          <pc:sldMk cId="1021231792" sldId="727"/>
        </pc:sldMkLst>
        <pc:spChg chg="mod">
          <ac:chgData name="Abraham, Subil" userId="56b022d1-40f7-4093-85c4-91c4ba6d9c47" providerId="ADAL" clId="{D7CF8004-D248-9543-83AC-DAA6461E9073}" dt="2021-12-06T16:27:28.032" v="0" actId="20577"/>
          <ac:spMkLst>
            <pc:docMk/>
            <pc:sldMk cId="1021231792" sldId="727"/>
            <ac:spMk id="3" creationId="{002D09DB-0593-1D45-8D24-D99B939DEB6B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842F42-2CE9-4E35-95C1-410DC08A50B1}" type="datetimeFigureOut">
              <a:rPr lang="en-US" smtClean="0"/>
              <a:t>12/6/21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F2E89A-4FDF-4617-8DDF-BE2769EE8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2619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82904-F315-4730-8D91-37D99E141A6F}" type="datetimeFigureOut">
              <a:rPr lang="en-US" smtClean="0"/>
              <a:t>12/6/21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6913"/>
            <a:ext cx="6194425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E672D7-8E2D-4611-973D-F4591A707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3578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tiff"/><Relationship Id="rId7" Type="http://schemas.openxmlformats.org/officeDocument/2006/relationships/image" Target="../media/image9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jpeg"/><Relationship Id="rId5" Type="http://schemas.openxmlformats.org/officeDocument/2006/relationships/image" Target="../media/image7.png"/><Relationship Id="rId4" Type="http://schemas.openxmlformats.org/officeDocument/2006/relationships/image" Target="../media/image6.tiff"/><Relationship Id="rId9" Type="http://schemas.microsoft.com/office/2007/relationships/hdphoto" Target="../media/hdphoto1.wdp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 13"/>
          <p:cNvSpPr>
            <a:spLocks/>
          </p:cNvSpPr>
          <p:nvPr userDrawn="1"/>
        </p:nvSpPr>
        <p:spPr bwMode="auto">
          <a:xfrm>
            <a:off x="7551511" y="0"/>
            <a:ext cx="1236663" cy="6858000"/>
          </a:xfrm>
          <a:custGeom>
            <a:avLst/>
            <a:gdLst>
              <a:gd name="T0" fmla="*/ 221 w 402"/>
              <a:gd name="T1" fmla="*/ 2166 h 2166"/>
              <a:gd name="T2" fmla="*/ 240 w 402"/>
              <a:gd name="T3" fmla="*/ 2166 h 2166"/>
              <a:gd name="T4" fmla="*/ 90 w 402"/>
              <a:gd name="T5" fmla="*/ 0 h 2166"/>
              <a:gd name="T6" fmla="*/ 0 w 402"/>
              <a:gd name="T7" fmla="*/ 0 h 2166"/>
              <a:gd name="T8" fmla="*/ 221 w 402"/>
              <a:gd name="T9" fmla="*/ 2166 h 2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2" h="2166">
                <a:moveTo>
                  <a:pt x="221" y="2166"/>
                </a:moveTo>
                <a:cubicBezTo>
                  <a:pt x="240" y="2166"/>
                  <a:pt x="240" y="2166"/>
                  <a:pt x="240" y="2166"/>
                </a:cubicBezTo>
                <a:cubicBezTo>
                  <a:pt x="240" y="2166"/>
                  <a:pt x="402" y="989"/>
                  <a:pt x="9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346" y="767"/>
                  <a:pt x="221" y="216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Freeform 12"/>
          <p:cNvSpPr>
            <a:spLocks/>
          </p:cNvSpPr>
          <p:nvPr userDrawn="1"/>
        </p:nvSpPr>
        <p:spPr bwMode="auto">
          <a:xfrm>
            <a:off x="7845425" y="0"/>
            <a:ext cx="4343400" cy="6858000"/>
          </a:xfrm>
          <a:custGeom>
            <a:avLst/>
            <a:gdLst>
              <a:gd name="T0" fmla="*/ 150 w 1412"/>
              <a:gd name="T1" fmla="*/ 2166 h 2166"/>
              <a:gd name="T2" fmla="*/ 1412 w 1412"/>
              <a:gd name="T3" fmla="*/ 2166 h 2166"/>
              <a:gd name="T4" fmla="*/ 1412 w 1412"/>
              <a:gd name="T5" fmla="*/ 0 h 2166"/>
              <a:gd name="T6" fmla="*/ 0 w 1412"/>
              <a:gd name="T7" fmla="*/ 0 h 2166"/>
              <a:gd name="T8" fmla="*/ 150 w 1412"/>
              <a:gd name="T9" fmla="*/ 2166 h 2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12" h="2166">
                <a:moveTo>
                  <a:pt x="150" y="2166"/>
                </a:moveTo>
                <a:cubicBezTo>
                  <a:pt x="1412" y="2166"/>
                  <a:pt x="1412" y="2166"/>
                  <a:pt x="1412" y="2166"/>
                </a:cubicBezTo>
                <a:cubicBezTo>
                  <a:pt x="1412" y="0"/>
                  <a:pt x="1412" y="0"/>
                  <a:pt x="1412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304" y="816"/>
                  <a:pt x="150" y="2166"/>
                </a:cubicBezTo>
                <a:close/>
              </a:path>
            </a:pathLst>
          </a:custGeom>
          <a:solidFill>
            <a:schemeClr val="tx2"/>
          </a:solidFill>
          <a:ln>
            <a:solidFill>
              <a:schemeClr val="tx2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screen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313420" y="65"/>
            <a:ext cx="3875405" cy="62706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88AFD79-64F6-EB40-8DE3-1E57FFAB995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675619" y="1781035"/>
            <a:ext cx="1955287" cy="1955287"/>
          </a:xfrm>
          <a:prstGeom prst="ellipse">
            <a:avLst/>
          </a:prstGeom>
          <a:solidFill>
            <a:schemeClr val="tx1"/>
          </a:solidFill>
          <a:ln w="76200">
            <a:solidFill>
              <a:schemeClr val="accent2">
                <a:alpha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6216652-037F-8044-B1B8-42EBA2578218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17916" y="3137855"/>
            <a:ext cx="1735347" cy="1729444"/>
          </a:xfrm>
          <a:prstGeom prst="ellipse">
            <a:avLst/>
          </a:prstGeom>
          <a:solidFill>
            <a:schemeClr val="tx1"/>
          </a:solidFill>
          <a:ln w="76200">
            <a:solidFill>
              <a:schemeClr val="accent2">
                <a:alpha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 rotWithShape="1">
          <a:blip r:embed="rId5" cstate="screen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 flipH="1">
            <a:off x="-63496" y="27007"/>
            <a:ext cx="4322618" cy="4226359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355073" y="6270708"/>
            <a:ext cx="21146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dirty="0">
                <a:solidFill>
                  <a:schemeClr val="tx2"/>
                </a:solidFill>
              </a:rPr>
              <a:t>ORNL is managed by UT-Battelle </a:t>
            </a:r>
            <a:br>
              <a:rPr lang="en-US" sz="1000" b="0" dirty="0">
                <a:solidFill>
                  <a:schemeClr val="tx2"/>
                </a:solidFill>
              </a:rPr>
            </a:br>
            <a:r>
              <a:rPr lang="en-US" sz="1000" b="0" dirty="0">
                <a:solidFill>
                  <a:schemeClr val="tx2"/>
                </a:solidFill>
              </a:rPr>
              <a:t>for the US Department of Energy</a:t>
            </a:r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339005" y="320040"/>
            <a:ext cx="5545451" cy="929485"/>
          </a:xfrm>
        </p:spPr>
        <p:txBody>
          <a:bodyPr/>
          <a:lstStyle>
            <a:lvl1pPr algn="l">
              <a:defRPr sz="3200" b="1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347472" y="2001549"/>
            <a:ext cx="5485292" cy="757130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2A15E2D-679D-B24A-88A6-7E9DCE85754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74"/>
          <a:stretch/>
        </p:blipFill>
        <p:spPr>
          <a:xfrm>
            <a:off x="7003142" y="1238073"/>
            <a:ext cx="2188561" cy="2190927"/>
          </a:xfrm>
          <a:prstGeom prst="ellipse">
            <a:avLst/>
          </a:prstGeom>
          <a:blipFill>
            <a:blip r:embed="rId7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t="16850"/>
            </a:stretch>
          </a:blipFill>
          <a:ln w="76200">
            <a:solidFill>
              <a:schemeClr val="accent2">
                <a:alpha val="6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</p:pic>
      <p:pic>
        <p:nvPicPr>
          <p:cNvPr id="20" name="Picture 2" descr="https://portal09.ornl.gov/sites/cm/branding/Logo%20Downloads/OLCF_official_color_10_26_15.png">
            <a:extLst>
              <a:ext uri="{FF2B5EF4-FFF2-40B4-BE49-F238E27FC236}">
                <a16:creationId xmlns:a16="http://schemas.microsoft.com/office/drawing/2014/main" id="{DF045CAB-9770-2F4C-BE87-746F93C68AF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 cstate="screen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26586" y="6309360"/>
            <a:ext cx="1906015" cy="32004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3119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639FD-63CC-9248-8F02-5B940C091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211326-7576-DB44-98E0-3A69606DB2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0013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B3F943-9AA8-E544-B5F6-0BABAE8262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0613" y="1825625"/>
            <a:ext cx="5180012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4A8D50-A873-4743-8337-4FF69035F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CD74F-6CCB-224F-86C9-31E8FC4F9F32}" type="datetimeFigureOut">
              <a:rPr lang="en-US" smtClean="0"/>
              <a:t>12/6/21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489EE3-D6AC-8B4A-A86F-E04827DF1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FCC52C-3487-AF46-9336-3C1C9564C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AE831-494A-9F48-8510-B42F3F2EB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368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B98CB-B600-E64B-B77F-A0321A389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2425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EDFC51-B198-9942-9FBB-B0C1700C2C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62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A1EC1D-53D6-F34B-90EF-63883FFE68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620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535079-14A8-3342-9C64-7B2B0C339F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0613" y="1681163"/>
            <a:ext cx="51816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0E87D6-F0F8-3445-ACC9-2A1271B2FD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0613" y="2505075"/>
            <a:ext cx="518160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96EEED-22FD-C84C-AAF4-48E607E86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CD74F-6CCB-224F-86C9-31E8FC4F9F32}" type="datetimeFigureOut">
              <a:rPr lang="en-US" smtClean="0"/>
              <a:t>12/6/21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A7DA15-899D-F14D-9E00-4BBB9F0D5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937A63-6307-7F4C-A82A-63ADEDDD6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AE831-494A-9F48-8510-B42F3F2EB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6452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9C5B3-D406-5541-8F36-FE6E0F736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A7B2D6-33E2-334B-BDA5-26D75C4A8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CD74F-6CCB-224F-86C9-31E8FC4F9F32}" type="datetimeFigureOut">
              <a:rPr lang="en-US" smtClean="0"/>
              <a:t>12/6/21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1FFDAB-CBCE-584E-93B2-42DC396C3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B87EA3-A33A-B94C-8E71-6C2C0FCBD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AE831-494A-9F48-8510-B42F3F2EB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6993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F866ED-D6C0-4B4C-BEB9-367B4332B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CD74F-6CCB-224F-86C9-31E8FC4F9F32}" type="datetimeFigureOut">
              <a:rPr lang="en-US" smtClean="0"/>
              <a:t>12/6/21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B335DE-84B6-624D-89E6-12EE3C865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3FFA1A-9FDC-5A4A-BE49-6ECA3F53E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AE831-494A-9F48-8510-B42F3F2EB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7975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A898F-C2D8-8B42-A710-78924494F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065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E6EDB1-D3B8-CE48-A7B1-0AA84467B4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00" y="987425"/>
            <a:ext cx="61706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32DFC1-6616-3E41-B54B-D1E3632F5B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065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1287D5-3605-FE48-BCF8-E4F5579F4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CD74F-6CCB-224F-86C9-31E8FC4F9F32}" type="datetimeFigureOut">
              <a:rPr lang="en-US" smtClean="0"/>
              <a:t>12/6/21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4B2588-CC13-684C-846F-7329FBFFC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4F42AF-A4FE-414B-BE7F-331436F1B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AE831-494A-9F48-8510-B42F3F2EB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781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958A1-7654-6340-BEE7-E78E9E7D2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065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B992AA-07E3-614C-BA77-0A0F329EA2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1600" y="987425"/>
            <a:ext cx="6170613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9A4D37-B361-1B4F-8C2A-6DEE7FACFB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065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47B3F8-C3BA-F248-9931-B14E257DE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CD74F-6CCB-224F-86C9-31E8FC4F9F32}" type="datetimeFigureOut">
              <a:rPr lang="en-US" smtClean="0"/>
              <a:t>12/6/21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31F563-FB1D-B845-BF38-6C4C0D2CC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5B055C-28FD-224E-B584-563E201F0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AE831-494A-9F48-8510-B42F3F2EB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1750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C4163-21B5-484C-A2B4-07BAF7483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DDC21E-501F-A841-A215-3FECC40C4E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C05092-777F-B843-8C57-705656683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CD74F-6CCB-224F-86C9-31E8FC4F9F32}" type="datetimeFigureOut">
              <a:rPr lang="en-US" smtClean="0"/>
              <a:t>12/6/21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96B6C0-613B-6649-88C4-3A1789E1E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680D3E-0EAF-0E43-915B-38BBD8FFC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AE831-494A-9F48-8510-B42F3F2EB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9501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8AB840-B430-DB4E-9EAB-4875EC73D2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3313" y="365125"/>
            <a:ext cx="2627312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025A75-6F3C-384C-9CD8-717B790BA6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2713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063DD2-2A5D-8B40-9E2D-273B2AB45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CD74F-6CCB-224F-86C9-31E8FC4F9F32}" type="datetimeFigureOut">
              <a:rPr lang="en-US" smtClean="0"/>
              <a:t>12/6/21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5C1A92-D3ED-8143-BE96-5DF6CC6D3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75DFB8-C589-7748-B520-450C31487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AE831-494A-9F48-8510-B42F3F2EB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84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4288" y="320040"/>
            <a:ext cx="11422261" cy="48474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472" y="1508760"/>
            <a:ext cx="11369809" cy="404777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482725" indent="-222250">
              <a:buFont typeface="Arial" panose="020B0604020202020204" pitchFamily="34" charset="0"/>
              <a:buChar char="•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09220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254" y="320040"/>
            <a:ext cx="11501908" cy="48474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7472" y="1444752"/>
            <a:ext cx="5588582" cy="821190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472" y="2270334"/>
            <a:ext cx="5588582" cy="337322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482725" indent="-222250">
              <a:buFont typeface="Arial" panose="020B0604020202020204" pitchFamily="34" charset="0"/>
              <a:buChar char="•"/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5" y="1444752"/>
            <a:ext cx="5531934" cy="821190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5" y="2270334"/>
            <a:ext cx="5531934" cy="337322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482725" indent="-222250"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864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 cstate="screen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 flipH="1">
            <a:off x="-63496" y="27007"/>
            <a:ext cx="4322618" cy="42263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506" y="320040"/>
            <a:ext cx="3803952" cy="8771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9" name="Freeform 12"/>
          <p:cNvSpPr>
            <a:spLocks/>
          </p:cNvSpPr>
          <p:nvPr userDrawn="1"/>
        </p:nvSpPr>
        <p:spPr bwMode="auto">
          <a:xfrm>
            <a:off x="7845425" y="0"/>
            <a:ext cx="4343400" cy="6858000"/>
          </a:xfrm>
          <a:custGeom>
            <a:avLst/>
            <a:gdLst>
              <a:gd name="T0" fmla="*/ 150 w 1412"/>
              <a:gd name="T1" fmla="*/ 2166 h 2166"/>
              <a:gd name="T2" fmla="*/ 1412 w 1412"/>
              <a:gd name="T3" fmla="*/ 2166 h 2166"/>
              <a:gd name="T4" fmla="*/ 1412 w 1412"/>
              <a:gd name="T5" fmla="*/ 0 h 2166"/>
              <a:gd name="T6" fmla="*/ 0 w 1412"/>
              <a:gd name="T7" fmla="*/ 0 h 2166"/>
              <a:gd name="T8" fmla="*/ 150 w 1412"/>
              <a:gd name="T9" fmla="*/ 2166 h 2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12" h="2166">
                <a:moveTo>
                  <a:pt x="150" y="2166"/>
                </a:moveTo>
                <a:cubicBezTo>
                  <a:pt x="1412" y="2166"/>
                  <a:pt x="1412" y="2166"/>
                  <a:pt x="1412" y="2166"/>
                </a:cubicBezTo>
                <a:cubicBezTo>
                  <a:pt x="1412" y="0"/>
                  <a:pt x="1412" y="0"/>
                  <a:pt x="1412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304" y="816"/>
                  <a:pt x="150" y="216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Freeform 13"/>
          <p:cNvSpPr>
            <a:spLocks/>
          </p:cNvSpPr>
          <p:nvPr userDrawn="1"/>
        </p:nvSpPr>
        <p:spPr bwMode="auto">
          <a:xfrm>
            <a:off x="7551511" y="0"/>
            <a:ext cx="1236663" cy="6858000"/>
          </a:xfrm>
          <a:custGeom>
            <a:avLst/>
            <a:gdLst>
              <a:gd name="T0" fmla="*/ 221 w 402"/>
              <a:gd name="T1" fmla="*/ 2166 h 2166"/>
              <a:gd name="T2" fmla="*/ 240 w 402"/>
              <a:gd name="T3" fmla="*/ 2166 h 2166"/>
              <a:gd name="T4" fmla="*/ 90 w 402"/>
              <a:gd name="T5" fmla="*/ 0 h 2166"/>
              <a:gd name="T6" fmla="*/ 0 w 402"/>
              <a:gd name="T7" fmla="*/ 0 h 2166"/>
              <a:gd name="T8" fmla="*/ 221 w 402"/>
              <a:gd name="T9" fmla="*/ 2166 h 2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2" h="2166">
                <a:moveTo>
                  <a:pt x="221" y="2166"/>
                </a:moveTo>
                <a:cubicBezTo>
                  <a:pt x="240" y="2166"/>
                  <a:pt x="240" y="2166"/>
                  <a:pt x="240" y="2166"/>
                </a:cubicBezTo>
                <a:cubicBezTo>
                  <a:pt x="240" y="2166"/>
                  <a:pt x="402" y="989"/>
                  <a:pt x="9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346" y="767"/>
                  <a:pt x="221" y="216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dist="25400" algn="l" rotWithShape="0">
              <a:schemeClr val="tx2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313420" y="65"/>
            <a:ext cx="3875405" cy="6270643"/>
          </a:xfrm>
          <a:prstGeom prst="rect">
            <a:avLst/>
          </a:prstGeom>
        </p:spPr>
      </p:pic>
      <p:pic>
        <p:nvPicPr>
          <p:cNvPr id="9" name="Picture 2" descr="https://portal09.ornl.gov/sites/cm/branding/Logo%20Downloads/OLCF_official_color_10_26_15.png"/>
          <p:cNvPicPr>
            <a:picLocks noChangeAspect="1" noChangeArrowheads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26586" y="6309360"/>
            <a:ext cx="1906015" cy="32004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2109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504" y="320040"/>
            <a:ext cx="11501908" cy="48474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98867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95599" y="6356350"/>
            <a:ext cx="1146820" cy="365125"/>
          </a:xfrm>
          <a:prstGeom prst="rect">
            <a:avLst/>
          </a:prstGeom>
        </p:spPr>
        <p:txBody>
          <a:bodyPr/>
          <a:lstStyle/>
          <a:p>
            <a:fld id="{83D21A5F-A782-4E19-A2C2-3F5DE93587DD}" type="datetimeFigureOut">
              <a:rPr lang="en-US" smtClean="0"/>
              <a:t>12/6/21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31164" y="3543905"/>
            <a:ext cx="6432818" cy="2379882"/>
          </a:xfrm>
          <a:prstGeom prst="rect">
            <a:avLst/>
          </a:prstGeom>
        </p:spPr>
      </p:pic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936809" y="1252301"/>
            <a:ext cx="1051286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-1" y="2557830"/>
            <a:ext cx="12188825" cy="830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399" i="1" dirty="0"/>
              <a:t>Jack C. Wells, Director of Science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sz="2400" b="1" dirty="0"/>
              <a:t>Oak Ridge Leadership Computing Facility/Oak Ridge National Laboratory</a:t>
            </a:r>
          </a:p>
        </p:txBody>
      </p:sp>
      <p:sp>
        <p:nvSpPr>
          <p:cNvPr id="10" name="Footer Placeholder 4"/>
          <p:cNvSpPr txBox="1">
            <a:spLocks/>
          </p:cNvSpPr>
          <p:nvPr userDrawn="1"/>
        </p:nvSpPr>
        <p:spPr>
          <a:xfrm>
            <a:off x="3117225" y="6265862"/>
            <a:ext cx="6152032" cy="27305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1416" tIns="45708" rIns="91416" bIns="45708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8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799" dirty="0"/>
              <a:t>Join the Conversation #</a:t>
            </a:r>
            <a:r>
              <a:rPr lang="en-US" sz="1799" dirty="0" err="1"/>
              <a:t>OpenPOWERSummit</a:t>
            </a:r>
            <a:endParaRPr lang="en-US" sz="1799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CBC172F-98F1-DC47-8F03-AA82AEB53FB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3286897" cy="996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606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44FFA-1DE5-594F-AB88-AA4C23F87C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0825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85B279-18FE-1745-86CD-EAF1AB1FAF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0825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43DC5E-1223-184A-BB2B-27A21B5A6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CD74F-6CCB-224F-86C9-31E8FC4F9F32}" type="datetimeFigureOut">
              <a:rPr lang="en-US" smtClean="0"/>
              <a:t>12/6/21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E23658-FE37-F943-B87E-4F99B7E6E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CA0344-AD5F-424A-B24F-B9C685AFD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AE831-494A-9F48-8510-B42F3F2EB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136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DC803-2572-7944-B399-4639EA637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2CBEEE-F728-AD44-8FD1-A1A42CFE7B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DAC64E-121D-7140-AB72-C7D86D255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CD74F-6CCB-224F-86C9-31E8FC4F9F32}" type="datetimeFigureOut">
              <a:rPr lang="en-US" smtClean="0"/>
              <a:t>12/6/21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22E318-D58F-BF47-9F0C-7A82D0B0F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E9AAFA-E570-B94A-A342-46CB3048C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AE831-494A-9F48-8510-B42F3F2EB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926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FF6F7-8F28-6545-BFF8-6CE925E45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24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DFD0ED-00F4-EC4F-B1C3-902AE4BE5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24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CDF738-60F7-CF48-AF48-E485DA69B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CD74F-6CCB-224F-86C9-31E8FC4F9F32}" type="datetimeFigureOut">
              <a:rPr lang="en-US" smtClean="0"/>
              <a:t>12/6/21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A8568D-D21C-CB4B-A807-C70C881A0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EE5CA7-CE99-1947-A107-B62A95C72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AE831-494A-9F48-8510-B42F3F2EB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91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37095" y="3128211"/>
            <a:ext cx="4151730" cy="348909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8" cstate="screen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 flipH="1">
            <a:off x="-159976" y="123488"/>
            <a:ext cx="3276386" cy="2987166"/>
          </a:xfrm>
          <a:prstGeom prst="rect">
            <a:avLst/>
          </a:prstGeom>
        </p:spPr>
      </p:pic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344121" y="320040"/>
            <a:ext cx="11375136" cy="5109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47472" y="1508760"/>
            <a:ext cx="11520519" cy="4040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" name="Picture 2" descr="https://portal09.ornl.gov/sites/cm/branding/Logo%20Downloads/OLCF_official_color_10_26_15.png"/>
          <p:cNvPicPr>
            <a:picLocks noChangeAspect="1" noChangeArrowheads="1"/>
          </p:cNvPicPr>
          <p:nvPr userDrawn="1"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26586" y="6447910"/>
            <a:ext cx="1906015" cy="32004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1848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5" r:id="rId1"/>
    <p:sldLayoutId id="2147483937" r:id="rId2"/>
    <p:sldLayoutId id="2147483939" r:id="rId3"/>
    <p:sldLayoutId id="2147483940" r:id="rId4"/>
    <p:sldLayoutId id="2147483941" r:id="rId5"/>
  </p:sldLayoutIdLst>
  <p:hf hdr="0" ftr="0" dt="0"/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 b="1" kern="1200">
          <a:solidFill>
            <a:schemeClr val="tx2"/>
          </a:solidFill>
          <a:latin typeface="+mn-lt"/>
          <a:ea typeface="+mj-ea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9pPr>
    </p:titleStyle>
    <p:bodyStyle>
      <a:lvl1pPr marL="230188" indent="-230188" algn="l" rtl="0" eaLnBrk="1" fontAlgn="base" hangingPunct="1">
        <a:lnSpc>
          <a:spcPct val="90000"/>
        </a:lnSpc>
        <a:spcBef>
          <a:spcPts val="1400"/>
        </a:spcBef>
        <a:spcAft>
          <a:spcPct val="0"/>
        </a:spcAft>
        <a:buClr>
          <a:schemeClr val="tx2"/>
        </a:buClr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25475" indent="-279400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2"/>
        </a:buClr>
        <a:buFont typeface="Arial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018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2"/>
        </a:buClr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144588" indent="-1730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2"/>
        </a:buClr>
        <a:buFont typeface="Arial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82725" indent="-222250" algn="l" rtl="0" eaLnBrk="1" fontAlgn="base" hangingPunct="1">
        <a:lnSpc>
          <a:spcPct val="90000"/>
        </a:lnSpc>
        <a:spcBef>
          <a:spcPts val="600"/>
        </a:spcBef>
        <a:spcAft>
          <a:spcPct val="0"/>
        </a:spcAft>
        <a:buClr>
          <a:schemeClr val="tx2"/>
        </a:buClr>
        <a:buFont typeface="Arial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023DB4-C40D-9B4D-A3AC-3D76E0109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24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B01B35-97E6-2A43-AEE9-F6698CD58B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24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8E9B15-2F13-0A4C-A2E4-4E504E8672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16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4CD74F-6CCB-224F-86C9-31E8FC4F9F32}" type="datetimeFigureOut">
              <a:rPr lang="en-US" smtClean="0"/>
              <a:t>12/6/21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CF571A-E90E-E74B-AD6E-BD9E99A73D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7013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CD5644-6BC0-8C4B-8BAE-3D04275FE8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09013" y="6356350"/>
            <a:ext cx="2741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0AE831-494A-9F48-8510-B42F3F2EB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713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2" r:id="rId1"/>
    <p:sldLayoutId id="2147483974" r:id="rId2"/>
    <p:sldLayoutId id="2147483975" r:id="rId3"/>
    <p:sldLayoutId id="2147483976" r:id="rId4"/>
    <p:sldLayoutId id="2147483977" r:id="rId5"/>
    <p:sldLayoutId id="2147483978" r:id="rId6"/>
    <p:sldLayoutId id="2147483979" r:id="rId7"/>
    <p:sldLayoutId id="2147483980" r:id="rId8"/>
    <p:sldLayoutId id="2147483981" r:id="rId9"/>
    <p:sldLayoutId id="2147483982" r:id="rId10"/>
    <p:sldLayoutId id="2147483983" r:id="rId11"/>
    <p:sldLayoutId id="214748398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vim.org/docs" TargetMode="External"/><Relationship Id="rId2" Type="http://schemas.openxmlformats.org/officeDocument/2006/relationships/hyperlink" Target="https://vim-adventures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93" y="424924"/>
            <a:ext cx="6096540" cy="510909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dirty="0"/>
              <a:t>Intro to Vim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258992" y="1744168"/>
            <a:ext cx="6639749" cy="1804178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000" dirty="0" err="1"/>
              <a:t>Subil</a:t>
            </a:r>
            <a:r>
              <a:rPr lang="en-US" sz="2000" dirty="0"/>
              <a:t> Abraham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 dirty="0"/>
              <a:t>   Oak Ridge Leadership Computing Facility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 dirty="0"/>
              <a:t>   Oak Ridge National Laboratory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en-US" sz="2000" dirty="0"/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600" dirty="0"/>
              <a:t>January 20, 2021</a:t>
            </a:r>
          </a:p>
        </p:txBody>
      </p:sp>
    </p:spTree>
    <p:extLst>
      <p:ext uri="{BB962C8B-B14F-4D97-AF65-F5344CB8AC3E}">
        <p14:creationId xmlns:p14="http://schemas.microsoft.com/office/powerpoint/2010/main" val="3867468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3F5B9-7DDC-8243-B20A-51FE7ACC2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288" y="320040"/>
            <a:ext cx="11422261" cy="510909"/>
          </a:xfrm>
        </p:spPr>
        <p:txBody>
          <a:bodyPr/>
          <a:lstStyle/>
          <a:p>
            <a:r>
              <a:rPr lang="en-US" dirty="0"/>
              <a:t>Questions to answer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2D09DB-0593-1D45-8D24-D99B939DEB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7472" y="1653161"/>
            <a:ext cx="11419077" cy="3582228"/>
          </a:xfrm>
        </p:spPr>
        <p:txBody>
          <a:bodyPr/>
          <a:lstStyle/>
          <a:p>
            <a:r>
              <a:rPr lang="en-US" sz="2400" dirty="0"/>
              <a:t>What is Vim?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How do I use Vim?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Where can I learn more about Vim?</a:t>
            </a:r>
          </a:p>
        </p:txBody>
      </p:sp>
    </p:spTree>
    <p:extLst>
      <p:ext uri="{BB962C8B-B14F-4D97-AF65-F5344CB8AC3E}">
        <p14:creationId xmlns:p14="http://schemas.microsoft.com/office/powerpoint/2010/main" val="1421284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3F5B9-7DDC-8243-B20A-51FE7ACC2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288" y="320040"/>
            <a:ext cx="11422261" cy="510909"/>
          </a:xfrm>
        </p:spPr>
        <p:txBody>
          <a:bodyPr/>
          <a:lstStyle/>
          <a:p>
            <a:r>
              <a:rPr lang="en-US" dirty="0"/>
              <a:t>What is Vim?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2D09DB-0593-1D45-8D24-D99B939DEB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7472" y="1653161"/>
            <a:ext cx="11419077" cy="3582228"/>
          </a:xfrm>
        </p:spPr>
        <p:txBody>
          <a:bodyPr/>
          <a:lstStyle/>
          <a:p>
            <a:r>
              <a:rPr lang="en-US" sz="2400" dirty="0"/>
              <a:t>“Vim is a highly configurable text editor built to enable efficient text editing. It is an improved version of the vi </a:t>
            </a:r>
            <a:r>
              <a:rPr lang="en-US" sz="2400"/>
              <a:t>editor distributed </a:t>
            </a:r>
            <a:r>
              <a:rPr lang="en-US" sz="2400" dirty="0"/>
              <a:t>with most UNIX systems”</a:t>
            </a:r>
          </a:p>
          <a:p>
            <a:r>
              <a:rPr lang="en-US" sz="2400" dirty="0"/>
              <a:t>Modal command-line text editor</a:t>
            </a:r>
          </a:p>
          <a:p>
            <a:r>
              <a:rPr lang="en-US" sz="2400" dirty="0"/>
              <a:t>Common in HPC environments</a:t>
            </a:r>
          </a:p>
          <a:p>
            <a:pPr lvl="1"/>
            <a:r>
              <a:rPr lang="en-US" sz="2000" dirty="0"/>
              <a:t>Edit source code, job submission </a:t>
            </a:r>
            <a:br>
              <a:rPr lang="en-US" sz="2000" dirty="0"/>
            </a:br>
            <a:r>
              <a:rPr lang="en-US" sz="2000" dirty="0"/>
              <a:t>scripts, config files, &amp; others!</a:t>
            </a:r>
          </a:p>
          <a:p>
            <a:r>
              <a:rPr lang="en-US" sz="2400" dirty="0"/>
              <a:t>Vi and Vim are often used </a:t>
            </a:r>
            <a:br>
              <a:rPr lang="en-US" sz="2400" dirty="0"/>
            </a:br>
            <a:r>
              <a:rPr lang="en-US" sz="2400" dirty="0"/>
              <a:t>synonymously</a:t>
            </a:r>
          </a:p>
          <a:p>
            <a:pPr lvl="1"/>
            <a:r>
              <a:rPr lang="en-US" sz="2000" dirty="0"/>
              <a:t>Vim is a superset of Vi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9AB9B4-E43C-784F-B8B1-E6D20CF484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0000"/>
          <a:stretch/>
        </p:blipFill>
        <p:spPr>
          <a:xfrm>
            <a:off x="6094412" y="2963427"/>
            <a:ext cx="403225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231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3F5B9-7DDC-8243-B20A-51FE7ACC2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288" y="320040"/>
            <a:ext cx="11422261" cy="510909"/>
          </a:xfrm>
        </p:spPr>
        <p:txBody>
          <a:bodyPr/>
          <a:lstStyle/>
          <a:p>
            <a:r>
              <a:rPr lang="en-US" dirty="0"/>
              <a:t>Installing Vim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2D09DB-0593-1D45-8D24-D99B939DEB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7472" y="1653161"/>
            <a:ext cx="11419077" cy="3582228"/>
          </a:xfrm>
        </p:spPr>
        <p:txBody>
          <a:bodyPr/>
          <a:lstStyle/>
          <a:p>
            <a:r>
              <a:rPr lang="en-US" sz="2400" dirty="0"/>
              <a:t>Available by default on all OLCF systems</a:t>
            </a:r>
          </a:p>
          <a:p>
            <a:r>
              <a:rPr lang="en-US" sz="2400" dirty="0"/>
              <a:t>Easily installable to your own laptop</a:t>
            </a:r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CAE84C-3624-DC42-9B15-20CE68747E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4814" y="2591453"/>
            <a:ext cx="7571446" cy="3946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5246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3F5B9-7DDC-8243-B20A-51FE7ACC2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288" y="320040"/>
            <a:ext cx="11422261" cy="510909"/>
          </a:xfrm>
        </p:spPr>
        <p:txBody>
          <a:bodyPr/>
          <a:lstStyle/>
          <a:p>
            <a:r>
              <a:rPr lang="en-US" dirty="0"/>
              <a:t>How do I use Vim?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2D09DB-0593-1D45-8D24-D99B939DEB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7472" y="1653161"/>
            <a:ext cx="11419077" cy="3582228"/>
          </a:xfrm>
        </p:spPr>
        <p:txBody>
          <a:bodyPr/>
          <a:lstStyle/>
          <a:p>
            <a:pPr marL="0" indent="0" algn="ctr">
              <a:buNone/>
            </a:pPr>
            <a:r>
              <a:rPr lang="en-US" sz="2400" dirty="0"/>
              <a:t>Let’s go to the command line</a:t>
            </a:r>
          </a:p>
          <a:p>
            <a:pPr marL="0" indent="0" algn="ctr">
              <a:buNone/>
            </a:pPr>
            <a:br>
              <a:rPr lang="en-US" sz="2000" dirty="0"/>
            </a:br>
            <a:r>
              <a:rPr lang="en-US" sz="1400" dirty="0">
                <a:latin typeface="Andale Mono" panose="020B0509000000000004" pitchFamily="49" charset="0"/>
              </a:rPr>
              <a:t>$ </a:t>
            </a:r>
            <a:r>
              <a:rPr lang="en-US" sz="1400" dirty="0" err="1">
                <a:latin typeface="Andale Mono" panose="020B0509000000000004" pitchFamily="49" charset="0"/>
              </a:rPr>
              <a:t>wget</a:t>
            </a:r>
            <a:r>
              <a:rPr lang="en-US" sz="1400" dirty="0">
                <a:latin typeface="Andale Mono" panose="020B0509000000000004" pitchFamily="49" charset="0"/>
              </a:rPr>
              <a:t> https://</a:t>
            </a:r>
            <a:r>
              <a:rPr lang="en-US" sz="1400" dirty="0" err="1">
                <a:latin typeface="Andale Mono" panose="020B0509000000000004" pitchFamily="49" charset="0"/>
              </a:rPr>
              <a:t>www.olcf.ornl.gov</a:t>
            </a:r>
            <a:r>
              <a:rPr lang="en-US" sz="1400" dirty="0">
                <a:latin typeface="Andale Mono" panose="020B0509000000000004" pitchFamily="49" charset="0"/>
              </a:rPr>
              <a:t>/wp-content/uploads/2018/06/</a:t>
            </a:r>
            <a:r>
              <a:rPr lang="en-US" sz="1400" dirty="0" err="1">
                <a:latin typeface="Andale Mono" panose="020B0509000000000004" pitchFamily="49" charset="0"/>
              </a:rPr>
              <a:t>intro_vim_txt.txt</a:t>
            </a:r>
            <a:endParaRPr lang="en-US" sz="1400" dirty="0">
              <a:latin typeface="Andale Mono" panose="020B050900000000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05465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3F5B9-7DDC-8243-B20A-51FE7ACC2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288" y="320040"/>
            <a:ext cx="11422261" cy="510909"/>
          </a:xfrm>
        </p:spPr>
        <p:txBody>
          <a:bodyPr/>
          <a:lstStyle/>
          <a:p>
            <a:r>
              <a:rPr lang="en-US" dirty="0"/>
              <a:t>Where can I learn more about Vim?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2D09DB-0593-1D45-8D24-D99B939DEB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7472" y="1653161"/>
            <a:ext cx="11419077" cy="3582228"/>
          </a:xfrm>
        </p:spPr>
        <p:txBody>
          <a:bodyPr/>
          <a:lstStyle/>
          <a:p>
            <a:r>
              <a:rPr lang="en-US" sz="2400" dirty="0"/>
              <a:t>In command line: $ </a:t>
            </a:r>
            <a:r>
              <a:rPr lang="en-US" sz="2400" dirty="0" err="1"/>
              <a:t>vimtutor</a:t>
            </a:r>
            <a:endParaRPr lang="en-US" sz="2400" dirty="0"/>
          </a:p>
          <a:p>
            <a:r>
              <a:rPr lang="en-US" sz="2400" dirty="0">
                <a:hlinkClick r:id="rId2"/>
              </a:rPr>
              <a:t>vim-</a:t>
            </a:r>
            <a:r>
              <a:rPr lang="en-US" sz="2400" dirty="0" err="1">
                <a:hlinkClick r:id="rId2"/>
              </a:rPr>
              <a:t>adventures.com</a:t>
            </a:r>
            <a:endParaRPr lang="en-US" sz="2400" dirty="0"/>
          </a:p>
          <a:p>
            <a:r>
              <a:rPr lang="en-US" sz="2400" dirty="0">
                <a:hlinkClick r:id="rId3"/>
              </a:rPr>
              <a:t>www.vim.org/docs</a:t>
            </a:r>
            <a:endParaRPr lang="en-US" sz="2400" dirty="0"/>
          </a:p>
          <a:p>
            <a:r>
              <a:rPr lang="en-US" sz="2400" dirty="0"/>
              <a:t>Help reference in Vim: `:help`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76080161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s (Wide Screen)">
  <a:themeElements>
    <a:clrScheme name="ORNL corporate palette May 28 saturation adjust">
      <a:dk1>
        <a:sysClr val="windowText" lastClr="000000"/>
      </a:dk1>
      <a:lt1>
        <a:sysClr val="window" lastClr="FFFFFF"/>
      </a:lt1>
      <a:dk2>
        <a:srgbClr val="1E7640"/>
      </a:dk2>
      <a:lt2>
        <a:srgbClr val="FFFFFF"/>
      </a:lt2>
      <a:accent1>
        <a:srgbClr val="306DBE"/>
      </a:accent1>
      <a:accent2>
        <a:srgbClr val="84B641"/>
      </a:accent2>
      <a:accent3>
        <a:srgbClr val="DE762D"/>
      </a:accent3>
      <a:accent4>
        <a:srgbClr val="2ABDDA"/>
      </a:accent4>
      <a:accent5>
        <a:srgbClr val="A03123"/>
      </a:accent5>
      <a:accent6>
        <a:srgbClr val="FFCD00"/>
      </a:accent6>
      <a:hlink>
        <a:srgbClr val="0070B9"/>
      </a:hlink>
      <a:folHlink>
        <a:srgbClr val="1E764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solidFill>
            <a:schemeClr val="accent1"/>
          </a:solidFill>
        </a:ln>
        <a:effectLst/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/>
      </a:spPr>
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ct val="90000"/>
          </a:lnSpc>
          <a:defRPr dirty="0" smtClean="0">
            <a:solidFill>
              <a:schemeClr val="tx1"/>
            </a:solidFill>
          </a:defRPr>
        </a:defPPr>
      </a:lstStyle>
      <a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 algn="ctr">
          <a:lnSpc>
            <a:spcPct val="90000"/>
          </a:lnSpc>
          <a:defRPr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975B17BC858B94FAA5409F11FF9B884" ma:contentTypeVersion="0" ma:contentTypeDescription="Create a new document." ma:contentTypeScope="" ma:versionID="ba30602e445ba7bd833ef2f532e4a594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50EC660-24D0-43A0-AE5E-E274115E726B}">
  <ds:schemaRefs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microsoft.com/office/infopath/2007/PartnerControls"/>
    <ds:schemaRef ds:uri="http://purl.org/dc/elements/1.1/"/>
    <ds:schemaRef ds:uri="http://www.w3.org/XML/1998/namespace"/>
    <ds:schemaRef ds:uri="http://schemas.openxmlformats.org/package/2006/metadata/core-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19E20559-B232-4371-8690-E3D8007EDB8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CBB6CFE-4507-4B02-9220-33DC2E0B469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Presentations (Wide Screen)</Template>
  <TotalTime>55244</TotalTime>
  <Words>197</Words>
  <Application>Microsoft Macintosh PowerPoint</Application>
  <PresentationFormat>Custom</PresentationFormat>
  <Paragraphs>30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Andale Mono</vt:lpstr>
      <vt:lpstr>Arial</vt:lpstr>
      <vt:lpstr>Arial Black</vt:lpstr>
      <vt:lpstr>Calibri</vt:lpstr>
      <vt:lpstr>Calibri Light</vt:lpstr>
      <vt:lpstr>Presentations (Wide Screen)</vt:lpstr>
      <vt:lpstr>Custom Design</vt:lpstr>
      <vt:lpstr>Intro to Vim</vt:lpstr>
      <vt:lpstr>Questions to answer</vt:lpstr>
      <vt:lpstr>What is Vim?</vt:lpstr>
      <vt:lpstr>Installing Vim</vt:lpstr>
      <vt:lpstr>How do I use Vim?</vt:lpstr>
      <vt:lpstr>Where can I learn more about Vim?</vt:lpstr>
    </vt:vector>
  </TitlesOfParts>
  <Company>ORNL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Roy, Donna Jo</dc:creator>
  <cp:lastModifiedBy>Abraham, Subil</cp:lastModifiedBy>
  <cp:revision>985</cp:revision>
  <cp:lastPrinted>2016-11-01T12:24:04Z</cp:lastPrinted>
  <dcterms:created xsi:type="dcterms:W3CDTF">2015-03-03T13:47:39Z</dcterms:created>
  <dcterms:modified xsi:type="dcterms:W3CDTF">2021-12-06T16:27:47Z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0x0101003975B17BC858B94FAA5409F11FF9B884</vt:lpwstr>
  </property>
</Properties>
</file>