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2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56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6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256F27-6A05-834D-A962-8D184B24705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712D4E-6538-CB4F-A9DE-0BEFAF00AE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F542-A348-E35F-2033-ACFE4467E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Song Suggestion using Spotify Playlist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130B9-BF78-D393-CB5D-81AAD5F6C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Guanchen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3877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CFC0-34BB-E636-DCAB-13AB9957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A656-88BE-F658-30B2-ED8A645E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performance on baseline drastically</a:t>
            </a:r>
          </a:p>
          <a:p>
            <a:r>
              <a:rPr lang="en-US" dirty="0"/>
              <a:t>Created model that is lightweight and adaptable</a:t>
            </a:r>
          </a:p>
          <a:p>
            <a:pPr lvl="1"/>
            <a:r>
              <a:rPr lang="en-US" dirty="0"/>
              <a:t>Small dataset used</a:t>
            </a:r>
          </a:p>
          <a:p>
            <a:pPr lvl="1"/>
            <a:r>
              <a:rPr lang="en-US" dirty="0"/>
              <a:t>Fast training time</a:t>
            </a:r>
          </a:p>
          <a:p>
            <a:pPr lvl="1"/>
            <a:r>
              <a:rPr lang="en-US" dirty="0"/>
              <a:t>Only require a graph network with playlists and songs associated</a:t>
            </a:r>
          </a:p>
          <a:p>
            <a:r>
              <a:rPr lang="en-US" dirty="0"/>
              <a:t>Given enough computing power, pipeline can be finished within seconds</a:t>
            </a:r>
          </a:p>
        </p:txBody>
      </p:sp>
    </p:spTree>
    <p:extLst>
      <p:ext uri="{BB962C8B-B14F-4D97-AF65-F5344CB8AC3E}">
        <p14:creationId xmlns:p14="http://schemas.microsoft.com/office/powerpoint/2010/main" val="400907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0D61-F9C1-5B7D-073F-79567F31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1A02-666C-809E-2DBB-2BC42FB0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Generate list of song recommendations based on provided playlist</a:t>
            </a:r>
          </a:p>
          <a:p>
            <a:pPr lvl="1"/>
            <a:r>
              <a:rPr lang="en-US" dirty="0"/>
              <a:t>Generate recommendations without using metadata from outside source(Spotify API, …)</a:t>
            </a:r>
          </a:p>
          <a:p>
            <a:r>
              <a:rPr lang="en-US" dirty="0"/>
              <a:t>Data Source: Spotify Million Playlist Dataset</a:t>
            </a:r>
          </a:p>
          <a:p>
            <a:pPr lvl="1"/>
            <a:r>
              <a:rPr lang="en-US" dirty="0"/>
              <a:t>1000 JSON files – 33GB</a:t>
            </a:r>
          </a:p>
          <a:p>
            <a:pPr lvl="1"/>
            <a:r>
              <a:rPr lang="en-US" dirty="0"/>
              <a:t>1 million playlist from Spotify users in US</a:t>
            </a:r>
          </a:p>
          <a:p>
            <a:pPr lvl="1"/>
            <a:r>
              <a:rPr lang="en-US" dirty="0"/>
              <a:t>2 million unique tracks from 300,000 artists</a:t>
            </a:r>
          </a:p>
          <a:p>
            <a:pPr lvl="1"/>
            <a:r>
              <a:rPr lang="en-US" dirty="0"/>
              <a:t>Features: playlist name,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num_albums</a:t>
            </a:r>
            <a:r>
              <a:rPr lang="en-US" dirty="0"/>
              <a:t>, </a:t>
            </a:r>
            <a:r>
              <a:rPr lang="en-US" dirty="0" err="1"/>
              <a:t>num_tracks</a:t>
            </a:r>
            <a:r>
              <a:rPr lang="en-US" dirty="0"/>
              <a:t>,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track_name</a:t>
            </a:r>
            <a:r>
              <a:rPr lang="en-US" dirty="0"/>
              <a:t>, </a:t>
            </a:r>
            <a:r>
              <a:rPr lang="en-US" dirty="0" err="1"/>
              <a:t>track_uri</a:t>
            </a:r>
            <a:r>
              <a:rPr lang="en-US" dirty="0"/>
              <a:t>, …</a:t>
            </a:r>
          </a:p>
        </p:txBody>
      </p:sp>
      <p:pic>
        <p:nvPicPr>
          <p:cNvPr id="7" name="Picture 6" descr="A computer screen shot of a white screen&#10;&#10;Description automatically generated">
            <a:extLst>
              <a:ext uri="{FF2B5EF4-FFF2-40B4-BE49-F238E27FC236}">
                <a16:creationId xmlns:a16="http://schemas.microsoft.com/office/drawing/2014/main" id="{88CBF43E-BEC3-CB0B-E861-4B956C22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72" y="2583889"/>
            <a:ext cx="4867442" cy="35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D7CD-189A-F3CB-607C-644DD5BC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BE27-CBC3-9687-3D0C-3FEFF241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1000 JSON files into CSV file</a:t>
            </a:r>
          </a:p>
          <a:p>
            <a:pPr lvl="1"/>
            <a:r>
              <a:rPr lang="en-US" dirty="0"/>
              <a:t>Features: </a:t>
            </a:r>
            <a:r>
              <a:rPr lang="en-US" dirty="0" err="1"/>
              <a:t>TrackID</a:t>
            </a:r>
            <a:r>
              <a:rPr lang="en-US" dirty="0"/>
              <a:t>, </a:t>
            </a:r>
            <a:r>
              <a:rPr lang="en-US" dirty="0" err="1"/>
              <a:t>ArtistName</a:t>
            </a:r>
            <a:r>
              <a:rPr lang="en-US" dirty="0"/>
              <a:t>, PID(Playlist ID)</a:t>
            </a:r>
          </a:p>
          <a:p>
            <a:pPr lvl="1"/>
            <a:r>
              <a:rPr lang="en-US" dirty="0"/>
              <a:t>Reduced to 5GB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Playlist length from 5 – 250 songs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A6DC3-E102-BB98-C0C2-EAB435FB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9" y="2117558"/>
            <a:ext cx="4694557" cy="35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D959-5BE1-47B0-7AC7-2ECEB9EC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EF3F-3AE3-97DE-6F62-DC06B5D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data into graph and get the K-Core of the graph</a:t>
            </a:r>
          </a:p>
          <a:p>
            <a:pPr lvl="1"/>
            <a:r>
              <a:rPr lang="en-US" dirty="0"/>
              <a:t>K-Core is the subgraph where each vertex has K edges</a:t>
            </a:r>
          </a:p>
          <a:p>
            <a:pPr lvl="1"/>
            <a:r>
              <a:rPr lang="en-US" dirty="0"/>
              <a:t>K = 25 and 50 to get rid of small playlists where less information is available</a:t>
            </a:r>
          </a:p>
          <a:p>
            <a:pPr lvl="1"/>
            <a:r>
              <a:rPr lang="en-US" dirty="0"/>
              <a:t>Reduced edges from 60 million to 56 and 43 million</a:t>
            </a:r>
          </a:p>
          <a:p>
            <a:r>
              <a:rPr lang="en-US" dirty="0"/>
              <a:t>Prepare data for Collaborative Filtering</a:t>
            </a:r>
          </a:p>
          <a:p>
            <a:pPr lvl="1"/>
            <a:r>
              <a:rPr lang="en-US" dirty="0"/>
              <a:t>Features: PID and </a:t>
            </a:r>
            <a:r>
              <a:rPr lang="en-US" dirty="0" err="1"/>
              <a:t>TrackID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1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5F0E-1342-ACA9-94FB-D1EA1E12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AB55-16A8-6EA6-B7D0-C1E3DB8D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Spark ALS(Alternating Least Squares)</a:t>
            </a:r>
          </a:p>
          <a:p>
            <a:r>
              <a:rPr lang="en-US" dirty="0"/>
              <a:t>Implicit feedback problem</a:t>
            </a:r>
          </a:p>
          <a:p>
            <a:pPr lvl="1"/>
            <a:r>
              <a:rPr lang="en-US" dirty="0"/>
              <a:t>No explicit ratings for each track</a:t>
            </a:r>
          </a:p>
          <a:p>
            <a:pPr lvl="1"/>
            <a:r>
              <a:rPr lang="en-US" dirty="0"/>
              <a:t>Song preference are judged as they are present in playlist</a:t>
            </a:r>
          </a:p>
          <a:p>
            <a:pPr lvl="1"/>
            <a:r>
              <a:rPr lang="en-US" dirty="0"/>
              <a:t>Add new column ‘rating’ to Spark </a:t>
            </a:r>
            <a:r>
              <a:rPr lang="en-US" dirty="0" err="1"/>
              <a:t>Dataframe</a:t>
            </a:r>
            <a:r>
              <a:rPr lang="en-US" dirty="0"/>
              <a:t> and set to 1</a:t>
            </a:r>
          </a:p>
          <a:p>
            <a:pPr marL="201168" lvl="1" indent="0">
              <a:buNone/>
            </a:pPr>
            <a:r>
              <a:rPr lang="en-US" dirty="0"/>
              <a:t>Perform Cross Validation and Grid Search to optimize hyperparameters (80-20 split)</a:t>
            </a:r>
          </a:p>
          <a:p>
            <a:pPr lvl="1"/>
            <a:r>
              <a:rPr lang="en-US" dirty="0"/>
              <a:t>RMSE</a:t>
            </a:r>
            <a:r>
              <a:rPr lang="en-US"/>
              <a:t>: 0.83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0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69E7-464D-0241-6407-BF466372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A6CBD-1A12-2484-A597-5E0DBC680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alternative way to judge the approach</a:t>
                </a:r>
              </a:p>
              <a:p>
                <a:pPr lvl="1"/>
                <a:r>
                  <a:rPr lang="en-US" dirty="0"/>
                  <a:t>Generate training and testing playlists</a:t>
                </a:r>
              </a:p>
              <a:p>
                <a:pPr lvl="1"/>
                <a:r>
                  <a:rPr lang="en-US" dirty="0"/>
                  <a:t>For testing playlists, 20% of songs are randomly selected as evaluation songs,</a:t>
                </a:r>
              </a:p>
              <a:p>
                <a:pPr marL="201168" lvl="1" indent="0">
                  <a:buNone/>
                </a:pPr>
                <a:r>
                  <a:rPr lang="en-US" dirty="0"/>
                  <a:t>rest of songs in testing playlist are trained with training dataset</a:t>
                </a:r>
              </a:p>
              <a:p>
                <a:pPr lvl="2"/>
                <a:r>
                  <a:rPr lang="en-US" dirty="0"/>
                  <a:t>At least 10 songs in evaluation songs for each test playlist</a:t>
                </a:r>
              </a:p>
              <a:p>
                <a:pPr lvl="1"/>
                <a:r>
                  <a:rPr lang="en-US" dirty="0"/>
                  <a:t>Generate 500 song recommendations for each test playlist</a:t>
                </a:r>
              </a:p>
              <a:p>
                <a:pPr lvl="2"/>
                <a:r>
                  <a:rPr lang="en-US" dirty="0"/>
                  <a:t>Calculate Hit Rate: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𝑆𝑜𝑛𝑔𝑠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𝑆𝑜𝑛𝑔𝑠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𝑆𝑜𝑛𝑔𝑠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𝑀𝑖𝑠𝑠𝑒𝑑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Hit Rate = 52.6%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A6CBD-1A12-2484-A597-5E0DBC680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36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89E1-4A4D-4733-B769-A40A96D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</a:t>
            </a:r>
            <a:r>
              <a:rPr lang="en-US" dirty="0" err="1"/>
              <a:t>GraphFrame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5D02F-5432-6885-4AE5-1A2A6FE4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8" y="2010675"/>
            <a:ext cx="4067903" cy="3069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96D6-0947-14C4-F902-4C657141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980" y="2036791"/>
            <a:ext cx="4191000" cy="316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B62C9-FB85-53EF-7FC0-CAA06A03A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890" y="1909753"/>
            <a:ext cx="4191000" cy="3162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719FEF-0AC1-E1B1-8DBF-772F2A418DAF}"/>
              </a:ext>
            </a:extLst>
          </p:cNvPr>
          <p:cNvSpPr txBox="1"/>
          <p:nvPr/>
        </p:nvSpPr>
        <p:spPr>
          <a:xfrm>
            <a:off x="1178341" y="5063910"/>
            <a:ext cx="233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500,000 random edges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D1D6E-E6E6-3BD8-F735-C7261205A629}"/>
              </a:ext>
            </a:extLst>
          </p:cNvPr>
          <p:cNvSpPr txBox="1"/>
          <p:nvPr/>
        </p:nvSpPr>
        <p:spPr>
          <a:xfrm>
            <a:off x="4918617" y="5080093"/>
            <a:ext cx="24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10,000 edges by playlist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10-1972-BB24-932B-1B0CC230ACCE}"/>
              </a:ext>
            </a:extLst>
          </p:cNvPr>
          <p:cNvSpPr txBox="1"/>
          <p:nvPr/>
        </p:nvSpPr>
        <p:spPr>
          <a:xfrm>
            <a:off x="8641017" y="5080093"/>
            <a:ext cx="253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100,000 edges by playlist</a:t>
            </a:r>
          </a:p>
        </p:txBody>
      </p:sp>
    </p:spTree>
    <p:extLst>
      <p:ext uri="{BB962C8B-B14F-4D97-AF65-F5344CB8AC3E}">
        <p14:creationId xmlns:p14="http://schemas.microsoft.com/office/powerpoint/2010/main" val="322716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9F3E-BCE8-16FF-8DBD-755839AE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with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FBC0-B7B8-A520-686E-48D5031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nearest neighbor on playlist</a:t>
            </a:r>
          </a:p>
          <a:p>
            <a:pPr lvl="1"/>
            <a:r>
              <a:rPr lang="en-US" dirty="0"/>
              <a:t>Only retain playlists that share 15 songs with the playlist being recommended</a:t>
            </a:r>
          </a:p>
          <a:p>
            <a:pPr lvl="1"/>
            <a:r>
              <a:rPr lang="en-US" dirty="0"/>
              <a:t>Eliminate playlists with length greater than 75 songs</a:t>
            </a:r>
          </a:p>
          <a:p>
            <a:r>
              <a:rPr lang="en-US" dirty="0"/>
              <a:t>Assume similarity between the subset of playlists</a:t>
            </a:r>
          </a:p>
          <a:p>
            <a:pPr lvl="1"/>
            <a:r>
              <a:rPr lang="en-US" dirty="0"/>
              <a:t>Randomly choose 20% of playlists as training data</a:t>
            </a:r>
          </a:p>
          <a:p>
            <a:r>
              <a:rPr lang="en-US" dirty="0"/>
              <a:t>Perfect hit rate given 50 song recommendations for 25-croe dataset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EE6F8A-CAB0-1C56-3B18-84C46EB04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51832"/>
              </p:ext>
            </p:extLst>
          </p:nvPr>
        </p:nvGraphicFramePr>
        <p:xfrm>
          <a:off x="3311703" y="4330025"/>
          <a:ext cx="5568593" cy="1811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081">
                  <a:extLst>
                    <a:ext uri="{9D8B030D-6E8A-4147-A177-3AD203B41FA5}">
                      <a16:colId xmlns:a16="http://schemas.microsoft.com/office/drawing/2014/main" val="1387583495"/>
                    </a:ext>
                  </a:extLst>
                </a:gridCol>
                <a:gridCol w="899964">
                  <a:extLst>
                    <a:ext uri="{9D8B030D-6E8A-4147-A177-3AD203B41FA5}">
                      <a16:colId xmlns:a16="http://schemas.microsoft.com/office/drawing/2014/main" val="721126733"/>
                    </a:ext>
                  </a:extLst>
                </a:gridCol>
                <a:gridCol w="1078641">
                  <a:extLst>
                    <a:ext uri="{9D8B030D-6E8A-4147-A177-3AD203B41FA5}">
                      <a16:colId xmlns:a16="http://schemas.microsoft.com/office/drawing/2014/main" val="2899446660"/>
                    </a:ext>
                  </a:extLst>
                </a:gridCol>
                <a:gridCol w="1345012">
                  <a:extLst>
                    <a:ext uri="{9D8B030D-6E8A-4147-A177-3AD203B41FA5}">
                      <a16:colId xmlns:a16="http://schemas.microsoft.com/office/drawing/2014/main" val="3366660413"/>
                    </a:ext>
                  </a:extLst>
                </a:gridCol>
                <a:gridCol w="1263895">
                  <a:extLst>
                    <a:ext uri="{9D8B030D-6E8A-4147-A177-3AD203B41FA5}">
                      <a16:colId xmlns:a16="http://schemas.microsoft.com/office/drawing/2014/main" val="2925080743"/>
                    </a:ext>
                  </a:extLst>
                </a:gridCol>
              </a:tblGrid>
              <a:tr h="444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Baseline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Graph Clustering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07268"/>
                  </a:ext>
                </a:extLst>
              </a:tr>
              <a:tr h="4766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Hit Rate (500)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Hit Rate (50)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359108"/>
                  </a:ext>
                </a:extLst>
              </a:tr>
              <a:tr h="444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25-core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0.0767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133607"/>
                  </a:ext>
                </a:extLst>
              </a:tr>
              <a:tr h="444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50-core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87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45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9C11-8F19-6C11-CA4A-8BA54EEB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1E25-7BE6-7116-0C81-E20A18C3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 Clustering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B0D4D-FB5A-D319-8439-A6A871012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32926"/>
              </p:ext>
            </p:extLst>
          </p:nvPr>
        </p:nvGraphicFramePr>
        <p:xfrm>
          <a:off x="2173441" y="2236876"/>
          <a:ext cx="4294141" cy="840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013">
                  <a:extLst>
                    <a:ext uri="{9D8B030D-6E8A-4147-A177-3AD203B41FA5}">
                      <a16:colId xmlns:a16="http://schemas.microsoft.com/office/drawing/2014/main" val="4081160772"/>
                    </a:ext>
                  </a:extLst>
                </a:gridCol>
                <a:gridCol w="1769634">
                  <a:extLst>
                    <a:ext uri="{9D8B030D-6E8A-4147-A177-3AD203B41FA5}">
                      <a16:colId xmlns:a16="http://schemas.microsoft.com/office/drawing/2014/main" val="1546788815"/>
                    </a:ext>
                  </a:extLst>
                </a:gridCol>
                <a:gridCol w="1605494">
                  <a:extLst>
                    <a:ext uri="{9D8B030D-6E8A-4147-A177-3AD203B41FA5}">
                      <a16:colId xmlns:a16="http://schemas.microsoft.com/office/drawing/2014/main" val="2788670400"/>
                    </a:ext>
                  </a:extLst>
                </a:gridCol>
              </a:tblGrid>
              <a:tr h="280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Personal Computer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Cluster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262259"/>
                  </a:ext>
                </a:extLst>
              </a:tr>
              <a:tr h="280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25-core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90m 24s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12m 50s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248557"/>
                  </a:ext>
                </a:extLst>
              </a:tr>
              <a:tr h="280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50-core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79m 40s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10m 43s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7646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E6E9EB-F7E6-3638-80DA-3BAFE774A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37872"/>
              </p:ext>
            </p:extLst>
          </p:nvPr>
        </p:nvGraphicFramePr>
        <p:xfrm>
          <a:off x="2173441" y="3628813"/>
          <a:ext cx="4294141" cy="958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013">
                  <a:extLst>
                    <a:ext uri="{9D8B030D-6E8A-4147-A177-3AD203B41FA5}">
                      <a16:colId xmlns:a16="http://schemas.microsoft.com/office/drawing/2014/main" val="1145134001"/>
                    </a:ext>
                  </a:extLst>
                </a:gridCol>
                <a:gridCol w="1769634">
                  <a:extLst>
                    <a:ext uri="{9D8B030D-6E8A-4147-A177-3AD203B41FA5}">
                      <a16:colId xmlns:a16="http://schemas.microsoft.com/office/drawing/2014/main" val="864245383"/>
                    </a:ext>
                  </a:extLst>
                </a:gridCol>
                <a:gridCol w="1605494">
                  <a:extLst>
                    <a:ext uri="{9D8B030D-6E8A-4147-A177-3AD203B41FA5}">
                      <a16:colId xmlns:a16="http://schemas.microsoft.com/office/drawing/2014/main" val="2686747076"/>
                    </a:ext>
                  </a:extLst>
                </a:gridCol>
              </a:tblGrid>
              <a:tr h="319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Personal Computer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Cluster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069267"/>
                  </a:ext>
                </a:extLst>
              </a:tr>
              <a:tr h="319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25-core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4m 22s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43s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506346"/>
                  </a:ext>
                </a:extLst>
              </a:tr>
              <a:tr h="319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50-core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11m 8s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1m 52s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86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0271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746B2FB-98F7-8D45-B092-E4DE0E83A782}" vid="{B4117D09-51ED-5F47-B433-ECEE4C899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1472</TotalTime>
  <Words>465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Theme1</vt:lpstr>
      <vt:lpstr>Song Suggestion using Spotify Playlist</vt:lpstr>
      <vt:lpstr>Introduction</vt:lpstr>
      <vt:lpstr>Preprocessing</vt:lpstr>
      <vt:lpstr>PowerPoint Presentation</vt:lpstr>
      <vt:lpstr>Collaborative Filtering</vt:lpstr>
      <vt:lpstr>PowerPoint Presentation</vt:lpstr>
      <vt:lpstr>Clustering with GraphFrame </vt:lpstr>
      <vt:lpstr>Collaborative Filtering with Nearest Neighbor</vt:lpstr>
      <vt:lpstr>Computation Time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Suggestion using Spotify Playlist</dc:title>
  <dc:creator>Guanchen Liu</dc:creator>
  <cp:lastModifiedBy>Guanchen Liu</cp:lastModifiedBy>
  <cp:revision>21</cp:revision>
  <dcterms:created xsi:type="dcterms:W3CDTF">2023-12-04T02:28:03Z</dcterms:created>
  <dcterms:modified xsi:type="dcterms:W3CDTF">2023-12-15T06:54:15Z</dcterms:modified>
</cp:coreProperties>
</file>