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Oswald ExtraLight"/>
      <p:regular r:id="rId8"/>
      <p:bold r:id="rId9"/>
    </p:embeddedFon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swaldExtra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OswaldExtr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e5350029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e5350029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180700" y="4370700"/>
            <a:ext cx="39633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80">
                <a:latin typeface="Oswald ExtraLight"/>
                <a:ea typeface="Oswald ExtraLight"/>
                <a:cs typeface="Oswald ExtraLight"/>
                <a:sym typeface="Oswald ExtraLight"/>
              </a:rPr>
              <a:t>Blackwell Electronics</a:t>
            </a:r>
            <a:endParaRPr sz="3080">
              <a:latin typeface="Oswald ExtraLight"/>
              <a:ea typeface="Oswald ExtraLight"/>
              <a:cs typeface="Oswald ExtraLight"/>
              <a:sym typeface="Oswald ExtraLight"/>
            </a:endParaRPr>
          </a:p>
          <a:p>
            <a:pPr indent="0" lvl="0" marL="0" rtl="0" algn="l">
              <a:spcBef>
                <a:spcPts val="0"/>
              </a:spcBef>
              <a:spcAft>
                <a:spcPts val="0"/>
              </a:spcAft>
              <a:buSzPts val="990"/>
              <a:buNone/>
            </a:pPr>
            <a:r>
              <a:rPr lang="en" sz="1480">
                <a:latin typeface="Oswald ExtraLight"/>
                <a:ea typeface="Oswald ExtraLight"/>
                <a:cs typeface="Oswald ExtraLight"/>
                <a:sym typeface="Oswald ExtraLight"/>
              </a:rPr>
              <a:t>Prepared by: Holly Livingston</a:t>
            </a:r>
            <a:endParaRPr sz="1480">
              <a:latin typeface="Oswald ExtraLight"/>
              <a:ea typeface="Oswald ExtraLight"/>
              <a:cs typeface="Oswald ExtraLight"/>
              <a:sym typeface="Oswald ExtraLight"/>
            </a:endParaRPr>
          </a:p>
        </p:txBody>
      </p:sp>
      <p:sp>
        <p:nvSpPr>
          <p:cNvPr id="86" name="Google Shape;86;p13"/>
          <p:cNvSpPr txBox="1"/>
          <p:nvPr/>
        </p:nvSpPr>
        <p:spPr>
          <a:xfrm>
            <a:off x="152400" y="152400"/>
            <a:ext cx="4419600" cy="462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80">
                <a:solidFill>
                  <a:schemeClr val="lt1"/>
                </a:solidFill>
                <a:latin typeface="Oswald ExtraLight"/>
                <a:ea typeface="Oswald ExtraLight"/>
                <a:cs typeface="Oswald ExtraLight"/>
                <a:sym typeface="Oswald ExtraLight"/>
              </a:rPr>
              <a:t>Data Analysis Report</a:t>
            </a:r>
            <a:endParaRPr sz="3080">
              <a:solidFill>
                <a:schemeClr val="lt1"/>
              </a:solidFill>
              <a:latin typeface="Oswald ExtraLight"/>
              <a:ea typeface="Oswald ExtraLight"/>
              <a:cs typeface="Oswald ExtraLight"/>
              <a:sym typeface="Oswald ExtraLight"/>
            </a:endParaRPr>
          </a:p>
          <a:p>
            <a:pPr indent="0" lvl="0" marL="0" rtl="0" algn="l">
              <a:spcBef>
                <a:spcPts val="0"/>
              </a:spcBef>
              <a:spcAft>
                <a:spcPts val="0"/>
              </a:spcAft>
              <a:buNone/>
            </a:pPr>
            <a:r>
              <a:t/>
            </a:r>
            <a:endParaRPr sz="2880">
              <a:solidFill>
                <a:schemeClr val="lt1"/>
              </a:solidFill>
              <a:latin typeface="Oswald ExtraLight"/>
              <a:ea typeface="Oswald ExtraLight"/>
              <a:cs typeface="Oswald ExtraLight"/>
              <a:sym typeface="Oswald ExtraLight"/>
            </a:endParaRPr>
          </a:p>
          <a:p>
            <a:pPr indent="0" lvl="0" marL="0" rtl="0" algn="l">
              <a:spcBef>
                <a:spcPts val="0"/>
              </a:spcBef>
              <a:spcAft>
                <a:spcPts val="0"/>
              </a:spcAft>
              <a:buNone/>
            </a:pPr>
            <a:r>
              <a:rPr lang="en" sz="2080">
                <a:solidFill>
                  <a:schemeClr val="lt1"/>
                </a:solidFill>
              </a:rPr>
              <a:t>Customer buying</a:t>
            </a:r>
            <a:r>
              <a:rPr lang="en" sz="2080">
                <a:solidFill>
                  <a:schemeClr val="lt1"/>
                </a:solidFill>
              </a:rPr>
              <a:t> patterns vary depending on region for our products. Recent purchasing data has shown that the West region spends an average of $1,284 per transaction. Meanwhile, the South region sees a much smaller amount spent at $252 per transaction. I suggest we look into the reasons behind the lower transaction amounts for the South region. </a:t>
            </a:r>
            <a:endParaRPr sz="2280">
              <a:solidFill>
                <a:schemeClr val="lt1"/>
              </a:solidFill>
            </a:endParaRPr>
          </a:p>
        </p:txBody>
      </p:sp>
      <p:pic>
        <p:nvPicPr>
          <p:cNvPr id="87" name="Google Shape;87;p13"/>
          <p:cNvPicPr preferRelativeResize="0"/>
          <p:nvPr/>
        </p:nvPicPr>
        <p:blipFill>
          <a:blip r:embed="rId3">
            <a:alphaModFix/>
          </a:blip>
          <a:stretch>
            <a:fillRect/>
          </a:stretch>
        </p:blipFill>
        <p:spPr>
          <a:xfrm>
            <a:off x="4847150" y="991225"/>
            <a:ext cx="4127399" cy="275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4824225" y="799825"/>
            <a:ext cx="4167375" cy="2833001"/>
          </a:xfrm>
          <a:prstGeom prst="rect">
            <a:avLst/>
          </a:prstGeom>
          <a:noFill/>
          <a:ln>
            <a:noFill/>
          </a:ln>
        </p:spPr>
      </p:pic>
      <p:sp>
        <p:nvSpPr>
          <p:cNvPr id="93" name="Google Shape;93;p14"/>
          <p:cNvSpPr txBox="1"/>
          <p:nvPr>
            <p:ph type="ctrTitle"/>
          </p:nvPr>
        </p:nvSpPr>
        <p:spPr>
          <a:xfrm>
            <a:off x="5180700" y="4370700"/>
            <a:ext cx="39633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80">
                <a:latin typeface="Oswald ExtraLight"/>
                <a:ea typeface="Oswald ExtraLight"/>
                <a:cs typeface="Oswald ExtraLight"/>
                <a:sym typeface="Oswald ExtraLight"/>
              </a:rPr>
              <a:t>Blackwell Electronics</a:t>
            </a:r>
            <a:endParaRPr sz="3080">
              <a:latin typeface="Oswald ExtraLight"/>
              <a:ea typeface="Oswald ExtraLight"/>
              <a:cs typeface="Oswald ExtraLight"/>
              <a:sym typeface="Oswald ExtraLight"/>
            </a:endParaRPr>
          </a:p>
          <a:p>
            <a:pPr indent="0" lvl="0" marL="0" rtl="0" algn="l">
              <a:spcBef>
                <a:spcPts val="0"/>
              </a:spcBef>
              <a:spcAft>
                <a:spcPts val="0"/>
              </a:spcAft>
              <a:buSzPts val="990"/>
              <a:buNone/>
            </a:pPr>
            <a:r>
              <a:rPr lang="en" sz="1480">
                <a:latin typeface="Oswald ExtraLight"/>
                <a:ea typeface="Oswald ExtraLight"/>
                <a:cs typeface="Oswald ExtraLight"/>
                <a:sym typeface="Oswald ExtraLight"/>
              </a:rPr>
              <a:t>Prepared by: Holly Livingston</a:t>
            </a:r>
            <a:endParaRPr sz="1480">
              <a:latin typeface="Oswald ExtraLight"/>
              <a:ea typeface="Oswald ExtraLight"/>
              <a:cs typeface="Oswald ExtraLight"/>
              <a:sym typeface="Oswald ExtraLight"/>
            </a:endParaRPr>
          </a:p>
        </p:txBody>
      </p:sp>
      <p:sp>
        <p:nvSpPr>
          <p:cNvPr id="94" name="Google Shape;94;p14"/>
          <p:cNvSpPr txBox="1"/>
          <p:nvPr/>
        </p:nvSpPr>
        <p:spPr>
          <a:xfrm>
            <a:off x="152400" y="152400"/>
            <a:ext cx="4419600" cy="44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80">
                <a:solidFill>
                  <a:schemeClr val="lt1"/>
                </a:solidFill>
                <a:latin typeface="Oswald ExtraLight"/>
                <a:ea typeface="Oswald ExtraLight"/>
                <a:cs typeface="Oswald ExtraLight"/>
                <a:sym typeface="Oswald ExtraLight"/>
              </a:rPr>
              <a:t>Average Spent Per Item</a:t>
            </a:r>
            <a:endParaRPr sz="3080">
              <a:solidFill>
                <a:schemeClr val="lt1"/>
              </a:solidFill>
              <a:latin typeface="Oswald ExtraLight"/>
              <a:ea typeface="Oswald ExtraLight"/>
              <a:cs typeface="Oswald ExtraLight"/>
              <a:sym typeface="Oswald ExtraLight"/>
            </a:endParaRPr>
          </a:p>
          <a:p>
            <a:pPr indent="0" lvl="0" marL="0" rtl="0" algn="l">
              <a:spcBef>
                <a:spcPts val="0"/>
              </a:spcBef>
              <a:spcAft>
                <a:spcPts val="0"/>
              </a:spcAft>
              <a:buNone/>
            </a:pPr>
            <a:r>
              <a:t/>
            </a:r>
            <a:endParaRPr sz="2880">
              <a:solidFill>
                <a:schemeClr val="lt1"/>
              </a:solidFill>
              <a:latin typeface="Oswald ExtraLight"/>
              <a:ea typeface="Oswald ExtraLight"/>
              <a:cs typeface="Oswald ExtraLight"/>
              <a:sym typeface="Oswald ExtraLight"/>
            </a:endParaRPr>
          </a:p>
          <a:p>
            <a:pPr indent="0" lvl="0" marL="0" rtl="0" algn="l">
              <a:spcBef>
                <a:spcPts val="0"/>
              </a:spcBef>
              <a:spcAft>
                <a:spcPts val="0"/>
              </a:spcAft>
              <a:buNone/>
            </a:pPr>
            <a:r>
              <a:rPr lang="en" sz="1979">
                <a:solidFill>
                  <a:schemeClr val="lt1"/>
                </a:solidFill>
              </a:rPr>
              <a:t>At this time, there is not a correlation between the amount spent and the number or items purchased.* Customers are still averaging around $800 whether or not they purchase 1 or even 8 items. In order to increase basket ring, we might want to focus on the reason that customers are only spending around this amount and what we can do to promote additional sales for higher ticket items.</a:t>
            </a:r>
            <a:endParaRPr sz="2180">
              <a:solidFill>
                <a:schemeClr val="lt1"/>
              </a:solidFill>
            </a:endParaRPr>
          </a:p>
        </p:txBody>
      </p:sp>
      <p:sp>
        <p:nvSpPr>
          <p:cNvPr id="95" name="Google Shape;95;p14"/>
          <p:cNvSpPr txBox="1"/>
          <p:nvPr/>
        </p:nvSpPr>
        <p:spPr>
          <a:xfrm>
            <a:off x="239800" y="4639950"/>
            <a:ext cx="39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*Current correlation is almost 0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