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Oswald ExtraLight"/>
      <p:regular r:id="rId8"/>
      <p:bold r:id="rId9"/>
    </p:embeddedFon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OswaldExtraLigh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OswaldExtra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e5350029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e5350029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180700" y="4370700"/>
            <a:ext cx="3963300" cy="77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80">
                <a:latin typeface="Oswald ExtraLight"/>
                <a:ea typeface="Oswald ExtraLight"/>
                <a:cs typeface="Oswald ExtraLight"/>
                <a:sym typeface="Oswald ExtraLight"/>
              </a:rPr>
              <a:t>Blackwell Electronics</a:t>
            </a:r>
            <a:endParaRPr sz="3080">
              <a:latin typeface="Oswald ExtraLight"/>
              <a:ea typeface="Oswald ExtraLight"/>
              <a:cs typeface="Oswald ExtraLight"/>
              <a:sym typeface="Oswald ExtraLight"/>
            </a:endParaRPr>
          </a:p>
          <a:p>
            <a:pPr indent="0" lvl="0" marL="0" rtl="0" algn="l">
              <a:spcBef>
                <a:spcPts val="0"/>
              </a:spcBef>
              <a:spcAft>
                <a:spcPts val="0"/>
              </a:spcAft>
              <a:buSzPts val="990"/>
              <a:buNone/>
            </a:pPr>
            <a:r>
              <a:rPr lang="en" sz="1480">
                <a:latin typeface="Oswald ExtraLight"/>
                <a:ea typeface="Oswald ExtraLight"/>
                <a:cs typeface="Oswald ExtraLight"/>
                <a:sym typeface="Oswald ExtraLight"/>
              </a:rPr>
              <a:t>Prepared by: Holly Livingston</a:t>
            </a:r>
            <a:endParaRPr sz="1480">
              <a:latin typeface="Oswald ExtraLight"/>
              <a:ea typeface="Oswald ExtraLight"/>
              <a:cs typeface="Oswald ExtraLight"/>
              <a:sym typeface="Oswald ExtraLight"/>
            </a:endParaRPr>
          </a:p>
        </p:txBody>
      </p:sp>
      <p:sp>
        <p:nvSpPr>
          <p:cNvPr id="86" name="Google Shape;86;p13"/>
          <p:cNvSpPr txBox="1"/>
          <p:nvPr/>
        </p:nvSpPr>
        <p:spPr>
          <a:xfrm>
            <a:off x="152400" y="152400"/>
            <a:ext cx="3143400" cy="509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80">
                <a:solidFill>
                  <a:schemeClr val="lt1"/>
                </a:solidFill>
                <a:latin typeface="Oswald ExtraLight"/>
                <a:ea typeface="Oswald ExtraLight"/>
                <a:cs typeface="Oswald ExtraLight"/>
                <a:sym typeface="Oswald ExtraLight"/>
              </a:rPr>
              <a:t>Data Analysis Report</a:t>
            </a:r>
            <a:endParaRPr sz="2880">
              <a:solidFill>
                <a:schemeClr val="lt1"/>
              </a:solidFill>
              <a:latin typeface="Oswald ExtraLight"/>
              <a:ea typeface="Oswald ExtraLight"/>
              <a:cs typeface="Oswald ExtraLight"/>
              <a:sym typeface="Oswald ExtraLight"/>
            </a:endParaRPr>
          </a:p>
          <a:p>
            <a:pPr indent="0" lvl="0" marL="0" rtl="0" algn="l">
              <a:spcBef>
                <a:spcPts val="0"/>
              </a:spcBef>
              <a:spcAft>
                <a:spcPts val="0"/>
              </a:spcAft>
              <a:buNone/>
            </a:pPr>
            <a:r>
              <a:t/>
            </a:r>
            <a:endParaRPr sz="2680">
              <a:solidFill>
                <a:schemeClr val="lt1"/>
              </a:solidFill>
              <a:latin typeface="Oswald ExtraLight"/>
              <a:ea typeface="Oswald ExtraLight"/>
              <a:cs typeface="Oswald ExtraLight"/>
              <a:sym typeface="Oswald ExtraLight"/>
            </a:endParaRPr>
          </a:p>
          <a:p>
            <a:pPr indent="0" lvl="0" marL="0" rtl="0" algn="l">
              <a:spcBef>
                <a:spcPts val="0"/>
              </a:spcBef>
              <a:spcAft>
                <a:spcPts val="0"/>
              </a:spcAft>
              <a:buNone/>
            </a:pPr>
            <a:r>
              <a:rPr lang="en" sz="1879">
                <a:solidFill>
                  <a:schemeClr val="lt1"/>
                </a:solidFill>
              </a:rPr>
              <a:t>There are differences in age between regions and each age group has a different buying pattern.</a:t>
            </a:r>
            <a:endParaRPr sz="1879">
              <a:solidFill>
                <a:schemeClr val="lt1"/>
              </a:solidFill>
            </a:endParaRPr>
          </a:p>
          <a:p>
            <a:pPr indent="0" lvl="0" marL="0" rtl="0" algn="l">
              <a:spcBef>
                <a:spcPts val="0"/>
              </a:spcBef>
              <a:spcAft>
                <a:spcPts val="0"/>
              </a:spcAft>
              <a:buNone/>
            </a:pPr>
            <a:r>
              <a:rPr lang="en" sz="1879">
                <a:solidFill>
                  <a:schemeClr val="lt1"/>
                </a:solidFill>
              </a:rPr>
              <a:t>    </a:t>
            </a:r>
            <a:endParaRPr sz="1879">
              <a:solidFill>
                <a:schemeClr val="lt1"/>
              </a:solidFill>
            </a:endParaRPr>
          </a:p>
          <a:p>
            <a:pPr indent="0" lvl="0" marL="0" rtl="0" algn="l">
              <a:spcBef>
                <a:spcPts val="0"/>
              </a:spcBef>
              <a:spcAft>
                <a:spcPts val="0"/>
              </a:spcAft>
              <a:buNone/>
            </a:pPr>
            <a:r>
              <a:rPr lang="en" sz="1879">
                <a:solidFill>
                  <a:schemeClr val="lt1"/>
                </a:solidFill>
              </a:rPr>
              <a:t>With</a:t>
            </a:r>
            <a:r>
              <a:rPr lang="en" sz="1879">
                <a:solidFill>
                  <a:schemeClr val="lt1"/>
                </a:solidFill>
              </a:rPr>
              <a:t> our prediction model, we are able to predict the age of a customer in a region with an </a:t>
            </a:r>
            <a:r>
              <a:rPr lang="en" sz="1879">
                <a:solidFill>
                  <a:schemeClr val="lt1"/>
                </a:solidFill>
              </a:rPr>
              <a:t>accuracy of about 84%. It is important to note that older populations in the west do not purchase our products.</a:t>
            </a:r>
            <a:endParaRPr sz="1779">
              <a:solidFill>
                <a:schemeClr val="lt1"/>
              </a:solidFill>
            </a:endParaRPr>
          </a:p>
          <a:p>
            <a:pPr indent="0" lvl="0" marL="0" rtl="0" algn="l">
              <a:spcBef>
                <a:spcPts val="0"/>
              </a:spcBef>
              <a:spcAft>
                <a:spcPts val="0"/>
              </a:spcAft>
              <a:buNone/>
            </a:pPr>
            <a:r>
              <a:t/>
            </a:r>
            <a:endParaRPr sz="1879">
              <a:solidFill>
                <a:schemeClr val="lt1"/>
              </a:solidFill>
            </a:endParaRPr>
          </a:p>
        </p:txBody>
      </p:sp>
      <p:pic>
        <p:nvPicPr>
          <p:cNvPr id="87" name="Google Shape;87;p13"/>
          <p:cNvPicPr preferRelativeResize="0"/>
          <p:nvPr/>
        </p:nvPicPr>
        <p:blipFill>
          <a:blip r:embed="rId3">
            <a:alphaModFix/>
          </a:blip>
          <a:stretch>
            <a:fillRect/>
          </a:stretch>
        </p:blipFill>
        <p:spPr>
          <a:xfrm>
            <a:off x="3295825" y="263953"/>
            <a:ext cx="5605600" cy="230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1" name="Shape 91"/>
        <p:cNvGrpSpPr/>
        <p:nvPr/>
      </p:nvGrpSpPr>
      <p:grpSpPr>
        <a:xfrm>
          <a:off x="0" y="0"/>
          <a:ext cx="0" cy="0"/>
          <a:chOff x="0" y="0"/>
          <a:chExt cx="0" cy="0"/>
        </a:xfrm>
      </p:grpSpPr>
      <p:sp>
        <p:nvSpPr>
          <p:cNvPr id="92" name="Google Shape;92;p14"/>
          <p:cNvSpPr txBox="1"/>
          <p:nvPr>
            <p:ph type="ctrTitle"/>
          </p:nvPr>
        </p:nvSpPr>
        <p:spPr>
          <a:xfrm>
            <a:off x="5180700" y="4370700"/>
            <a:ext cx="3963300" cy="77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80">
                <a:latin typeface="Oswald ExtraLight"/>
                <a:ea typeface="Oswald ExtraLight"/>
                <a:cs typeface="Oswald ExtraLight"/>
                <a:sym typeface="Oswald ExtraLight"/>
              </a:rPr>
              <a:t>Blackwell Electronics</a:t>
            </a:r>
            <a:endParaRPr sz="3080">
              <a:latin typeface="Oswald ExtraLight"/>
              <a:ea typeface="Oswald ExtraLight"/>
              <a:cs typeface="Oswald ExtraLight"/>
              <a:sym typeface="Oswald ExtraLight"/>
            </a:endParaRPr>
          </a:p>
          <a:p>
            <a:pPr indent="0" lvl="0" marL="0" rtl="0" algn="l">
              <a:spcBef>
                <a:spcPts val="0"/>
              </a:spcBef>
              <a:spcAft>
                <a:spcPts val="0"/>
              </a:spcAft>
              <a:buSzPts val="990"/>
              <a:buNone/>
            </a:pPr>
            <a:r>
              <a:rPr lang="en" sz="1480">
                <a:latin typeface="Oswald ExtraLight"/>
                <a:ea typeface="Oswald ExtraLight"/>
                <a:cs typeface="Oswald ExtraLight"/>
                <a:sym typeface="Oswald ExtraLight"/>
              </a:rPr>
              <a:t>Prepared by: Holly Livingston</a:t>
            </a:r>
            <a:endParaRPr sz="1480">
              <a:latin typeface="Oswald ExtraLight"/>
              <a:ea typeface="Oswald ExtraLight"/>
              <a:cs typeface="Oswald ExtraLight"/>
              <a:sym typeface="Oswald ExtraLight"/>
            </a:endParaRPr>
          </a:p>
        </p:txBody>
      </p:sp>
      <p:sp>
        <p:nvSpPr>
          <p:cNvPr id="93" name="Google Shape;93;p14"/>
          <p:cNvSpPr txBox="1"/>
          <p:nvPr/>
        </p:nvSpPr>
        <p:spPr>
          <a:xfrm>
            <a:off x="152400" y="772650"/>
            <a:ext cx="4419600" cy="319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79">
                <a:solidFill>
                  <a:schemeClr val="lt1"/>
                </a:solidFill>
              </a:rPr>
              <a:t>In store or Online? </a:t>
            </a:r>
            <a:endParaRPr sz="1779">
              <a:solidFill>
                <a:schemeClr val="lt1"/>
              </a:solidFill>
            </a:endParaRPr>
          </a:p>
          <a:p>
            <a:pPr indent="0" lvl="0" marL="0" rtl="0" algn="l">
              <a:spcBef>
                <a:spcPts val="0"/>
              </a:spcBef>
              <a:spcAft>
                <a:spcPts val="0"/>
              </a:spcAft>
              <a:buNone/>
            </a:pPr>
            <a:r>
              <a:rPr lang="en" sz="1779">
                <a:solidFill>
                  <a:schemeClr val="lt1"/>
                </a:solidFill>
              </a:rPr>
              <a:t>    </a:t>
            </a:r>
            <a:endParaRPr sz="1779">
              <a:solidFill>
                <a:schemeClr val="lt1"/>
              </a:solidFill>
            </a:endParaRPr>
          </a:p>
          <a:p>
            <a:pPr indent="0" lvl="0" marL="0" rtl="0" algn="l">
              <a:spcBef>
                <a:spcPts val="0"/>
              </a:spcBef>
              <a:spcAft>
                <a:spcPts val="0"/>
              </a:spcAft>
              <a:buNone/>
            </a:pPr>
            <a:r>
              <a:t/>
            </a:r>
            <a:endParaRPr sz="1779">
              <a:solidFill>
                <a:schemeClr val="lt1"/>
              </a:solidFill>
            </a:endParaRPr>
          </a:p>
          <a:p>
            <a:pPr indent="0" lvl="0" marL="0" rtl="0" algn="l">
              <a:spcBef>
                <a:spcPts val="0"/>
              </a:spcBef>
              <a:spcAft>
                <a:spcPts val="0"/>
              </a:spcAft>
              <a:buNone/>
            </a:pPr>
            <a:r>
              <a:rPr lang="en" sz="1779">
                <a:solidFill>
                  <a:schemeClr val="lt1"/>
                </a:solidFill>
              </a:rPr>
              <a:t>At first glance, it seems there is no correlation between age and store. But using our model, we are able to see that north region is entirely online and south is all in-store. For east and west regions, it is important to note that in-store purchases stay under $2,000. </a:t>
            </a:r>
            <a:endParaRPr sz="1779">
              <a:solidFill>
                <a:schemeClr val="lt1"/>
              </a:solidFill>
            </a:endParaRPr>
          </a:p>
          <a:p>
            <a:pPr indent="0" lvl="0" marL="0" rtl="0" algn="l">
              <a:spcBef>
                <a:spcPts val="0"/>
              </a:spcBef>
              <a:spcAft>
                <a:spcPts val="0"/>
              </a:spcAft>
              <a:buNone/>
            </a:pPr>
            <a:r>
              <a:t/>
            </a:r>
            <a:endParaRPr sz="1779">
              <a:solidFill>
                <a:schemeClr val="lt1"/>
              </a:solidFill>
            </a:endParaRPr>
          </a:p>
        </p:txBody>
      </p:sp>
      <p:pic>
        <p:nvPicPr>
          <p:cNvPr id="94" name="Google Shape;94;p14"/>
          <p:cNvPicPr preferRelativeResize="0"/>
          <p:nvPr/>
        </p:nvPicPr>
        <p:blipFill>
          <a:blip r:embed="rId3">
            <a:alphaModFix/>
          </a:blip>
          <a:stretch>
            <a:fillRect/>
          </a:stretch>
        </p:blipFill>
        <p:spPr>
          <a:xfrm>
            <a:off x="4736525" y="613375"/>
            <a:ext cx="4267199" cy="35171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