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62" r:id="rId3"/>
    <p:sldId id="263" r:id="rId4"/>
    <p:sldId id="259" r:id="rId5"/>
    <p:sldId id="264" r:id="rId6"/>
    <p:sldId id="265" r:id="rId7"/>
    <p:sldId id="267" r:id="rId8"/>
    <p:sldId id="266" r:id="rId9"/>
    <p:sldId id="258" r:id="rId10"/>
    <p:sldId id="268" r:id="rId11"/>
    <p:sldId id="270" r:id="rId12"/>
    <p:sldId id="271" r:id="rId13"/>
    <p:sldId id="272" r:id="rId14"/>
    <p:sldId id="273" r:id="rId15"/>
    <p:sldId id="27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" y="2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462E-A69D-4A39-A91F-177AF7E63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8B4BC-DA53-4994-B480-099A157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7A0BE-3257-4E69-9B26-1CD61D3F2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201DD-3620-4FB0-99ED-5004F8A83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0270-1ECC-4629-85B6-0FC60A65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8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61F-2C76-4E56-95D4-734C639F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AC947-E9F5-42DD-BA79-6716AA1B7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9FBB3-EFF3-4AF8-8800-E4345C6FC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EF93-7BA2-4BD9-84BD-EAEBE211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E11F7-17C6-4F92-BF0D-BF2B63E5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F12F13-01BE-45BD-B52F-04F1B9EC5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13A69-7CE1-4200-8118-551A1F952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3D46-C964-4657-9251-5723B00B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367D6-E4BF-4501-9A0B-ED98CFBE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9617-6298-44EE-B043-DFF03691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189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435D-C932-4D56-90E4-327F7487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8E14-2253-4B51-8BE0-46F89CDF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EB39-5E45-4655-8673-0D09A91C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8DAD-80FD-4D69-B0A8-69EA67F64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FD60-7C55-4CB4-8E1C-C67F7DDF9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A460-9F86-428C-B0CE-44FE9CE6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F6ABD-F20D-438E-9B7C-98C358FD6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A4B0-CA28-4387-B5FE-3749EB81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136DB-076C-4E61-8D22-DCF1DD8F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E9F19-9046-4DC1-AD73-03D6B97F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241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497A8-9C0C-44A1-A29F-0B749C604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5ED00-6FDB-4F80-B435-0E71964CF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F1AEA-C11F-4C8C-80D0-3F321C64D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C6E68-D8F2-46BF-A7B0-5975D153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16D32-3B43-4F3C-9454-D5DEB3D0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7694A-5EA0-4472-9F84-255815A5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1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6562-2465-411B-9069-749B41EB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F63E-AF36-4BF6-9E44-1F9A574C9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1CC82-6A5B-474A-A2B3-1E83FFBD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83E41-EEF3-4A3C-930F-1FC3DA336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E8770-7AE7-4031-9752-0C94D6426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789222-D6F3-47CB-8BA0-CF5D5211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6E101-E900-4186-BBF7-3044E151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A0350-A9C9-4EB7-A553-9453CD4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36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576A-2F49-48CA-89E5-22552958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32E75-5C60-4E49-A425-42F9C69A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4341D-4F1E-47D5-BCAE-BFE9EB51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1D944-1DEC-47E3-91F4-5D22D820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0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01FD3-571D-4484-A929-A430EAB4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B18F-79A6-4E35-8329-F1FADC47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63E0B-A139-49BF-8A73-8A10B323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4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E1D7-CDA2-47CC-81C1-2F3D2232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FD92-2660-4B57-BC08-BB9FF78D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6FEF-82A7-4BDE-BCD0-F06B4F5F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DD351-C67B-4E9D-A376-023F4FC3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E41C4-D566-4AE7-8905-F39B8895A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59776-FBB4-451F-85C6-978DD2E7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7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C72E4-B196-4DE3-AFC7-5FE2A79C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8E358-9FCA-4DD8-B540-15B94C2A2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5C5A7-9D10-4A66-A909-563D2E4B8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802CC-CA7E-4D60-B070-AD7EC2B9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A8CB8-F9C5-4CB9-A4C6-81FAF119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20917-E8BA-4C46-AE89-14774FFE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9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EEB6F9-719B-42CF-AFC9-9AA25AD7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A512F-C5AA-4DCD-9C01-18BC6B8CC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1DDA3-F279-4548-98F5-0CA607CCE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4/22/2018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A585-7BB1-4E6A-A8B2-19B8173FA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A6FE-CBFC-4B94-805C-6B45A8886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796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utorials/recurren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E145B-E0B4-4FB8-AAEB-E16F30586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Autonomous Detection of Regular Languages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EE60A4-92D9-488E-BA52-6B4DC45E6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Joel Sommer, Lingjing Huang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Revised Approach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1691B-9074-4DCC-AB17-B41EB39A32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2580"/>
            <a:ext cx="5181600" cy="373742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5FA6FF-144C-496F-8B48-FAFDF677C7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Gers and Schmidhuber focused on CFL and CSL and found that they were able to have the Neural Net learn the language.</a:t>
            </a:r>
          </a:p>
          <a:p>
            <a:r>
              <a:rPr lang="en-US"/>
              <a:t>This suggests that there should be no issue with their approach learning a Regular Language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5E9853-E829-4C32-A98B-50EAE1AA7BD3}"/>
              </a:ext>
            </a:extLst>
          </p:cNvPr>
          <p:cNvSpPr/>
          <p:nvPr/>
        </p:nvSpPr>
        <p:spPr>
          <a:xfrm>
            <a:off x="1141413" y="5779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J. Finkelstein - Own work, CC BY-SA 3.0, https://commons.wikimedia.org/w/index.php?curid=9405226</a:t>
            </a:r>
          </a:p>
        </p:txBody>
      </p:sp>
    </p:spTree>
    <p:extLst>
      <p:ext uri="{BB962C8B-B14F-4D97-AF65-F5344CB8AC3E}">
        <p14:creationId xmlns:p14="http://schemas.microsoft.com/office/powerpoint/2010/main" val="81113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Generation (Revised Approach)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 a 32-bit word as a candidate string.  All values from 0x0 – 0xFFFFFFFF were evaluated.</a:t>
            </a:r>
          </a:p>
          <a:p>
            <a:r>
              <a:rPr lang="en-US"/>
              <a:t>Convert each 32-bit word to a string literal of ones and zeros</a:t>
            </a:r>
          </a:p>
          <a:p>
            <a:r>
              <a:rPr lang="en-US"/>
              <a:t>Feed string literal to DFA 0.  If accepted label as a “valid” string.  If not, label as “invalid”.</a:t>
            </a:r>
          </a:p>
          <a:p>
            <a:r>
              <a:rPr lang="en-US"/>
              <a:t>Save 32-bit words as uint32 data</a:t>
            </a:r>
          </a:p>
          <a:p>
            <a:endParaRPr lang="en-US"/>
          </a:p>
          <a:p>
            <a:r>
              <a:rPr lang="en-US"/>
              <a:t>This approach was taken to remove the variable string length aspect from developing the TensorFlow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97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Generation (Revised Approach)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string lengths from 1 to 1000:</a:t>
            </a:r>
          </a:p>
          <a:p>
            <a:pPr lvl="1"/>
            <a:r>
              <a:rPr lang="en-US"/>
              <a:t>Generate a string at random.</a:t>
            </a:r>
          </a:p>
          <a:p>
            <a:pPr lvl="1"/>
            <a:r>
              <a:rPr lang="en-US"/>
              <a:t>Test for “newness” – throw away duplicates.</a:t>
            </a:r>
          </a:p>
          <a:p>
            <a:pPr lvl="1"/>
            <a:r>
              <a:rPr lang="en-US"/>
              <a:t>If accepted by the DFA label and save</a:t>
            </a:r>
          </a:p>
          <a:p>
            <a:pPr lvl="1"/>
            <a:r>
              <a:rPr lang="en-US"/>
              <a:t>If rejected by the DFA label and save.</a:t>
            </a:r>
          </a:p>
          <a:p>
            <a:pPr lvl="1"/>
            <a:r>
              <a:rPr lang="en-US"/>
              <a:t>Once the desired number of strings for a given length has been satisfied, continue to the next string length.</a:t>
            </a:r>
          </a:p>
          <a:p>
            <a:r>
              <a:rPr lang="en-US"/>
              <a:t>Results is an (n, 1000, 1) array of strings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3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Initially promising during the proof of concept phase:</a:t>
            </a:r>
          </a:p>
          <a:p>
            <a:pPr lvl="1"/>
            <a:r>
              <a:rPr lang="en-US"/>
              <a:t>~91% accurate when training on one dataset and testing on another</a:t>
            </a:r>
          </a:p>
          <a:p>
            <a:pPr lvl="2"/>
            <a:r>
              <a:rPr lang="en-US"/>
              <a:t>Fixed length strings &lt;= 32 symbols in length</a:t>
            </a:r>
          </a:p>
          <a:p>
            <a:endParaRPr lang="en-US"/>
          </a:p>
          <a:p>
            <a:r>
              <a:rPr lang="en-US"/>
              <a:t>After adding the capability to have variable length inputs:</a:t>
            </a:r>
          </a:p>
          <a:p>
            <a:pPr lvl="1"/>
            <a:r>
              <a:rPr lang="en-US"/>
              <a:t>~85% accurate when training and testing on the </a:t>
            </a:r>
            <a:r>
              <a:rPr lang="en-US" u="sng"/>
              <a:t>same</a:t>
            </a:r>
            <a:r>
              <a:rPr lang="en-US"/>
              <a:t> dataset</a:t>
            </a:r>
          </a:p>
          <a:p>
            <a:pPr lvl="1"/>
            <a:r>
              <a:rPr lang="en-US"/>
              <a:t>~50% accurate when testing on “new” data</a:t>
            </a:r>
          </a:p>
          <a:p>
            <a:pPr lvl="1"/>
            <a:r>
              <a:rPr lang="en-US"/>
              <a:t>Training was performed with homogenous string lengths &lt;= 32 symbols in length</a:t>
            </a:r>
          </a:p>
          <a:p>
            <a:pPr lvl="1"/>
            <a:r>
              <a:rPr lang="en-US"/>
              <a:t>Data was structure to support 100 symbol long inputs.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175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Final results:</a:t>
            </a:r>
          </a:p>
          <a:p>
            <a:pPr lvl="1"/>
            <a:r>
              <a:rPr lang="en-US"/>
              <a:t>Training performed on non-homogenous inputs of 5 – 32 symbols in length.</a:t>
            </a:r>
          </a:p>
          <a:p>
            <a:pPr lvl="1"/>
            <a:r>
              <a:rPr lang="en-US"/>
              <a:t>Samples sized ranged from 100 – 600 samples per string length (where applicable)</a:t>
            </a:r>
          </a:p>
          <a:p>
            <a:pPr lvl="1"/>
            <a:r>
              <a:rPr lang="en-US"/>
              <a:t>Training performed on one dataset – test on another</a:t>
            </a:r>
          </a:p>
          <a:p>
            <a:pPr lvl="1"/>
            <a:r>
              <a:rPr lang="en-US"/>
              <a:t>Training yielded ~85% accuracy with testing yielding ~50%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46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so bad?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New to ML.</a:t>
            </a:r>
          </a:p>
          <a:p>
            <a:pPr lvl="1"/>
            <a:r>
              <a:rPr lang="en-US"/>
              <a:t>Didn’t know how to build the model until late in the semester</a:t>
            </a:r>
          </a:p>
          <a:p>
            <a:pPr lvl="1"/>
            <a:r>
              <a:rPr lang="en-US"/>
              <a:t>Even still, learning how to make use of the “right” layers and how to interconnect them.</a:t>
            </a:r>
          </a:p>
          <a:p>
            <a:r>
              <a:rPr lang="en-US"/>
              <a:t>In this case, it is believed the results were bad because the model was too simple.</a:t>
            </a:r>
          </a:p>
          <a:p>
            <a:pPr lvl="1"/>
            <a:r>
              <a:rPr lang="en-US"/>
              <a:t>Essentially an LSTM Layer connected to an Activation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08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a Neural Network determine if an input string is “in the language” of the regular language it was trained 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7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B18-3372-4D3C-BC80-0F231E9C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0AA09-C150-4F6D-BF69-26033969A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Train the Neural Network on a regular language</a:t>
            </a:r>
          </a:p>
          <a:p>
            <a:r>
              <a:rPr lang="en-US"/>
              <a:t>Test the Neural Network’s ability to identify whether or not “new” input strings are in the language or not in the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85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3A74A-1E97-4457-ADDE-3485AE73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Regular Language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C71316-CD99-4CF1-BC7C-F464DC95D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Some strings “in” the language:</a:t>
            </a:r>
          </a:p>
          <a:p>
            <a:pPr lvl="1"/>
            <a:r>
              <a:rPr lang="en-US"/>
              <a:t>1</a:t>
            </a:r>
          </a:p>
          <a:p>
            <a:pPr lvl="1"/>
            <a:r>
              <a:rPr lang="en-US"/>
              <a:t>111</a:t>
            </a:r>
          </a:p>
          <a:p>
            <a:pPr lvl="1"/>
            <a:r>
              <a:rPr lang="en-US"/>
              <a:t>000101</a:t>
            </a:r>
          </a:p>
          <a:p>
            <a:pPr lvl="1"/>
            <a:r>
              <a:rPr lang="en-US"/>
              <a:t>010001</a:t>
            </a:r>
          </a:p>
          <a:p>
            <a:endParaRPr lang="en-US" dirty="0"/>
          </a:p>
        </p:txBody>
      </p:sp>
      <p:pic>
        <p:nvPicPr>
          <p:cNvPr id="11" name="图片 2" descr="图片包含 剪贴画&#10;&#10;已生成高可信度的说明">
            <a:extLst>
              <a:ext uri="{FF2B5EF4-FFF2-40B4-BE49-F238E27FC236}">
                <a16:creationId xmlns:a16="http://schemas.microsoft.com/office/drawing/2014/main" id="{F570D3D4-85DB-4718-AF01-571B21077F2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0" b="53199"/>
          <a:stretch/>
        </p:blipFill>
        <p:spPr bwMode="auto">
          <a:xfrm>
            <a:off x="3442974" y="2363779"/>
            <a:ext cx="5305425" cy="914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2681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05F4D-877C-4816-8EB9-4951E4CF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Generation (Initial Approach)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3637-0CCA-4F1F-A1CF-E9A25D091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each DFA:</a:t>
            </a:r>
          </a:p>
          <a:p>
            <a:pPr lvl="1"/>
            <a:r>
              <a:rPr lang="en-US"/>
              <a:t>Start at the initial state</a:t>
            </a:r>
          </a:p>
          <a:p>
            <a:pPr lvl="1"/>
            <a:r>
              <a:rPr lang="en-US"/>
              <a:t>Randomly transition out of the state</a:t>
            </a:r>
          </a:p>
          <a:p>
            <a:pPr lvl="2"/>
            <a:r>
              <a:rPr lang="en-US"/>
              <a:t>Repeat random transitions until a minimum string length has been met</a:t>
            </a:r>
          </a:p>
          <a:p>
            <a:pPr lvl="1"/>
            <a:r>
              <a:rPr lang="en-US"/>
              <a:t>Check to see if the current state is the terminal state</a:t>
            </a:r>
          </a:p>
          <a:p>
            <a:pPr lvl="1"/>
            <a:r>
              <a:rPr lang="en-US"/>
              <a:t>Check to see if the current string is already in the overall list of strings</a:t>
            </a:r>
          </a:p>
          <a:p>
            <a:pPr lvl="1"/>
            <a:r>
              <a:rPr lang="en-US"/>
              <a:t>Check to see if the current string matches any other DFAs.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31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Reuse the RNN Example provided on: </a:t>
            </a:r>
            <a:r>
              <a:rPr lang="en-US">
                <a:hlinkClick r:id="rId2"/>
              </a:rPr>
              <a:t>https://www.tensorflow.org/tutorials/recurrent</a:t>
            </a:r>
            <a:endParaRPr lang="en-US"/>
          </a:p>
          <a:p>
            <a:r>
              <a:rPr lang="en-US"/>
              <a:t>Overall tutorial uses a PTB (Penn Tree Bank) data set</a:t>
            </a:r>
          </a:p>
          <a:p>
            <a:pPr lvl="1"/>
            <a:r>
              <a:rPr lang="en-US"/>
              <a:t>Data set is a large natural language database</a:t>
            </a:r>
          </a:p>
          <a:p>
            <a:r>
              <a:rPr lang="en-US"/>
              <a:t>PTB example looks at the predicting the next word based on the probability of what has already been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Natural language doesn’t have the same flow as Automata </a:t>
            </a:r>
          </a:p>
          <a:p>
            <a:r>
              <a:rPr lang="en-US"/>
              <a:t>Automata need to be able to transition on what are relatively arbitrary data points (compared to natural language)</a:t>
            </a:r>
          </a:p>
          <a:p>
            <a:r>
              <a:rPr lang="en-US"/>
              <a:t>There may be some sort of way to identify some sort of probabilistic association, but it doesn’t make sense in this context.</a:t>
            </a:r>
          </a:p>
          <a:p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CE7D-1D68-42B0-86EF-554288C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Revised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6FB8D-6342-493D-B980-A1DF4233D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Borrow heavily from:</a:t>
            </a:r>
          </a:p>
          <a:p>
            <a:pPr lvl="1"/>
            <a:r>
              <a:rPr lang="en-US"/>
              <a:t>F. A. Gers and E. Schmidhuber, "LSTM recurrent networks learn simple context-free and context-sensitive languages," IEEE Transactions on Neural Networks, vol. 12, no. 6, pp. 1333-1340, Nov 2001. Overall tutorial uses a PTB (Penn Tree Bank) data set</a:t>
            </a:r>
          </a:p>
          <a:p>
            <a:r>
              <a:rPr lang="en-US"/>
              <a:t>Gers and Schmidhuber employ “Peephole Connections” and “Forget Gates” to allow for feedback between the Neural Network cells.</a:t>
            </a:r>
          </a:p>
          <a:p>
            <a:r>
              <a:rPr lang="en-US"/>
              <a:t>Peepholes and Forget Gates are mixed into Constant Error Carousels (CECs)</a:t>
            </a:r>
          </a:p>
          <a:p>
            <a:r>
              <a:rPr lang="en-US"/>
              <a:t>The CEC in a cell allows the cell to accept and correlate correction from other cells within the neural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978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2C078-C564-4E8E-82B9-CA7D84C5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Model (Single Cell)</a:t>
            </a:r>
            <a:endParaRPr 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EF0A86-F266-43DB-B6F7-8ADDD50F2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942" y="2528982"/>
            <a:ext cx="5944115" cy="2944623"/>
          </a:xfrm>
        </p:spPr>
      </p:pic>
    </p:spTree>
    <p:extLst>
      <p:ext uri="{BB962C8B-B14F-4D97-AF65-F5344CB8AC3E}">
        <p14:creationId xmlns:p14="http://schemas.microsoft.com/office/powerpoint/2010/main" val="252350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834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Autonomous Detection of Regular Languages</vt:lpstr>
      <vt:lpstr>Question</vt:lpstr>
      <vt:lpstr>Objectives</vt:lpstr>
      <vt:lpstr>Sample Regular Language</vt:lpstr>
      <vt:lpstr>String Generation (Initial Approach)</vt:lpstr>
      <vt:lpstr>Initial Approach</vt:lpstr>
      <vt:lpstr>Initial Approach</vt:lpstr>
      <vt:lpstr>Revised Approach</vt:lpstr>
      <vt:lpstr>Neural Network Model (Single Cell)</vt:lpstr>
      <vt:lpstr>Revised Approach</vt:lpstr>
      <vt:lpstr>String Generation (Revised Approach)</vt:lpstr>
      <vt:lpstr>String Generation (Revised Approach)</vt:lpstr>
      <vt:lpstr>Results</vt:lpstr>
      <vt:lpstr>Results</vt:lpstr>
      <vt:lpstr>Why so bad?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Detection of Regular Languages</dc:title>
  <dc:creator>Lingjing Huang</dc:creator>
  <cp:lastModifiedBy>Joel Sommer</cp:lastModifiedBy>
  <cp:revision>15</cp:revision>
  <dcterms:created xsi:type="dcterms:W3CDTF">2018-02-22T02:52:43Z</dcterms:created>
  <dcterms:modified xsi:type="dcterms:W3CDTF">2018-04-23T02:42:51Z</dcterms:modified>
</cp:coreProperties>
</file>