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4" r:id="rId8"/>
    <p:sldId id="269" r:id="rId9"/>
    <p:sldId id="265" r:id="rId10"/>
    <p:sldId id="266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8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indent="-279400">
              <a:spcBef>
                <a:spcPts val="0"/>
              </a:spcBef>
            </a:pP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Software Design Method</a:t>
            </a:r>
            <a:b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Health Care Information System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Rui</a:t>
            </a:r>
            <a:r>
              <a:rPr lang="en-US" altLang="zh-CN" dirty="0"/>
              <a:t> Zhu</a:t>
            </a:r>
          </a:p>
          <a:p>
            <a:r>
              <a:rPr lang="en-US" altLang="zh-CN" dirty="0"/>
              <a:t>Lingjing Huang</a:t>
            </a:r>
          </a:p>
          <a:p>
            <a:r>
              <a:rPr lang="en-US" altLang="zh-CN" dirty="0" err="1"/>
              <a:t>Entisar</a:t>
            </a:r>
            <a:r>
              <a:rPr lang="en-US" altLang="zh-CN" dirty="0"/>
              <a:t> </a:t>
            </a:r>
            <a:r>
              <a:rPr lang="en-US" altLang="zh-CN" dirty="0" err="1"/>
              <a:t>Seedi</a:t>
            </a:r>
            <a:r>
              <a:rPr lang="en-US" altLang="zh-CN" dirty="0"/>
              <a:t> M </a:t>
            </a:r>
            <a:r>
              <a:rPr lang="en-US" altLang="zh-CN" dirty="0" err="1"/>
              <a:t>Alshammry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25" y="200025"/>
            <a:ext cx="9601200" cy="1485900"/>
          </a:xfrm>
        </p:spPr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942975"/>
            <a:ext cx="8715375" cy="5639888"/>
          </a:xfrm>
        </p:spPr>
      </p:pic>
    </p:spTree>
    <p:extLst>
      <p:ext uri="{BB962C8B-B14F-4D97-AF65-F5344CB8AC3E}">
        <p14:creationId xmlns:p14="http://schemas.microsoft.com/office/powerpoint/2010/main" val="116688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25" y="200025"/>
            <a:ext cx="9601200" cy="1485900"/>
          </a:xfrm>
        </p:spPr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5F39BB-3D72-4F4E-A338-09756711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9" y="942975"/>
            <a:ext cx="8358186" cy="5743575"/>
          </a:xfrm>
        </p:spPr>
      </p:pic>
    </p:spTree>
    <p:extLst>
      <p:ext uri="{BB962C8B-B14F-4D97-AF65-F5344CB8AC3E}">
        <p14:creationId xmlns:p14="http://schemas.microsoft.com/office/powerpoint/2010/main" val="95053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6670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6000" dirty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Improve hospital's cost control </a:t>
            </a:r>
          </a:p>
          <a:p>
            <a:r>
              <a:rPr lang="en-US" altLang="zh-CN" dirty="0"/>
              <a:t>Improve the quality of patient care </a:t>
            </a:r>
          </a:p>
          <a:p>
            <a:r>
              <a:rPr lang="en-US" altLang="zh-CN" dirty="0"/>
              <a:t>Increase the timeliness and accuracy of administration information </a:t>
            </a:r>
          </a:p>
          <a:p>
            <a:r>
              <a:rPr lang="en-US" altLang="zh-CN" dirty="0"/>
              <a:t>Increase service capacity </a:t>
            </a:r>
          </a:p>
          <a:p>
            <a:r>
              <a:rPr lang="en-US" altLang="zh-CN" dirty="0"/>
              <a:t>Reduce personnel costs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in the Design and Development of Health Care Information Systems (Paper)</a:t>
            </a:r>
          </a:p>
          <a:p>
            <a:r>
              <a:rPr lang="en-US" altLang="zh-CN" dirty="0" err="1"/>
              <a:t>OpenEMR</a:t>
            </a:r>
            <a:r>
              <a:rPr lang="en-US" altLang="zh-CN" dirty="0"/>
              <a:t>. Open source electronic health records and medical practice management solution. http://</a:t>
            </a:r>
            <a:r>
              <a:rPr lang="en-US" altLang="zh-CN" dirty="0" err="1"/>
              <a:t>www.open-emr.org</a:t>
            </a:r>
            <a:r>
              <a:rPr lang="en-US" altLang="zh-CN" dirty="0"/>
              <a:t> (Website) </a:t>
            </a:r>
          </a:p>
          <a:p>
            <a:r>
              <a:rPr lang="en-US" altLang="zh-CN" dirty="0"/>
              <a:t>Applying UML and Patterns: An Introduction to Object-Oriented Analysis and Design and Iterative Development (Textbook)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9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61737"/>
            <a:ext cx="9601200" cy="1485900"/>
          </a:xfrm>
        </p:spPr>
        <p:txBody>
          <a:bodyPr/>
          <a:lstStyle/>
          <a:p>
            <a:r>
              <a:rPr lang="en-US" altLang="zh-CN" dirty="0"/>
              <a:t>What We Choose For The Use Case?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>
                <a:sym typeface="Times New Roman"/>
              </a:rPr>
              <a:t>1.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400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Patient admission registration / create patient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2.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Medical records - Review / update patient medical records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3.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Treatments - Schedule /view / update /cancel treatment / lab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4.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Prescribe medication</a:t>
            </a:r>
          </a:p>
          <a:p>
            <a:pPr marL="0" lvl="0" indent="-2286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5.</a:t>
            </a:r>
            <a:r>
              <a:rPr lang="en-US" altLang="zh-CN" sz="2400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Reorder medication (patient refills / reorders medication)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/>
              <a:t>6.   </a:t>
            </a:r>
            <a:r>
              <a:rPr lang="en-US" altLang="zh-CN" sz="2400" dirty="0">
                <a:solidFill>
                  <a:schemeClr val="tx1"/>
                </a:solidFill>
              </a:rPr>
              <a:t>Process medical payment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32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14325"/>
            <a:ext cx="9601200" cy="1485900"/>
          </a:xfrm>
        </p:spPr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237"/>
              </p:ext>
            </p:extLst>
          </p:nvPr>
        </p:nvGraphicFramePr>
        <p:xfrm>
          <a:off x="1642310" y="1057275"/>
          <a:ext cx="9059779" cy="5724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0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Primary Actor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Front desk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0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Stakeholders and Interests: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Doctor: wants patients registered as required;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Patient: wants to register to admit the hospital;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Front desk: wants to add the patient and his/her treatment to the system without errors;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Hospital: wants to accurately record the patient’s and the treatment’s information. Wants to ensure the payment.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 Guarantee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front desk receives the confirmation message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Main Success Scenario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user to select the identity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“patient”.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for patient’s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The user enters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the patients’ information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returns the result and asks user to select the action to take.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“register for admission”.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displays the admission registration form.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enters patient ID, department, admission time, room number, bed number, ward number to the system.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treatment database and returns the result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adds the new treatment to the treatment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 the confirmation message.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5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32891"/>
              </p:ext>
            </p:extLst>
          </p:nvPr>
        </p:nvGraphicFramePr>
        <p:xfrm>
          <a:off x="2099392" y="1931068"/>
          <a:ext cx="8692933" cy="3964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8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Extensions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6a. In step 6 of the main scenario, system find the patient information does not exist in the database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1. </a:t>
                      </a:r>
                      <a:r>
                        <a:rPr lang="en-US" sz="1600" kern="100" dirty="0">
                          <a:effectLst/>
                        </a:rPr>
                        <a:t>System returns the message that cannot find the patient information in database, and displays the form of patient information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2. </a:t>
                      </a:r>
                      <a:r>
                        <a:rPr lang="en-US" sz="1600" kern="100" dirty="0">
                          <a:effectLst/>
                        </a:rPr>
                        <a:t>User enters the patient’s name, gender, date of birth, address, contact number and insurance information to the 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3. </a:t>
                      </a:r>
                      <a:r>
                        <a:rPr lang="en-US" sz="1600" kern="100" dirty="0">
                          <a:effectLst/>
                        </a:rPr>
                        <a:t>System creates a new patient information and saves in the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11a. In step 11, if the result shows that this treatment already exists in the database.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effectLst/>
                        </a:rPr>
                        <a:t>   1. </a:t>
                      </a:r>
                      <a:r>
                        <a:rPr lang="en-US" sz="1600" kern="100" dirty="0">
                          <a:effectLst/>
                        </a:rPr>
                        <a:t>System returns the message that the treatment exists.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Special Requirements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Model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9" y="1428750"/>
            <a:ext cx="7388002" cy="5057776"/>
          </a:xfrm>
        </p:spPr>
      </p:pic>
    </p:spTree>
    <p:extLst>
      <p:ext uri="{BB962C8B-B14F-4D97-AF65-F5344CB8AC3E}">
        <p14:creationId xmlns:p14="http://schemas.microsoft.com/office/powerpoint/2010/main" val="22156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337" y="506078"/>
            <a:ext cx="9601200" cy="1485900"/>
          </a:xfrm>
        </p:spPr>
        <p:txBody>
          <a:bodyPr/>
          <a:lstStyle/>
          <a:p>
            <a:r>
              <a:rPr lang="en-US" altLang="zh-CN" dirty="0"/>
              <a:t>Sequence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68" y="83856"/>
            <a:ext cx="5690937" cy="6610565"/>
          </a:xfrm>
        </p:spPr>
      </p:pic>
    </p:spTree>
    <p:extLst>
      <p:ext uri="{BB962C8B-B14F-4D97-AF65-F5344CB8AC3E}">
        <p14:creationId xmlns:p14="http://schemas.microsoft.com/office/powerpoint/2010/main" val="214599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388" y="157162"/>
            <a:ext cx="9601200" cy="1485900"/>
          </a:xfrm>
        </p:spPr>
        <p:txBody>
          <a:bodyPr/>
          <a:lstStyle/>
          <a:p>
            <a:r>
              <a:rPr lang="en-US" altLang="zh-CN" dirty="0"/>
              <a:t>Sequence Diagram and </a:t>
            </a:r>
            <a:br>
              <a:rPr lang="en-US" altLang="zh-CN" dirty="0"/>
            </a:br>
            <a:r>
              <a:rPr lang="en-US" altLang="zh-CN" dirty="0"/>
              <a:t>GRASP Principles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57162"/>
            <a:ext cx="5386571" cy="6565264"/>
          </a:xfrm>
        </p:spPr>
      </p:pic>
    </p:spTree>
    <p:extLst>
      <p:ext uri="{BB962C8B-B14F-4D97-AF65-F5344CB8AC3E}">
        <p14:creationId xmlns:p14="http://schemas.microsoft.com/office/powerpoint/2010/main" val="207493027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1604</TotalTime>
  <Words>494</Words>
  <Application>Microsoft Macintosh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DengXian</vt:lpstr>
      <vt:lpstr>华文楷体</vt:lpstr>
      <vt:lpstr>Arial</vt:lpstr>
      <vt:lpstr>Calibri</vt:lpstr>
      <vt:lpstr>Franklin Gothic Book</vt:lpstr>
      <vt:lpstr>Times New Roman</vt:lpstr>
      <vt:lpstr>Wingdings</vt:lpstr>
      <vt:lpstr>裁剪</vt:lpstr>
      <vt:lpstr>Software Design Method Health Care Information System</vt:lpstr>
      <vt:lpstr>Motivation </vt:lpstr>
      <vt:lpstr>Related Work</vt:lpstr>
      <vt:lpstr>What We Choose For The Use Case?</vt:lpstr>
      <vt:lpstr>Use Fully Dressed Template</vt:lpstr>
      <vt:lpstr>Use Fully Dressed Template</vt:lpstr>
      <vt:lpstr>Domain Model </vt:lpstr>
      <vt:lpstr>Sequence Diagram</vt:lpstr>
      <vt:lpstr>Sequence Diagram and  GRASP Principles</vt:lpstr>
      <vt:lpstr>Design Class Diagram</vt:lpstr>
      <vt:lpstr>Design Class Diagram</vt:lpstr>
      <vt:lpstr>Thank you!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Method Health Care Information System</dc:title>
  <dc:creator>Lingjing Huang</dc:creator>
  <cp:lastModifiedBy>Rui Zhu</cp:lastModifiedBy>
  <cp:revision>20</cp:revision>
  <dcterms:created xsi:type="dcterms:W3CDTF">2018-12-03T19:32:16Z</dcterms:created>
  <dcterms:modified xsi:type="dcterms:W3CDTF">2018-12-05T04:53:21Z</dcterms:modified>
</cp:coreProperties>
</file>