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8" r:id="rId8"/>
    <p:sldId id="264" r:id="rId9"/>
    <p:sldId id="265" r:id="rId10"/>
    <p:sldId id="266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indent="-279400">
              <a:spcBef>
                <a:spcPts val="0"/>
              </a:spcBef>
            </a:pP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Software Design Method</a:t>
            </a:r>
            <a:b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Health Care Information System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Rui</a:t>
            </a:r>
            <a:r>
              <a:rPr lang="en-US" altLang="zh-CN" dirty="0"/>
              <a:t> </a:t>
            </a:r>
            <a:r>
              <a:rPr lang="en-US" altLang="zh-CN" dirty="0" smtClean="0"/>
              <a:t>Zhu</a:t>
            </a:r>
          </a:p>
          <a:p>
            <a:r>
              <a:rPr lang="en-US" altLang="zh-CN" dirty="0" smtClean="0"/>
              <a:t>Lingjing Huang</a:t>
            </a:r>
          </a:p>
          <a:p>
            <a:r>
              <a:rPr lang="en-US" altLang="zh-CN" dirty="0" err="1" smtClean="0"/>
              <a:t>Entisar</a:t>
            </a:r>
            <a:r>
              <a:rPr lang="en-US" altLang="zh-CN" dirty="0" smtClean="0"/>
              <a:t> </a:t>
            </a:r>
            <a:r>
              <a:rPr lang="en-US" altLang="zh-CN" dirty="0" err="1"/>
              <a:t>Seedi</a:t>
            </a:r>
            <a:r>
              <a:rPr lang="en-US" altLang="zh-CN" dirty="0"/>
              <a:t> M </a:t>
            </a:r>
            <a:r>
              <a:rPr lang="en-US" altLang="zh-CN" dirty="0" err="1"/>
              <a:t>Alshammry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1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Class Diagram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88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5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2667000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Thank you!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667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We Choose This Topic?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are interested in</a:t>
            </a:r>
          </a:p>
          <a:p>
            <a:r>
              <a:rPr kumimoji="1" lang="en-US" altLang="zh-CN" dirty="0" err="1" smtClean="0"/>
              <a:t>Entisar</a:t>
            </a:r>
            <a:r>
              <a:rPr kumimoji="1" lang="en-US" altLang="zh-CN" dirty="0" smtClean="0"/>
              <a:t> 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 work in a hospital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84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Improve </a:t>
            </a:r>
            <a:r>
              <a:rPr lang="en-US" altLang="zh-CN" dirty="0"/>
              <a:t>hospital's cost control </a:t>
            </a:r>
            <a:endParaRPr lang="en-US" altLang="zh-CN" dirty="0" smtClean="0"/>
          </a:p>
          <a:p>
            <a:r>
              <a:rPr lang="en-US" altLang="zh-CN" dirty="0"/>
              <a:t>Improve the quality of patient care </a:t>
            </a:r>
            <a:endParaRPr lang="en-US" altLang="zh-CN" dirty="0" smtClean="0"/>
          </a:p>
          <a:p>
            <a:r>
              <a:rPr lang="en-US" altLang="zh-CN" dirty="0" smtClean="0"/>
              <a:t>Increase </a:t>
            </a:r>
            <a:r>
              <a:rPr lang="en-US" altLang="zh-CN" dirty="0"/>
              <a:t>the timeliness and accuracy of </a:t>
            </a:r>
            <a:r>
              <a:rPr lang="en-US" altLang="zh-CN" dirty="0" smtClean="0"/>
              <a:t>administration </a:t>
            </a:r>
            <a:r>
              <a:rPr lang="en-US" altLang="zh-CN" dirty="0"/>
              <a:t>information 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ncrease </a:t>
            </a:r>
            <a:r>
              <a:rPr lang="en-US" altLang="zh-CN" dirty="0"/>
              <a:t>service capacity 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educe </a:t>
            </a:r>
            <a:r>
              <a:rPr lang="en-US" altLang="zh-CN" dirty="0"/>
              <a:t>personnel costs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5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elated </a:t>
            </a:r>
            <a:r>
              <a:rPr lang="en-US" altLang="zh-CN" dirty="0"/>
              <a:t>W</a:t>
            </a:r>
            <a:r>
              <a:rPr lang="en-US" altLang="zh-CN" dirty="0" smtClean="0"/>
              <a:t>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 in the Design and Development of Health Care Information Systems </a:t>
            </a:r>
            <a:r>
              <a:rPr lang="en-US" altLang="zh-CN" dirty="0" smtClean="0"/>
              <a:t>(Paper)</a:t>
            </a:r>
          </a:p>
          <a:p>
            <a:r>
              <a:rPr lang="en-US" altLang="zh-CN" dirty="0" err="1" smtClean="0"/>
              <a:t>OpenEMR</a:t>
            </a:r>
            <a:r>
              <a:rPr lang="en-US" altLang="zh-CN" dirty="0" smtClean="0"/>
              <a:t>. Open </a:t>
            </a:r>
            <a:r>
              <a:rPr lang="en-US" altLang="zh-CN" dirty="0"/>
              <a:t>source electronic health records and medical practice management solution</a:t>
            </a:r>
            <a:r>
              <a:rPr lang="en-US" altLang="zh-CN" dirty="0" smtClean="0"/>
              <a:t>. http</a:t>
            </a:r>
            <a:r>
              <a:rPr lang="en-US" altLang="zh-CN" dirty="0"/>
              <a:t>://</a:t>
            </a:r>
            <a:r>
              <a:rPr lang="en-US" altLang="zh-CN" dirty="0" err="1"/>
              <a:t>www.open-emr.org</a:t>
            </a:r>
            <a:r>
              <a:rPr lang="en-US" altLang="zh-CN" dirty="0"/>
              <a:t> </a:t>
            </a:r>
            <a:r>
              <a:rPr lang="en-US" altLang="zh-CN" dirty="0" smtClean="0"/>
              <a:t>(Website) </a:t>
            </a:r>
            <a:endParaRPr lang="en-US" altLang="zh-CN" dirty="0"/>
          </a:p>
          <a:p>
            <a:r>
              <a:rPr lang="en-US" altLang="zh-CN" dirty="0"/>
              <a:t>Applying UML and Patterns: An Introduction to Object-Oriented Analysis and Design and Iterative Development </a:t>
            </a:r>
            <a:r>
              <a:rPr lang="en-US" altLang="zh-CN" dirty="0" smtClean="0"/>
              <a:t>(Textbook)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79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Choose For The Use Case?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Patient admission registration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32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smtClean="0"/>
              <a:t>Fully </a:t>
            </a:r>
            <a:r>
              <a:rPr lang="en-US" altLang="zh-CN" dirty="0"/>
              <a:t>D</a:t>
            </a:r>
            <a:r>
              <a:rPr lang="en-US" altLang="zh-CN" dirty="0" smtClean="0"/>
              <a:t>ressed </a:t>
            </a:r>
            <a:r>
              <a:rPr lang="en-US" altLang="zh-CN" dirty="0"/>
              <a:t>T</a:t>
            </a:r>
            <a:r>
              <a:rPr lang="en-US" altLang="zh-CN" dirty="0" smtClean="0"/>
              <a:t>emplate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045912"/>
              </p:ext>
            </p:extLst>
          </p:nvPr>
        </p:nvGraphicFramePr>
        <p:xfrm>
          <a:off x="1479884" y="1359569"/>
          <a:ext cx="9059779" cy="5724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641"/>
                <a:gridCol w="7170138"/>
              </a:tblGrid>
              <a:tr h="211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Primary Actor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Front desk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1480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Stakeholders and Interests: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>
                          <a:effectLst/>
                        </a:rPr>
                        <a:t>Doctor: wants patients registered as required;</a:t>
                      </a:r>
                      <a:endParaRPr lang="zh-CN" sz="16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>
                          <a:effectLst/>
                        </a:rPr>
                        <a:t>Patient: wants to register to admit the hospital;</a:t>
                      </a:r>
                      <a:endParaRPr lang="zh-CN" sz="16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>
                          <a:effectLst/>
                        </a:rPr>
                        <a:t>Front desk: wants to add the patient and his/her treatment to the system without errors;</a:t>
                      </a:r>
                      <a:endParaRPr lang="zh-CN" sz="16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>
                          <a:effectLst/>
                        </a:rPr>
                        <a:t>Hospital: wants to accurately record the patient’s and the treatment’s information. Wants to ensure the payment.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4229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Success Guarantee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The front desk receives the confirmation message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33836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Main Success Scenario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user to select the identity type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“patient”.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for patient’s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The user enters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the patients’ information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returns the result and asks user to select the action to take.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“register for admission”.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displays the admission registration form.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enters patient ID, department, admission time, room number, bed number, ward number to the system.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treatment database and returns the result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adds the new treatment to the treatment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</a:t>
                      </a:r>
                      <a:r>
                        <a:rPr lang="en-US" sz="1600" kern="100" dirty="0" smtClean="0">
                          <a:effectLst/>
                        </a:rPr>
                        <a:t>display </a:t>
                      </a:r>
                      <a:r>
                        <a:rPr lang="en-US" sz="1600" kern="100" dirty="0">
                          <a:effectLst/>
                        </a:rPr>
                        <a:t>the confirmation message.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55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Fully Dressed Template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432891"/>
              </p:ext>
            </p:extLst>
          </p:nvPr>
        </p:nvGraphicFramePr>
        <p:xfrm>
          <a:off x="2099392" y="1931068"/>
          <a:ext cx="8692933" cy="3964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126"/>
                <a:gridCol w="6879807"/>
              </a:tblGrid>
              <a:tr h="3398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Extensions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6a. In step 6 of the main scenario, system find the patient information does not exist in the </a:t>
                      </a:r>
                      <a:r>
                        <a:rPr lang="en-US" sz="1600" kern="100" dirty="0" smtClean="0">
                          <a:effectLst/>
                        </a:rPr>
                        <a:t>database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1.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returns the message that cannot find the patient information in database, and displays the form of patient </a:t>
                      </a:r>
                      <a:r>
                        <a:rPr lang="en-US" sz="1600" kern="100" dirty="0" smtClean="0">
                          <a:effectLst/>
                        </a:rPr>
                        <a:t>information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2. </a:t>
                      </a:r>
                      <a:r>
                        <a:rPr lang="en-US" sz="1600" kern="100" dirty="0" smtClean="0">
                          <a:effectLst/>
                        </a:rPr>
                        <a:t>User </a:t>
                      </a:r>
                      <a:r>
                        <a:rPr lang="en-US" sz="1600" kern="100" dirty="0">
                          <a:effectLst/>
                        </a:rPr>
                        <a:t>enters the patient’s name, gender, date of birth, address, contact number and insurance information to the </a:t>
                      </a:r>
                      <a:r>
                        <a:rPr lang="en-US" sz="1600" kern="100" dirty="0" smtClean="0">
                          <a:effectLst/>
                        </a:rPr>
                        <a:t>system.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3.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creates a new patient information and saves in the </a:t>
                      </a:r>
                      <a:r>
                        <a:rPr lang="en-US" sz="1600" kern="100" dirty="0" smtClean="0">
                          <a:effectLst/>
                        </a:rPr>
                        <a:t>database.</a:t>
                      </a:r>
                      <a:endParaRPr lang="zh-CN" sz="16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11a. In step 11, if the result shows that this treatment already exists in the database.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1.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returns the message that the treatment exists.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566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Special Requirements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</a:t>
            </a:r>
            <a:r>
              <a:rPr lang="en-US" altLang="zh-CN" dirty="0" smtClean="0"/>
              <a:t>Model</a:t>
            </a:r>
            <a:br>
              <a:rPr lang="en-US" altLang="zh-CN" dirty="0" smtClean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99" y="1428750"/>
            <a:ext cx="7388002" cy="5057776"/>
          </a:xfrm>
        </p:spPr>
      </p:pic>
    </p:spTree>
    <p:extLst>
      <p:ext uri="{BB962C8B-B14F-4D97-AF65-F5344CB8AC3E}">
        <p14:creationId xmlns:p14="http://schemas.microsoft.com/office/powerpoint/2010/main" val="22156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equence Diagram and </a:t>
            </a:r>
            <a:br>
              <a:rPr lang="en-US" altLang="zh-CN" dirty="0" smtClean="0"/>
            </a:br>
            <a:r>
              <a:rPr lang="en-US" altLang="zh-CN" dirty="0" smtClean="0"/>
              <a:t>GRASP Principles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93027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131</TotalTime>
  <Words>451</Words>
  <Application>Microsoft Macintosh PowerPoint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Calibri</vt:lpstr>
      <vt:lpstr>DengXian</vt:lpstr>
      <vt:lpstr>Franklin Gothic Book</vt:lpstr>
      <vt:lpstr>Wingdings</vt:lpstr>
      <vt:lpstr>华文楷体</vt:lpstr>
      <vt:lpstr>Arial</vt:lpstr>
      <vt:lpstr>裁剪</vt:lpstr>
      <vt:lpstr>Software Design Method Health Care Information System</vt:lpstr>
      <vt:lpstr>Why We Choose This Topic?</vt:lpstr>
      <vt:lpstr>Motivation </vt:lpstr>
      <vt:lpstr>Related Work</vt:lpstr>
      <vt:lpstr>What We Choose For The Use Case?</vt:lpstr>
      <vt:lpstr>Use Fully Dressed Template</vt:lpstr>
      <vt:lpstr>Use Fully Dressed Template</vt:lpstr>
      <vt:lpstr>Domain Model </vt:lpstr>
      <vt:lpstr>Sequence Diagram and  GRASP Principles</vt:lpstr>
      <vt:lpstr>Design Class Diagram</vt:lpstr>
      <vt:lpstr>Conclusion</vt:lpstr>
      <vt:lpstr>Thank you!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Method Health Care Information System</dc:title>
  <dc:creator>Lingjing Huang</dc:creator>
  <cp:lastModifiedBy>Lingjing Huang</cp:lastModifiedBy>
  <cp:revision>11</cp:revision>
  <dcterms:created xsi:type="dcterms:W3CDTF">2018-12-03T19:32:16Z</dcterms:created>
  <dcterms:modified xsi:type="dcterms:W3CDTF">2018-12-03T21:45:50Z</dcterms:modified>
</cp:coreProperties>
</file>