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20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25" y="4415775"/>
            <a:ext cx="5608300" cy="4183375"/>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415056917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701025" y="4415775"/>
            <a:ext cx="5608300" cy="4183375"/>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52" name="Shape 52"/>
          <p:cNvSpPr>
            <a:spLocks noGrp="1" noRot="1" noChangeAspect="1"/>
          </p:cNvSpPr>
          <p:nvPr>
            <p:ph type="sldImg" idx="2"/>
          </p:nvPr>
        </p:nvSpPr>
        <p:spPr>
          <a:xfrm>
            <a:off x="1168625" y="697225"/>
            <a:ext cx="46738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701025" y="4415775"/>
            <a:ext cx="5608200" cy="41835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58" name="Shape 58"/>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68625" y="697225"/>
            <a:ext cx="4673700" cy="34863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701025" y="4415775"/>
            <a:ext cx="5608200" cy="41835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9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4202967"/>
            <a:ext cx="8520600" cy="17343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7"/>
            <a:ext cx="8520600" cy="7635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852800"/>
            <a:ext cx="2808000" cy="42393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644233"/>
            <a:ext cx="4045200" cy="19764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3737433"/>
            <a:ext cx="4045200" cy="16467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965433"/>
            <a:ext cx="3837000" cy="49269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7"/>
            <a:ext cx="5998800" cy="8067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6217622"/>
            <a:ext cx="548700" cy="5247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jp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open-emr.org" TargetMode="External"/><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92475" y="1438174"/>
            <a:ext cx="8003400" cy="4581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a:latin typeface="Calibri"/>
                <a:ea typeface="Calibri"/>
                <a:cs typeface="Calibri"/>
                <a:sym typeface="Calibri"/>
              </a:rPr>
              <a:t>Software Design Method</a:t>
            </a:r>
          </a:p>
          <a:p>
            <a:pPr marL="0" marR="0" lvl="0" indent="-279400" algn="ctr" rtl="0">
              <a:spcBef>
                <a:spcPts val="0"/>
              </a:spcBef>
              <a:buClr>
                <a:schemeClr val="dk1"/>
              </a:buClr>
              <a:buSzPts val="4400"/>
              <a:buFont typeface="Calibri"/>
              <a:buNone/>
            </a:pPr>
            <a:r>
              <a:rPr lang="en-US" sz="4400">
                <a:latin typeface="Calibri"/>
                <a:ea typeface="Calibri"/>
                <a:cs typeface="Calibri"/>
                <a:sym typeface="Calibri"/>
              </a:rPr>
              <a:t>Health Care Information System</a:t>
            </a:r>
          </a:p>
          <a:p>
            <a:pPr marL="0" marR="0" lvl="0" indent="-279400" algn="ctr" rtl="0">
              <a:spcBef>
                <a:spcPts val="0"/>
              </a:spcBef>
              <a:buClr>
                <a:schemeClr val="dk1"/>
              </a:buClr>
              <a:buSzPts val="4400"/>
              <a:buFont typeface="Calibri"/>
              <a:buNone/>
            </a:pPr>
            <a:r>
              <a:rPr lang="en-US" sz="3600">
                <a:latin typeface="Calibri"/>
                <a:ea typeface="Calibri"/>
                <a:cs typeface="Calibri"/>
                <a:sym typeface="Calibri"/>
              </a:rPr>
              <a:t>Group:</a:t>
            </a:r>
          </a:p>
          <a:p>
            <a:pPr marL="0" marR="0" lvl="0" indent="-279400" algn="ctr" rtl="0">
              <a:spcBef>
                <a:spcPts val="0"/>
              </a:spcBef>
              <a:buClr>
                <a:schemeClr val="dk1"/>
              </a:buClr>
              <a:buSzPts val="4400"/>
              <a:buFont typeface="Calibri"/>
              <a:buNone/>
            </a:pPr>
            <a:r>
              <a:rPr lang="en-US" sz="3600">
                <a:latin typeface="Calibri"/>
                <a:ea typeface="Calibri"/>
                <a:cs typeface="Calibri"/>
                <a:sym typeface="Calibri"/>
              </a:rPr>
              <a:t>Juanyta Powell</a:t>
            </a:r>
          </a:p>
          <a:p>
            <a:pPr marL="0" marR="0" lvl="0" indent="-279400" algn="ctr" rtl="0">
              <a:spcBef>
                <a:spcPts val="0"/>
              </a:spcBef>
              <a:buClr>
                <a:schemeClr val="dk1"/>
              </a:buClr>
              <a:buSzPts val="4400"/>
              <a:buFont typeface="Calibri"/>
              <a:buNone/>
            </a:pPr>
            <a:r>
              <a:rPr lang="en-US" sz="3600">
                <a:latin typeface="Calibri"/>
                <a:ea typeface="Calibri"/>
                <a:cs typeface="Calibri"/>
                <a:sym typeface="Calibri"/>
              </a:rPr>
              <a:t>Junhao Zhang</a:t>
            </a:r>
          </a:p>
          <a:p>
            <a:pPr marL="0" marR="0" lvl="0" indent="-279400" algn="ctr" rtl="0">
              <a:spcBef>
                <a:spcPts val="0"/>
              </a:spcBef>
              <a:buClr>
                <a:schemeClr val="dk1"/>
              </a:buClr>
              <a:buSzPts val="4400"/>
              <a:buFont typeface="Calibri"/>
              <a:buNone/>
            </a:pPr>
            <a:r>
              <a:rPr lang="en-US" sz="3600">
                <a:latin typeface="Calibri"/>
                <a:ea typeface="Calibri"/>
                <a:cs typeface="Calibri"/>
                <a:sym typeface="Calibri"/>
              </a:rPr>
              <a:t>Qingyu Fan</a:t>
            </a:r>
          </a:p>
          <a:p>
            <a:pPr marL="0" marR="0" lvl="0" indent="-279400" algn="ctr" rtl="0">
              <a:spcBef>
                <a:spcPts val="0"/>
              </a:spcBef>
              <a:buClr>
                <a:schemeClr val="dk1"/>
              </a:buClr>
              <a:buSzPts val="4400"/>
              <a:buFont typeface="Calibri"/>
              <a:buNone/>
            </a:pPr>
            <a:r>
              <a:rPr lang="en-US" sz="3600">
                <a:latin typeface="Calibri"/>
                <a:ea typeface="Calibri"/>
                <a:cs typeface="Calibri"/>
                <a:sym typeface="Calibri"/>
              </a:rPr>
              <a:t>Gireesh Rajulapudi</a:t>
            </a:r>
          </a:p>
          <a:p>
            <a:pPr marL="0" marR="0" lvl="0" indent="-279400" algn="ctr" rtl="0">
              <a:spcBef>
                <a:spcPts val="0"/>
              </a:spcBef>
              <a:buClr>
                <a:schemeClr val="dk1"/>
              </a:buClr>
              <a:buSzPts val="4400"/>
              <a:buFont typeface="Calibri"/>
              <a:buNone/>
            </a:pPr>
            <a:endParaRPr sz="3600">
              <a:latin typeface="Calibri"/>
              <a:ea typeface="Calibri"/>
              <a:cs typeface="Calibri"/>
              <a:sym typeface="Calibri"/>
            </a:endParaRPr>
          </a:p>
        </p:txBody>
      </p:sp>
      <p:pic>
        <p:nvPicPr>
          <p:cNvPr id="55" name="Shape 55" descr="Sig_rev.png"/>
          <p:cNvPicPr preferRelativeResize="0"/>
          <p:nvPr/>
        </p:nvPicPr>
        <p:blipFill rotWithShape="1">
          <a:blip r:embed="rId4">
            <a:alphaModFix/>
          </a:blip>
          <a:srcRect/>
          <a:stretch/>
        </p:blipFill>
        <p:spPr>
          <a:xfrm>
            <a:off x="188912" y="76200"/>
            <a:ext cx="3316287"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Register patient design class diagram</a:t>
            </a:r>
          </a:p>
        </p:txBody>
      </p:sp>
      <p:sp>
        <p:nvSpPr>
          <p:cNvPr id="120" name="Shape 120"/>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21" name="Shape 121"/>
          <p:cNvPicPr preferRelativeResize="0"/>
          <p:nvPr/>
        </p:nvPicPr>
        <p:blipFill>
          <a:blip r:embed="rId3">
            <a:alphaModFix/>
          </a:blip>
          <a:stretch>
            <a:fillRect/>
          </a:stretch>
        </p:blipFill>
        <p:spPr>
          <a:xfrm>
            <a:off x="0" y="8"/>
            <a:ext cx="4191000" cy="819150"/>
          </a:xfrm>
          <a:prstGeom prst="rect">
            <a:avLst/>
          </a:prstGeom>
          <a:noFill/>
          <a:ln>
            <a:noFill/>
          </a:ln>
        </p:spPr>
      </p:pic>
      <p:pic>
        <p:nvPicPr>
          <p:cNvPr id="6" name="image11.png"/>
          <p:cNvPicPr/>
          <p:nvPr/>
        </p:nvPicPr>
        <p:blipFill>
          <a:blip r:embed="rId4"/>
          <a:srcRect/>
          <a:stretch>
            <a:fillRect/>
          </a:stretch>
        </p:blipFill>
        <p:spPr>
          <a:xfrm>
            <a:off x="176514" y="1536617"/>
            <a:ext cx="8782291" cy="4822476"/>
          </a:xfrm>
          <a:prstGeom prst="rect">
            <a:avLst/>
          </a:prstGeom>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63000" y="213875"/>
            <a:ext cx="4269300" cy="763500"/>
          </a:xfrm>
          <a:prstGeom prst="rect">
            <a:avLst/>
          </a:prstGeom>
        </p:spPr>
        <p:txBody>
          <a:bodyPr wrap="square" lIns="91425" tIns="91425" rIns="91425" bIns="91425" anchor="t" anchorCtr="0">
            <a:noAutofit/>
          </a:bodyPr>
          <a:lstStyle/>
          <a:p>
            <a:pPr marL="0" lvl="0" indent="0" rtl="0">
              <a:spcBef>
                <a:spcPts val="0"/>
              </a:spcBef>
              <a:buNone/>
            </a:pPr>
            <a:r>
              <a:rPr lang="en-US"/>
              <a:t>The second Use Case</a:t>
            </a:r>
          </a:p>
        </p:txBody>
      </p:sp>
      <p:sp>
        <p:nvSpPr>
          <p:cNvPr id="128" name="Shape 128"/>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29" name="Shape 129"/>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30" name="Shape 130"/>
          <p:cNvPicPr preferRelativeResize="0"/>
          <p:nvPr/>
        </p:nvPicPr>
        <p:blipFill>
          <a:blip r:embed="rId4">
            <a:alphaModFix/>
          </a:blip>
          <a:stretch>
            <a:fillRect/>
          </a:stretch>
        </p:blipFill>
        <p:spPr>
          <a:xfrm>
            <a:off x="910162" y="873912"/>
            <a:ext cx="7323679" cy="588062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63000" y="213875"/>
            <a:ext cx="4269300" cy="763500"/>
          </a:xfrm>
          <a:prstGeom prst="rect">
            <a:avLst/>
          </a:prstGeom>
        </p:spPr>
        <p:txBody>
          <a:bodyPr wrap="square" lIns="91425" tIns="91425" rIns="91425" bIns="91425" anchor="t" anchorCtr="0">
            <a:noAutofit/>
          </a:bodyPr>
          <a:lstStyle/>
          <a:p>
            <a:pPr marL="0" lvl="0" indent="0" rtl="0">
              <a:spcBef>
                <a:spcPts val="0"/>
              </a:spcBef>
              <a:buNone/>
            </a:pPr>
            <a:r>
              <a:rPr lang="en-US"/>
              <a:t>The second Use Case</a:t>
            </a:r>
          </a:p>
        </p:txBody>
      </p:sp>
      <p:sp>
        <p:nvSpPr>
          <p:cNvPr id="136" name="Shape 13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37" name="Shape 137"/>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38" name="Shape 138"/>
          <p:cNvPicPr preferRelativeResize="0"/>
          <p:nvPr/>
        </p:nvPicPr>
        <p:blipFill>
          <a:blip r:embed="rId4">
            <a:alphaModFix/>
          </a:blip>
          <a:stretch>
            <a:fillRect/>
          </a:stretch>
        </p:blipFill>
        <p:spPr>
          <a:xfrm>
            <a:off x="1111525" y="932363"/>
            <a:ext cx="6920940" cy="5763726"/>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The second Domain Model</a:t>
            </a:r>
          </a:p>
        </p:txBody>
      </p:sp>
      <p:sp>
        <p:nvSpPr>
          <p:cNvPr id="144" name="Shape 144"/>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45" name="Shape 145"/>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46" name="Shape 146"/>
          <p:cNvPicPr preferRelativeResize="0"/>
          <p:nvPr/>
        </p:nvPicPr>
        <p:blipFill>
          <a:blip r:embed="rId4">
            <a:alphaModFix/>
          </a:blip>
          <a:stretch>
            <a:fillRect/>
          </a:stretch>
        </p:blipFill>
        <p:spPr>
          <a:xfrm>
            <a:off x="193338" y="-93135"/>
            <a:ext cx="8757324" cy="7044261"/>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699892"/>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The second Sequence Diagram</a:t>
            </a:r>
          </a:p>
        </p:txBody>
      </p:sp>
      <p:sp>
        <p:nvSpPr>
          <p:cNvPr id="152" name="Shape 152"/>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53" name="Shape 153"/>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54" name="Shape 154"/>
          <p:cNvPicPr preferRelativeResize="0"/>
          <p:nvPr/>
        </p:nvPicPr>
        <p:blipFill>
          <a:blip r:embed="rId4">
            <a:alphaModFix/>
          </a:blip>
          <a:stretch>
            <a:fillRect/>
          </a:stretch>
        </p:blipFill>
        <p:spPr>
          <a:xfrm>
            <a:off x="1134725" y="255387"/>
            <a:ext cx="7134825" cy="7117676"/>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The second Design Class Diagram</a:t>
            </a:r>
          </a:p>
        </p:txBody>
      </p:sp>
      <p:sp>
        <p:nvSpPr>
          <p:cNvPr id="160" name="Shape 160"/>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1" name="Shape 161"/>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62" name="Shape 162"/>
          <p:cNvPicPr preferRelativeResize="0"/>
          <p:nvPr/>
        </p:nvPicPr>
        <p:blipFill>
          <a:blip r:embed="rId4">
            <a:alphaModFix/>
          </a:blip>
          <a:stretch>
            <a:fillRect/>
          </a:stretch>
        </p:blipFill>
        <p:spPr>
          <a:xfrm>
            <a:off x="-162025" y="521200"/>
            <a:ext cx="9468027" cy="5815624"/>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2921725" y="3516325"/>
            <a:ext cx="1086600" cy="763500"/>
          </a:xfrm>
          <a:prstGeom prst="rect">
            <a:avLst/>
          </a:prstGeom>
        </p:spPr>
        <p:txBody>
          <a:bodyPr wrap="square" lIns="91425" tIns="91425" rIns="91425" bIns="91425" anchor="t" anchorCtr="0">
            <a:noAutofit/>
          </a:bodyPr>
          <a:lstStyle/>
          <a:p>
            <a:pPr marL="0" lvl="0" indent="0" rtl="0">
              <a:spcBef>
                <a:spcPts val="0"/>
              </a:spcBef>
              <a:buNone/>
            </a:pPr>
            <a:r>
              <a:rPr lang="en-US"/>
              <a:t>Code</a:t>
            </a:r>
          </a:p>
        </p:txBody>
      </p:sp>
      <p:sp>
        <p:nvSpPr>
          <p:cNvPr id="168" name="Shape 168"/>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69" name="Shape 169"/>
          <p:cNvPicPr preferRelativeResize="0"/>
          <p:nvPr/>
        </p:nvPicPr>
        <p:blipFill>
          <a:blip r:embed="rId3">
            <a:alphaModFix/>
          </a:blip>
          <a:stretch>
            <a:fillRect/>
          </a:stretch>
        </p:blipFill>
        <p:spPr>
          <a:xfrm>
            <a:off x="-93225" y="-46017"/>
            <a:ext cx="4191000" cy="8191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598500" y="945474"/>
            <a:ext cx="7947000" cy="5300100"/>
          </a:xfrm>
          <a:prstGeom prst="rect">
            <a:avLst/>
          </a:prstGeom>
          <a:noFill/>
          <a:ln>
            <a:noFill/>
          </a:ln>
        </p:spPr>
        <p:txBody>
          <a:bodyPr wrap="square" lIns="91425" tIns="45700" rIns="91425" bIns="45700" anchor="ctr" anchorCtr="0">
            <a:noAutofit/>
          </a:bodyPr>
          <a:lstStyle/>
          <a:p>
            <a:pPr marL="0" marR="0" lvl="0" indent="-279400" algn="l" rtl="0">
              <a:lnSpc>
                <a:spcPct val="115000"/>
              </a:lnSpc>
              <a:spcBef>
                <a:spcPts val="0"/>
              </a:spcBef>
              <a:buClr>
                <a:schemeClr val="dk1"/>
              </a:buClr>
              <a:buSzPts val="4400"/>
              <a:buFont typeface="Calibri"/>
              <a:buNone/>
            </a:pPr>
            <a:r>
              <a:rPr lang="en-US" sz="2400"/>
              <a:t>Contents:</a:t>
            </a:r>
          </a:p>
          <a:p>
            <a:pPr marL="0" marR="0" lvl="0" indent="-279400" algn="l" rtl="0">
              <a:lnSpc>
                <a:spcPct val="115000"/>
              </a:lnSpc>
              <a:spcBef>
                <a:spcPts val="0"/>
              </a:spcBef>
              <a:buClr>
                <a:schemeClr val="dk1"/>
              </a:buClr>
              <a:buSzPts val="4400"/>
              <a:buFont typeface="Calibri"/>
              <a:buNone/>
            </a:pPr>
            <a:endParaRPr sz="2400"/>
          </a:p>
          <a:p>
            <a:pPr marL="457200" marR="0" lvl="0" indent="-381000" algn="l" rtl="0">
              <a:lnSpc>
                <a:spcPct val="115000"/>
              </a:lnSpc>
              <a:spcBef>
                <a:spcPts val="0"/>
              </a:spcBef>
              <a:spcAft>
                <a:spcPts val="0"/>
              </a:spcAft>
              <a:buSzPts val="2400"/>
              <a:buAutoNum type="arabicPeriod"/>
            </a:pPr>
            <a:r>
              <a:rPr lang="en-US" sz="2400"/>
              <a:t>Motivation</a:t>
            </a:r>
          </a:p>
          <a:p>
            <a:pPr marL="457200" marR="0" lvl="0" indent="-381000" algn="l" rtl="0">
              <a:lnSpc>
                <a:spcPct val="115000"/>
              </a:lnSpc>
              <a:spcBef>
                <a:spcPts val="0"/>
              </a:spcBef>
              <a:spcAft>
                <a:spcPts val="0"/>
              </a:spcAft>
              <a:buSzPts val="2400"/>
              <a:buAutoNum type="arabicPeriod"/>
            </a:pPr>
            <a:r>
              <a:rPr lang="en-US" sz="2400"/>
              <a:t>Related Work</a:t>
            </a:r>
          </a:p>
          <a:p>
            <a:pPr marL="457200" lvl="0" indent="-381000" algn="l" rtl="0">
              <a:lnSpc>
                <a:spcPct val="115000"/>
              </a:lnSpc>
              <a:spcBef>
                <a:spcPts val="0"/>
              </a:spcBef>
              <a:buSzPts val="2400"/>
              <a:buAutoNum type="arabicPeriod"/>
            </a:pPr>
            <a:r>
              <a:rPr lang="en-US" sz="2400"/>
              <a:t>Describe two Use Case with</a:t>
            </a:r>
          </a:p>
          <a:p>
            <a:pPr marL="1143000" lvl="0" indent="-298450" algn="l" rtl="0">
              <a:lnSpc>
                <a:spcPct val="115000"/>
              </a:lnSpc>
              <a:spcBef>
                <a:spcPts val="0"/>
              </a:spcBef>
              <a:buClr>
                <a:schemeClr val="dk1"/>
              </a:buClr>
              <a:buSzPts val="1100"/>
              <a:buFont typeface="Arial"/>
              <a:buNone/>
            </a:pPr>
            <a:r>
              <a:rPr lang="en-US" sz="2400"/>
              <a:t>o   Use fully dressed template</a:t>
            </a:r>
          </a:p>
          <a:p>
            <a:pPr marL="1143000" lvl="0" indent="-298450" algn="l" rtl="0">
              <a:lnSpc>
                <a:spcPct val="115000"/>
              </a:lnSpc>
              <a:spcBef>
                <a:spcPts val="0"/>
              </a:spcBef>
              <a:buClr>
                <a:schemeClr val="dk1"/>
              </a:buClr>
              <a:buSzPts val="1100"/>
              <a:buFont typeface="Arial"/>
              <a:buNone/>
            </a:pPr>
            <a:r>
              <a:rPr lang="en-US" sz="2400"/>
              <a:t>o   Develop the Domain Model</a:t>
            </a:r>
          </a:p>
          <a:p>
            <a:pPr marL="1143000" lvl="0" indent="-298450" algn="l" rtl="0">
              <a:lnSpc>
                <a:spcPct val="115000"/>
              </a:lnSpc>
              <a:spcBef>
                <a:spcPts val="0"/>
              </a:spcBef>
              <a:buClr>
                <a:schemeClr val="dk1"/>
              </a:buClr>
              <a:buSzPts val="1100"/>
              <a:buFont typeface="Arial"/>
              <a:buNone/>
            </a:pPr>
            <a:r>
              <a:rPr lang="en-US" sz="2400"/>
              <a:t>o   Develop the sequence diagram</a:t>
            </a:r>
          </a:p>
          <a:p>
            <a:pPr marL="1143000" lvl="0" indent="-298450" algn="l" rtl="0">
              <a:lnSpc>
                <a:spcPct val="115000"/>
              </a:lnSpc>
              <a:spcBef>
                <a:spcPts val="0"/>
              </a:spcBef>
              <a:buClr>
                <a:schemeClr val="dk1"/>
              </a:buClr>
              <a:buSzPts val="1100"/>
              <a:buFont typeface="Arial"/>
              <a:buNone/>
            </a:pPr>
            <a:r>
              <a:rPr lang="en-US" sz="2400"/>
              <a:t>o   Develop the Design Class Diagram</a:t>
            </a:r>
          </a:p>
          <a:p>
            <a:pPr marL="1143000" lvl="0" indent="-298450" algn="l" rtl="0">
              <a:lnSpc>
                <a:spcPct val="115000"/>
              </a:lnSpc>
              <a:spcBef>
                <a:spcPts val="0"/>
              </a:spcBef>
              <a:buClr>
                <a:schemeClr val="dk1"/>
              </a:buClr>
              <a:buSzPts val="1100"/>
              <a:buFont typeface="Arial"/>
              <a:buNone/>
            </a:pPr>
            <a:r>
              <a:rPr lang="en-US" sz="2400"/>
              <a:t>o   Map it to Code</a:t>
            </a:r>
          </a:p>
        </p:txBody>
      </p:sp>
      <p:pic>
        <p:nvPicPr>
          <p:cNvPr id="61" name="Shape 61" descr="Sig_rev.png"/>
          <p:cNvPicPr preferRelativeResize="0"/>
          <p:nvPr/>
        </p:nvPicPr>
        <p:blipFill rotWithShape="1">
          <a:blip r:embed="rId4">
            <a:alphaModFix/>
          </a:blip>
          <a:srcRect/>
          <a:stretch/>
        </p:blipFill>
        <p:spPr>
          <a:xfrm>
            <a:off x="188912" y="76200"/>
            <a:ext cx="3316287" cy="609600"/>
          </a:xfrm>
          <a:prstGeom prst="rect">
            <a:avLst/>
          </a:prstGeom>
          <a:noFill/>
          <a:ln>
            <a:noFill/>
          </a:ln>
        </p:spPr>
      </p:pic>
      <p:sp>
        <p:nvSpPr>
          <p:cNvPr id="62" name="Shape 62"/>
          <p:cNvSpPr txBox="1"/>
          <p:nvPr/>
        </p:nvSpPr>
        <p:spPr>
          <a:xfrm>
            <a:off x="2170600" y="4620825"/>
            <a:ext cx="7340100" cy="8562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819142"/>
            <a:ext cx="8520600" cy="763500"/>
          </a:xfrm>
          <a:prstGeom prst="rect">
            <a:avLst/>
          </a:prstGeom>
        </p:spPr>
        <p:txBody>
          <a:bodyPr wrap="square" lIns="91425" tIns="91425" rIns="91425" bIns="91425" anchor="t" anchorCtr="0">
            <a:noAutofit/>
          </a:bodyPr>
          <a:lstStyle/>
          <a:p>
            <a:pPr marL="0" lvl="0" indent="0">
              <a:spcBef>
                <a:spcPts val="0"/>
              </a:spcBef>
              <a:buNone/>
            </a:pPr>
            <a:r>
              <a:rPr lang="en-US"/>
              <a:t>Motivation</a:t>
            </a:r>
          </a:p>
        </p:txBody>
      </p:sp>
      <p:sp>
        <p:nvSpPr>
          <p:cNvPr id="68" name="Shape 68"/>
          <p:cNvSpPr txBox="1">
            <a:spLocks noGrp="1"/>
          </p:cNvSpPr>
          <p:nvPr>
            <p:ph type="body" idx="1"/>
          </p:nvPr>
        </p:nvSpPr>
        <p:spPr>
          <a:xfrm>
            <a:off x="311700" y="1582658"/>
            <a:ext cx="8520600" cy="45552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US">
                <a:solidFill>
                  <a:schemeClr val="dk1"/>
                </a:solidFill>
                <a:highlight>
                  <a:srgbClr val="FFFFFF"/>
                </a:highlight>
              </a:rPr>
              <a:t>Health Care Information Systems can improve hospital's cost control, increase the timeliness and accuracy of patient care and administration information, increase service capacity, reduce personnel costs and improve the quality of patient care. However, experience shows that most of these benefits will not occur automatically following system implementation. Operational problems may exist that diminish information timeliness, accessibility, and accuracy.</a:t>
            </a:r>
          </a:p>
          <a:p>
            <a:pPr marL="0" lvl="0" indent="0" rtl="0">
              <a:lnSpc>
                <a:spcPct val="150000"/>
              </a:lnSpc>
              <a:spcBef>
                <a:spcPts val="0"/>
              </a:spcBef>
              <a:spcAft>
                <a:spcPts val="0"/>
              </a:spcAft>
              <a:buNone/>
            </a:pPr>
            <a:endParaRPr>
              <a:solidFill>
                <a:schemeClr val="dk1"/>
              </a:solidFill>
              <a:highlight>
                <a:srgbClr val="FFFFFF"/>
              </a:highlight>
            </a:endParaRPr>
          </a:p>
          <a:p>
            <a:pPr marL="0" lvl="0" indent="0" rtl="0">
              <a:lnSpc>
                <a:spcPct val="150000"/>
              </a:lnSpc>
              <a:spcBef>
                <a:spcPts val="0"/>
              </a:spcBef>
              <a:spcAft>
                <a:spcPts val="0"/>
              </a:spcAft>
              <a:buNone/>
            </a:pPr>
            <a:r>
              <a:rPr lang="en-US">
                <a:solidFill>
                  <a:schemeClr val="dk1"/>
                </a:solidFill>
                <a:highlight>
                  <a:srgbClr val="FFFFFF"/>
                </a:highlight>
              </a:rPr>
              <a:t>So we use what we learn in the Software Design Method class to build a more user friendly and more efficient Health Care Information System. </a:t>
            </a:r>
          </a:p>
          <a:p>
            <a:pPr marL="0" lvl="0" indent="-69850" rtl="0">
              <a:lnSpc>
                <a:spcPct val="150000"/>
              </a:lnSpc>
              <a:spcBef>
                <a:spcPts val="0"/>
              </a:spcBef>
              <a:spcAft>
                <a:spcPts val="0"/>
              </a:spcAft>
              <a:buClr>
                <a:schemeClr val="dk1"/>
              </a:buClr>
              <a:buSzPts val="1100"/>
              <a:buFont typeface="Arial"/>
              <a:buNone/>
            </a:pPr>
            <a:endParaRPr>
              <a:solidFill>
                <a:schemeClr val="dk1"/>
              </a:solidFill>
              <a:highlight>
                <a:srgbClr val="FFFFFF"/>
              </a:highlight>
            </a:endParaRPr>
          </a:p>
        </p:txBody>
      </p:sp>
      <p:pic>
        <p:nvPicPr>
          <p:cNvPr id="69" name="Shape 69"/>
          <p:cNvPicPr preferRelativeResize="0"/>
          <p:nvPr/>
        </p:nvPicPr>
        <p:blipFill>
          <a:blip r:embed="rId3">
            <a:alphaModFix/>
          </a:blip>
          <a:stretch>
            <a:fillRect/>
          </a:stretch>
        </p:blipFill>
        <p:spPr>
          <a:xfrm>
            <a:off x="0" y="8"/>
            <a:ext cx="4191000" cy="8191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6999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Related work</a:t>
            </a:r>
          </a:p>
        </p:txBody>
      </p:sp>
      <p:sp>
        <p:nvSpPr>
          <p:cNvPr id="75" name="Shape 75"/>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lnSpc>
                <a:spcPct val="150000"/>
              </a:lnSpc>
              <a:spcBef>
                <a:spcPts val="0"/>
              </a:spcBef>
              <a:spcAft>
                <a:spcPts val="0"/>
              </a:spcAft>
              <a:buNone/>
            </a:pPr>
            <a:r>
              <a:rPr lang="en-US">
                <a:solidFill>
                  <a:schemeClr val="dk1"/>
                </a:solidFill>
              </a:rPr>
              <a:t>Three major parts help us through the project:</a:t>
            </a:r>
          </a:p>
          <a:p>
            <a:pPr marL="0" lvl="0" indent="0" rtl="0">
              <a:lnSpc>
                <a:spcPct val="150000"/>
              </a:lnSpc>
              <a:spcBef>
                <a:spcPts val="0"/>
              </a:spcBef>
              <a:spcAft>
                <a:spcPts val="0"/>
              </a:spcAft>
              <a:buNone/>
            </a:pPr>
            <a:endParaRPr>
              <a:solidFill>
                <a:schemeClr val="dk1"/>
              </a:solidFill>
            </a:endParaRPr>
          </a:p>
          <a:p>
            <a:pPr marL="0" lvl="0" indent="0" rtl="0">
              <a:lnSpc>
                <a:spcPct val="150000"/>
              </a:lnSpc>
              <a:spcBef>
                <a:spcPts val="0"/>
              </a:spcBef>
              <a:spcAft>
                <a:spcPts val="0"/>
              </a:spcAft>
              <a:buNone/>
            </a:pPr>
            <a:r>
              <a:rPr lang="en-US">
                <a:solidFill>
                  <a:schemeClr val="dk1"/>
                </a:solidFill>
              </a:rPr>
              <a:t>Paper &lt;Best Practices in the Design and Development of Health Care Information System&gt;</a:t>
            </a:r>
          </a:p>
          <a:p>
            <a:pPr marL="0" lvl="0" indent="0" rtl="0">
              <a:lnSpc>
                <a:spcPct val="150000"/>
              </a:lnSpc>
              <a:spcBef>
                <a:spcPts val="0"/>
              </a:spcBef>
              <a:spcAft>
                <a:spcPts val="0"/>
              </a:spcAft>
              <a:buNone/>
            </a:pPr>
            <a:endParaRPr>
              <a:solidFill>
                <a:schemeClr val="dk1"/>
              </a:solidFill>
            </a:endParaRPr>
          </a:p>
          <a:p>
            <a:pPr marL="0" lvl="0" indent="0" rtl="0">
              <a:lnSpc>
                <a:spcPct val="150000"/>
              </a:lnSpc>
              <a:spcBef>
                <a:spcPts val="0"/>
              </a:spcBef>
              <a:spcAft>
                <a:spcPts val="0"/>
              </a:spcAft>
              <a:buNone/>
            </a:pPr>
            <a:r>
              <a:rPr lang="en-US">
                <a:solidFill>
                  <a:schemeClr val="dk1"/>
                </a:solidFill>
              </a:rPr>
              <a:t>Website &amp; software: “</a:t>
            </a:r>
            <a:r>
              <a:rPr lang="en-US" u="sng">
                <a:solidFill>
                  <a:srgbClr val="1155CC"/>
                </a:solidFill>
                <a:hlinkClick r:id="rId3"/>
              </a:rPr>
              <a:t>http://www.open-emr.org</a:t>
            </a:r>
            <a:r>
              <a:rPr lang="en-US">
                <a:solidFill>
                  <a:schemeClr val="dk1"/>
                </a:solidFill>
              </a:rPr>
              <a:t>”</a:t>
            </a:r>
          </a:p>
          <a:p>
            <a:pPr marL="0" lvl="0" indent="-69850" rtl="0">
              <a:lnSpc>
                <a:spcPct val="150000"/>
              </a:lnSpc>
              <a:spcBef>
                <a:spcPts val="0"/>
              </a:spcBef>
              <a:spcAft>
                <a:spcPts val="0"/>
              </a:spcAft>
              <a:buClr>
                <a:schemeClr val="dk1"/>
              </a:buClr>
              <a:buSzPts val="1100"/>
              <a:buFont typeface="Arial"/>
              <a:buNone/>
            </a:pPr>
            <a:endParaRPr>
              <a:solidFill>
                <a:schemeClr val="dk1"/>
              </a:solidFill>
            </a:endParaRPr>
          </a:p>
          <a:p>
            <a:pPr marL="0" lvl="0" indent="-69850" rtl="0">
              <a:lnSpc>
                <a:spcPct val="150000"/>
              </a:lnSpc>
              <a:spcBef>
                <a:spcPts val="0"/>
              </a:spcBef>
              <a:spcAft>
                <a:spcPts val="0"/>
              </a:spcAft>
              <a:buClr>
                <a:schemeClr val="dk1"/>
              </a:buClr>
              <a:buSzPts val="1100"/>
              <a:buFont typeface="Arial"/>
              <a:buNone/>
            </a:pPr>
            <a:r>
              <a:rPr lang="en-US">
                <a:solidFill>
                  <a:schemeClr val="dk1"/>
                </a:solidFill>
              </a:rPr>
              <a:t>The textbook(Applying UML and Patterns: An Introduction to Object-Oriented Analysis and Design and Iterative Development)</a:t>
            </a:r>
          </a:p>
        </p:txBody>
      </p:sp>
      <p:pic>
        <p:nvPicPr>
          <p:cNvPr id="76" name="Shape 76"/>
          <p:cNvPicPr preferRelativeResize="0"/>
          <p:nvPr/>
        </p:nvPicPr>
        <p:blipFill>
          <a:blip r:embed="rId4">
            <a:alphaModFix/>
          </a:blip>
          <a:stretch>
            <a:fillRect/>
          </a:stretch>
        </p:blipFill>
        <p:spPr>
          <a:xfrm>
            <a:off x="-53275" y="8"/>
            <a:ext cx="4191000" cy="8191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7132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Use Cases of the Projcet</a:t>
            </a:r>
          </a:p>
        </p:txBody>
      </p:sp>
      <p:sp>
        <p:nvSpPr>
          <p:cNvPr id="82" name="Shape 82"/>
          <p:cNvSpPr txBox="1">
            <a:spLocks noGrp="1"/>
          </p:cNvSpPr>
          <p:nvPr>
            <p:ph type="body" idx="1"/>
          </p:nvPr>
        </p:nvSpPr>
        <p:spPr>
          <a:xfrm>
            <a:off x="804400" y="1536625"/>
            <a:ext cx="7278600" cy="4555200"/>
          </a:xfrm>
          <a:prstGeom prst="rect">
            <a:avLst/>
          </a:prstGeom>
        </p:spPr>
        <p:txBody>
          <a:bodyPr wrap="square" lIns="91425" tIns="91425" rIns="91425" bIns="91425" anchor="t" anchorCtr="0">
            <a:noAutofit/>
          </a:bodyPr>
          <a:lstStyle/>
          <a:p>
            <a:pPr marL="0" lvl="0" indent="-228600" rtl="0">
              <a:spcBef>
                <a:spcPts val="0"/>
              </a:spcBef>
              <a:spcAft>
                <a:spcPts val="0"/>
              </a:spcAft>
              <a:buNone/>
            </a:pPr>
            <a:r>
              <a:rPr lang="en-US"/>
              <a:t>1.</a:t>
            </a:r>
            <a:r>
              <a:rPr lang="en-US" sz="700">
                <a:latin typeface="Times New Roman"/>
                <a:ea typeface="Times New Roman"/>
                <a:cs typeface="Times New Roman"/>
                <a:sym typeface="Times New Roman"/>
              </a:rPr>
              <a:t>     </a:t>
            </a:r>
            <a:r>
              <a:rPr lang="en-US"/>
              <a:t>Appointment System - Schedule /view / update /cancel appointment</a:t>
            </a:r>
          </a:p>
          <a:p>
            <a:pPr marL="0" lvl="0" indent="-228600" rtl="0">
              <a:spcBef>
                <a:spcPts val="0"/>
              </a:spcBef>
              <a:spcAft>
                <a:spcPts val="0"/>
              </a:spcAft>
              <a:buNone/>
            </a:pPr>
            <a:r>
              <a:rPr lang="en-US"/>
              <a:t>2.</a:t>
            </a:r>
            <a:r>
              <a:rPr lang="en-US" sz="700">
                <a:latin typeface="Times New Roman"/>
                <a:ea typeface="Times New Roman"/>
                <a:cs typeface="Times New Roman"/>
                <a:sym typeface="Times New Roman"/>
              </a:rPr>
              <a:t>     </a:t>
            </a:r>
            <a:r>
              <a:rPr lang="en-US"/>
              <a:t>Patient registration / create patient</a:t>
            </a:r>
          </a:p>
          <a:p>
            <a:pPr marL="0" lvl="0" indent="-228600" rtl="0">
              <a:spcBef>
                <a:spcPts val="0"/>
              </a:spcBef>
              <a:spcAft>
                <a:spcPts val="0"/>
              </a:spcAft>
              <a:buNone/>
            </a:pPr>
            <a:r>
              <a:rPr lang="en-US"/>
              <a:t>3.</a:t>
            </a:r>
            <a:r>
              <a:rPr lang="en-US" sz="700">
                <a:latin typeface="Times New Roman"/>
                <a:ea typeface="Times New Roman"/>
                <a:cs typeface="Times New Roman"/>
                <a:sym typeface="Times New Roman"/>
              </a:rPr>
              <a:t>     </a:t>
            </a:r>
            <a:r>
              <a:rPr lang="en-US"/>
              <a:t>Medical records - Review / update patient medical records</a:t>
            </a:r>
          </a:p>
          <a:p>
            <a:pPr marL="0" lvl="0" indent="-298450" rtl="0">
              <a:spcBef>
                <a:spcPts val="0"/>
              </a:spcBef>
              <a:spcAft>
                <a:spcPts val="0"/>
              </a:spcAft>
              <a:buClr>
                <a:schemeClr val="dk1"/>
              </a:buClr>
              <a:buSzPts val="1100"/>
              <a:buFont typeface="Arial"/>
              <a:buNone/>
            </a:pPr>
            <a:r>
              <a:rPr lang="en-US"/>
              <a:t>4.</a:t>
            </a:r>
            <a:r>
              <a:rPr lang="en-US" sz="700">
                <a:latin typeface="Times New Roman"/>
                <a:ea typeface="Times New Roman"/>
                <a:cs typeface="Times New Roman"/>
                <a:sym typeface="Times New Roman"/>
              </a:rPr>
              <a:t>     </a:t>
            </a:r>
            <a:r>
              <a:rPr lang="en-US"/>
              <a:t>Treatments - Schedule /view / update /cancel treatment / lab</a:t>
            </a:r>
          </a:p>
          <a:p>
            <a:pPr marL="0" lvl="0" indent="-298450" rtl="0">
              <a:spcBef>
                <a:spcPts val="0"/>
              </a:spcBef>
              <a:spcAft>
                <a:spcPts val="0"/>
              </a:spcAft>
              <a:buClr>
                <a:schemeClr val="dk1"/>
              </a:buClr>
              <a:buSzPts val="1100"/>
              <a:buFont typeface="Arial"/>
              <a:buNone/>
            </a:pPr>
            <a:r>
              <a:rPr lang="en-US"/>
              <a:t>5.</a:t>
            </a:r>
            <a:r>
              <a:rPr lang="en-US" sz="700">
                <a:latin typeface="Times New Roman"/>
                <a:ea typeface="Times New Roman"/>
                <a:cs typeface="Times New Roman"/>
                <a:sym typeface="Times New Roman"/>
              </a:rPr>
              <a:t>     </a:t>
            </a:r>
            <a:r>
              <a:rPr lang="en-US"/>
              <a:t>Prescribe medication</a:t>
            </a:r>
          </a:p>
          <a:p>
            <a:pPr marL="0" lvl="0" indent="-228600" rtl="0">
              <a:spcBef>
                <a:spcPts val="0"/>
              </a:spcBef>
              <a:spcAft>
                <a:spcPts val="0"/>
              </a:spcAft>
              <a:buNone/>
            </a:pPr>
            <a:r>
              <a:rPr lang="en-US"/>
              <a:t>6.</a:t>
            </a:r>
            <a:r>
              <a:rPr lang="en-US" sz="700">
                <a:latin typeface="Times New Roman"/>
                <a:ea typeface="Times New Roman"/>
                <a:cs typeface="Times New Roman"/>
                <a:sym typeface="Times New Roman"/>
              </a:rPr>
              <a:t>     </a:t>
            </a:r>
            <a:r>
              <a:rPr lang="en-US"/>
              <a:t>Reorder medication (patient refills / reorders medication)</a:t>
            </a:r>
          </a:p>
          <a:p>
            <a:pPr marL="0" lvl="0" indent="-228600" rtl="0">
              <a:spcBef>
                <a:spcPts val="0"/>
              </a:spcBef>
              <a:spcAft>
                <a:spcPts val="0"/>
              </a:spcAft>
              <a:buNone/>
            </a:pPr>
            <a:r>
              <a:rPr lang="en-US"/>
              <a:t>7.  Process medical payment</a:t>
            </a:r>
          </a:p>
        </p:txBody>
      </p:sp>
      <p:pic>
        <p:nvPicPr>
          <p:cNvPr id="83" name="Shape 83"/>
          <p:cNvPicPr preferRelativeResize="0"/>
          <p:nvPr/>
        </p:nvPicPr>
        <p:blipFill>
          <a:blip r:embed="rId3">
            <a:alphaModFix/>
          </a:blip>
          <a:stretch>
            <a:fillRect/>
          </a:stretch>
        </p:blipFill>
        <p:spPr>
          <a:xfrm>
            <a:off x="0" y="8"/>
            <a:ext cx="4191000" cy="8191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What we choose?</a:t>
            </a:r>
          </a:p>
        </p:txBody>
      </p:sp>
      <p:sp>
        <p:nvSpPr>
          <p:cNvPr id="89" name="Shape 89"/>
          <p:cNvSpPr txBox="1">
            <a:spLocks noGrp="1"/>
          </p:cNvSpPr>
          <p:nvPr>
            <p:ph type="body" idx="1"/>
          </p:nvPr>
        </p:nvSpPr>
        <p:spPr>
          <a:xfrm>
            <a:off x="831050" y="1736375"/>
            <a:ext cx="7744800" cy="4555200"/>
          </a:xfrm>
          <a:prstGeom prst="rect">
            <a:avLst/>
          </a:prstGeom>
        </p:spPr>
        <p:txBody>
          <a:bodyPr wrap="square" lIns="91425" tIns="91425" rIns="91425" bIns="91425" anchor="t" anchorCtr="0">
            <a:noAutofit/>
          </a:bodyPr>
          <a:lstStyle/>
          <a:p>
            <a:pPr marL="0" lvl="0" indent="-298450" rtl="0">
              <a:spcBef>
                <a:spcPts val="0"/>
              </a:spcBef>
              <a:spcAft>
                <a:spcPts val="0"/>
              </a:spcAft>
              <a:buClr>
                <a:schemeClr val="dk1"/>
              </a:buClr>
              <a:buSzPts val="1100"/>
              <a:buFont typeface="Arial"/>
              <a:buNone/>
            </a:pPr>
            <a:r>
              <a:rPr lang="en-US"/>
              <a:t>1.</a:t>
            </a:r>
            <a:r>
              <a:rPr lang="en-US" sz="700">
                <a:latin typeface="Times New Roman"/>
                <a:ea typeface="Times New Roman"/>
                <a:cs typeface="Times New Roman"/>
                <a:sym typeface="Times New Roman"/>
              </a:rPr>
              <a:t>     </a:t>
            </a:r>
            <a:r>
              <a:rPr lang="en-US"/>
              <a:t>Appointment System - Schedule /view / update /cancel appointment</a:t>
            </a:r>
          </a:p>
          <a:p>
            <a:pPr marL="0" lvl="0" indent="-298450" rtl="0">
              <a:spcBef>
                <a:spcPts val="0"/>
              </a:spcBef>
              <a:spcAft>
                <a:spcPts val="0"/>
              </a:spcAft>
              <a:buClr>
                <a:schemeClr val="dk1"/>
              </a:buClr>
              <a:buSzPts val="1100"/>
              <a:buFont typeface="Arial"/>
              <a:buNone/>
            </a:pPr>
            <a:r>
              <a:rPr lang="en-US"/>
              <a:t>2.</a:t>
            </a:r>
            <a:r>
              <a:rPr lang="en-US" sz="700">
                <a:latin typeface="Times New Roman"/>
                <a:ea typeface="Times New Roman"/>
                <a:cs typeface="Times New Roman"/>
                <a:sym typeface="Times New Roman"/>
              </a:rPr>
              <a:t>   </a:t>
            </a:r>
            <a:r>
              <a:rPr lang="en-US" sz="700">
                <a:solidFill>
                  <a:srgbClr val="38761D"/>
                </a:solidFill>
                <a:latin typeface="Times New Roman"/>
                <a:ea typeface="Times New Roman"/>
                <a:cs typeface="Times New Roman"/>
                <a:sym typeface="Times New Roman"/>
              </a:rPr>
              <a:t>  </a:t>
            </a:r>
            <a:r>
              <a:rPr lang="en-US">
                <a:solidFill>
                  <a:srgbClr val="FF0000"/>
                </a:solidFill>
              </a:rPr>
              <a:t>Patient registration / create patient</a:t>
            </a:r>
          </a:p>
          <a:p>
            <a:pPr marL="0" lvl="0" indent="-298450" rtl="0">
              <a:spcBef>
                <a:spcPts val="0"/>
              </a:spcBef>
              <a:spcAft>
                <a:spcPts val="0"/>
              </a:spcAft>
              <a:buClr>
                <a:schemeClr val="dk1"/>
              </a:buClr>
              <a:buSzPts val="1100"/>
              <a:buFont typeface="Arial"/>
              <a:buNone/>
            </a:pPr>
            <a:r>
              <a:rPr lang="en-US"/>
              <a:t>3.</a:t>
            </a:r>
            <a:r>
              <a:rPr lang="en-US" sz="700">
                <a:latin typeface="Times New Roman"/>
                <a:ea typeface="Times New Roman"/>
                <a:cs typeface="Times New Roman"/>
                <a:sym typeface="Times New Roman"/>
              </a:rPr>
              <a:t>     </a:t>
            </a:r>
            <a:r>
              <a:rPr lang="en-US"/>
              <a:t>Medical records - Review / update patient medical records</a:t>
            </a:r>
          </a:p>
          <a:p>
            <a:pPr marL="0" lvl="0" indent="-298450" rtl="0">
              <a:spcBef>
                <a:spcPts val="0"/>
              </a:spcBef>
              <a:spcAft>
                <a:spcPts val="0"/>
              </a:spcAft>
              <a:buClr>
                <a:schemeClr val="dk1"/>
              </a:buClr>
              <a:buSzPts val="1100"/>
              <a:buFont typeface="Arial"/>
              <a:buNone/>
            </a:pPr>
            <a:r>
              <a:rPr lang="en-US"/>
              <a:t>4.</a:t>
            </a:r>
            <a:r>
              <a:rPr lang="en-US" sz="700">
                <a:latin typeface="Times New Roman"/>
                <a:ea typeface="Times New Roman"/>
                <a:cs typeface="Times New Roman"/>
                <a:sym typeface="Times New Roman"/>
              </a:rPr>
              <a:t>     </a:t>
            </a:r>
            <a:r>
              <a:rPr lang="en-US"/>
              <a:t>Treatments - Schedule /view / update /cancel treatment / lab</a:t>
            </a:r>
          </a:p>
          <a:p>
            <a:pPr marL="0" lvl="0" indent="-298450" rtl="0">
              <a:spcBef>
                <a:spcPts val="0"/>
              </a:spcBef>
              <a:spcAft>
                <a:spcPts val="0"/>
              </a:spcAft>
              <a:buClr>
                <a:schemeClr val="dk1"/>
              </a:buClr>
              <a:buSzPts val="1100"/>
              <a:buFont typeface="Arial"/>
              <a:buNone/>
            </a:pPr>
            <a:r>
              <a:rPr lang="en-US"/>
              <a:t>5.</a:t>
            </a:r>
            <a:r>
              <a:rPr lang="en-US" sz="700">
                <a:latin typeface="Times New Roman"/>
                <a:ea typeface="Times New Roman"/>
                <a:cs typeface="Times New Roman"/>
                <a:sym typeface="Times New Roman"/>
              </a:rPr>
              <a:t>     </a:t>
            </a:r>
            <a:r>
              <a:rPr lang="en-US"/>
              <a:t>Prescribe medication</a:t>
            </a:r>
          </a:p>
          <a:p>
            <a:pPr marL="0" lvl="0" indent="-228600" rtl="0">
              <a:spcBef>
                <a:spcPts val="0"/>
              </a:spcBef>
              <a:spcAft>
                <a:spcPts val="0"/>
              </a:spcAft>
              <a:buNone/>
            </a:pPr>
            <a:r>
              <a:rPr lang="en-US"/>
              <a:t>6.</a:t>
            </a:r>
            <a:r>
              <a:rPr lang="en-US" sz="700">
                <a:latin typeface="Times New Roman"/>
                <a:ea typeface="Times New Roman"/>
                <a:cs typeface="Times New Roman"/>
                <a:sym typeface="Times New Roman"/>
              </a:rPr>
              <a:t>     </a:t>
            </a:r>
            <a:r>
              <a:rPr lang="en-US"/>
              <a:t>Reorder medication (patient refills / reorders medication)</a:t>
            </a:r>
          </a:p>
          <a:p>
            <a:pPr marL="0" lvl="0" indent="-298450" rtl="0">
              <a:spcBef>
                <a:spcPts val="0"/>
              </a:spcBef>
              <a:spcAft>
                <a:spcPts val="0"/>
              </a:spcAft>
              <a:buClr>
                <a:schemeClr val="dk1"/>
              </a:buClr>
              <a:buSzPts val="1100"/>
              <a:buFont typeface="Arial"/>
              <a:buNone/>
            </a:pPr>
            <a:r>
              <a:rPr lang="en-US"/>
              <a:t>7.  </a:t>
            </a:r>
            <a:r>
              <a:rPr lang="en-US">
                <a:solidFill>
                  <a:srgbClr val="FF0000"/>
                </a:solidFill>
              </a:rPr>
              <a:t>Process medical payment</a:t>
            </a:r>
          </a:p>
          <a:p>
            <a:pPr marL="0" lvl="0" indent="0" rtl="0">
              <a:spcBef>
                <a:spcPts val="0"/>
              </a:spcBef>
              <a:buNone/>
            </a:pPr>
            <a:endParaRPr/>
          </a:p>
        </p:txBody>
      </p:sp>
      <p:pic>
        <p:nvPicPr>
          <p:cNvPr id="90" name="Shape 90"/>
          <p:cNvPicPr preferRelativeResize="0"/>
          <p:nvPr/>
        </p:nvPicPr>
        <p:blipFill>
          <a:blip r:embed="rId3">
            <a:alphaModFix/>
          </a:blip>
          <a:stretch>
            <a:fillRect/>
          </a:stretch>
        </p:blipFill>
        <p:spPr>
          <a:xfrm>
            <a:off x="-53275" y="8"/>
            <a:ext cx="4191000" cy="81915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Register patient use case</a:t>
            </a:r>
          </a:p>
        </p:txBody>
      </p:sp>
      <p:sp>
        <p:nvSpPr>
          <p:cNvPr id="96" name="Shape 96"/>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97" name="Shape 97"/>
          <p:cNvPicPr preferRelativeResize="0"/>
          <p:nvPr/>
        </p:nvPicPr>
        <p:blipFill>
          <a:blip r:embed="rId3">
            <a:alphaModFix/>
          </a:blip>
          <a:stretch>
            <a:fillRect/>
          </a:stretch>
        </p:blipFill>
        <p:spPr>
          <a:xfrm>
            <a:off x="-53275" y="8"/>
            <a:ext cx="4191000" cy="819150"/>
          </a:xfrm>
          <a:prstGeom prst="rect">
            <a:avLst/>
          </a:prstGeom>
          <a:noFill/>
          <a:ln>
            <a:noFill/>
          </a:ln>
        </p:spPr>
      </p:pic>
      <p:pic>
        <p:nvPicPr>
          <p:cNvPr id="98" name="Shape 98"/>
          <p:cNvPicPr preferRelativeResize="0"/>
          <p:nvPr/>
        </p:nvPicPr>
        <p:blipFill>
          <a:blip r:embed="rId4">
            <a:alphaModFix/>
          </a:blip>
          <a:stretch>
            <a:fillRect/>
          </a:stretch>
        </p:blipFill>
        <p:spPr>
          <a:xfrm>
            <a:off x="380425" y="1358275"/>
            <a:ext cx="8451874" cy="5499724"/>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7731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Register patient domain model</a:t>
            </a:r>
          </a:p>
        </p:txBody>
      </p:sp>
      <p:sp>
        <p:nvSpPr>
          <p:cNvPr id="104" name="Shape 104"/>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05" name="Shape 105"/>
          <p:cNvPicPr preferRelativeResize="0"/>
          <p:nvPr/>
        </p:nvPicPr>
        <p:blipFill>
          <a:blip r:embed="rId3">
            <a:alphaModFix/>
          </a:blip>
          <a:stretch>
            <a:fillRect/>
          </a:stretch>
        </p:blipFill>
        <p:spPr>
          <a:xfrm>
            <a:off x="0" y="8"/>
            <a:ext cx="4191000" cy="819150"/>
          </a:xfrm>
          <a:prstGeom prst="rect">
            <a:avLst/>
          </a:prstGeom>
          <a:noFill/>
          <a:ln>
            <a:noFill/>
          </a:ln>
        </p:spPr>
      </p:pic>
      <p:pic>
        <p:nvPicPr>
          <p:cNvPr id="106" name="Shape 106"/>
          <p:cNvPicPr preferRelativeResize="0"/>
          <p:nvPr/>
        </p:nvPicPr>
        <p:blipFill>
          <a:blip r:embed="rId4">
            <a:alphaModFix/>
          </a:blip>
          <a:stretch>
            <a:fillRect/>
          </a:stretch>
        </p:blipFill>
        <p:spPr>
          <a:xfrm>
            <a:off x="1641624" y="56962"/>
            <a:ext cx="5860753" cy="6744075"/>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699917"/>
            <a:ext cx="8520600" cy="763500"/>
          </a:xfrm>
          <a:prstGeom prst="rect">
            <a:avLst/>
          </a:prstGeom>
        </p:spPr>
        <p:txBody>
          <a:bodyPr wrap="square" lIns="91425" tIns="91425" rIns="91425" bIns="91425" anchor="t" anchorCtr="0">
            <a:noAutofit/>
          </a:bodyPr>
          <a:lstStyle/>
          <a:p>
            <a:pPr marL="0" lvl="0" indent="0" rtl="0">
              <a:spcBef>
                <a:spcPts val="0"/>
              </a:spcBef>
              <a:buNone/>
            </a:pPr>
            <a:r>
              <a:rPr lang="en-US"/>
              <a:t>Register patient sequence diagram</a:t>
            </a:r>
          </a:p>
        </p:txBody>
      </p:sp>
      <p:sp>
        <p:nvSpPr>
          <p:cNvPr id="112" name="Shape 112"/>
          <p:cNvSpPr txBox="1">
            <a:spLocks noGrp="1"/>
          </p:cNvSpPr>
          <p:nvPr>
            <p:ph type="body" idx="1"/>
          </p:nvPr>
        </p:nvSpPr>
        <p:spPr>
          <a:xfrm>
            <a:off x="311700" y="1536633"/>
            <a:ext cx="8520600" cy="4555200"/>
          </a:xfrm>
          <a:prstGeom prst="rect">
            <a:avLst/>
          </a:prstGeom>
        </p:spPr>
        <p:txBody>
          <a:bodyPr wrap="square" lIns="91425" tIns="91425" rIns="91425" bIns="91425" anchor="t" anchorCtr="0">
            <a:noAutofit/>
          </a:bodyPr>
          <a:lstStyle/>
          <a:p>
            <a:pPr marL="0" lvl="0" indent="0" rtl="0">
              <a:spcBef>
                <a:spcPts val="0"/>
              </a:spcBef>
              <a:buNone/>
            </a:pPr>
            <a:endParaRPr/>
          </a:p>
        </p:txBody>
      </p:sp>
      <p:pic>
        <p:nvPicPr>
          <p:cNvPr id="113" name="Shape 113"/>
          <p:cNvPicPr preferRelativeResize="0"/>
          <p:nvPr/>
        </p:nvPicPr>
        <p:blipFill>
          <a:blip r:embed="rId3">
            <a:alphaModFix/>
          </a:blip>
          <a:stretch>
            <a:fillRect/>
          </a:stretch>
        </p:blipFill>
        <p:spPr>
          <a:xfrm>
            <a:off x="0" y="8"/>
            <a:ext cx="4191000" cy="819150"/>
          </a:xfrm>
          <a:prstGeom prst="rect">
            <a:avLst/>
          </a:prstGeom>
          <a:noFill/>
          <a:ln>
            <a:noFill/>
          </a:ln>
        </p:spPr>
      </p:pic>
      <p:pic>
        <p:nvPicPr>
          <p:cNvPr id="6" name="image5.png"/>
          <p:cNvPicPr/>
          <p:nvPr/>
        </p:nvPicPr>
        <p:blipFill>
          <a:blip r:embed="rId4"/>
          <a:srcRect/>
          <a:stretch>
            <a:fillRect/>
          </a:stretch>
        </p:blipFill>
        <p:spPr>
          <a:xfrm>
            <a:off x="311700" y="1348574"/>
            <a:ext cx="8739300" cy="4902016"/>
          </a:xfrm>
          <a:prstGeom prst="rect">
            <a:avLst/>
          </a:prstGeom>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Macintosh PowerPoint</Application>
  <PresentationFormat>全屏显示(4:3)</PresentationFormat>
  <Paragraphs>55</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Simple Light</vt:lpstr>
      <vt:lpstr>Software Design Method Health Care Information System Group: Juanyta Powell Junhao Zhang Qingyu Fan Gireesh Rajulapudi </vt:lpstr>
      <vt:lpstr>Contents:  Motivation Related Work Describe two Use Case with o   Use fully dressed template o   Develop the Domain Model o   Develop the sequence diagram o   Develop the Design Class Diagram o   Map it to Code</vt:lpstr>
      <vt:lpstr>Motivation</vt:lpstr>
      <vt:lpstr>Related work</vt:lpstr>
      <vt:lpstr>Use Cases of the Projcet</vt:lpstr>
      <vt:lpstr>What we choose?</vt:lpstr>
      <vt:lpstr>Register patient use case</vt:lpstr>
      <vt:lpstr>Register patient domain model</vt:lpstr>
      <vt:lpstr>Register patient sequence diagram</vt:lpstr>
      <vt:lpstr>Register patient design class diagram</vt:lpstr>
      <vt:lpstr>The second Use Case</vt:lpstr>
      <vt:lpstr>The second Use Case</vt:lpstr>
      <vt:lpstr>The second Domain Model</vt:lpstr>
      <vt:lpstr>The second Sequence Diagram</vt:lpstr>
      <vt:lpstr>The second Design Class Diagram</vt:lpstr>
      <vt:lpstr>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Method Health Care Information System Group: Juanyta Powell Junhao Zhang Qingyu Fan Gireesh Rajulapudi </dc:title>
  <cp:lastModifiedBy>Zhang</cp:lastModifiedBy>
  <cp:revision>1</cp:revision>
  <dcterms:modified xsi:type="dcterms:W3CDTF">2017-12-14T01:45:20Z</dcterms:modified>
</cp:coreProperties>
</file>