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sdn.microsoft.com/en-us/library/windows/desktop/bb509647(v=vs.85).aspx" TargetMode="External"/><Relationship Id="rId4" Type="http://schemas.openxmlformats.org/officeDocument/2006/relationships/hyperlink" Target="http://msdn.microsoft.com/en-us/library/windows/desktop/bb509647(v=vs.85).aspx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tim@darkoaksoftwar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Interpupillary_dista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High performance stereo rendering for VR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Timothy Wilson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San Diego Virtual Reality Meetup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January 20, 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Hardware to draw stereo: Geometry Shader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</a:rPr>
              <a:t>Pros: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Hardware does heavy lifting.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Multiple D3D11 viewports handled automagically using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SV_ViewportIndex</a:t>
            </a:r>
            <a:r>
              <a:rPr lang="en" sz="1300">
                <a:solidFill>
                  <a:schemeClr val="dk1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Pixel shaders left untouched.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</a:rPr>
              <a:t>CPU side has minor changes to set up additional left/right eye data and bind GS.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No state duplication, no additional draw calls. Can handle texture-per-eye rendering with </a:t>
            </a:r>
            <a:r>
              <a:rPr lang="en" sz="1300">
                <a:solidFill>
                  <a:srgbClr val="2A2A2A"/>
                </a:solidFill>
                <a:latin typeface="Courier New"/>
                <a:ea typeface="Courier New"/>
                <a:cs typeface="Courier New"/>
                <a:sym typeface="Courier New"/>
              </a:rPr>
              <a:t>SV_RenderTargetArrayIndex</a:t>
            </a:r>
            <a:r>
              <a:rPr lang="en" sz="1300">
                <a:solidFill>
                  <a:srgbClr val="2A2A2A"/>
                </a:solidFill>
              </a:rPr>
              <a:t>, without additional cost.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 u="sng"/>
              <a:t>Cons: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Platform may not have concept of a GS, (OpenGL ES) or even expose the functionality in the game engine.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Can be invasive to vertex shaders.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Measured 3x or more slower in geometry throughput in testing. (587 µsec versus 150 µsec for a sample mesh on an nVidia 660 GTX)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draws both eyes at once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both GS and instanced case, API usage looks like a typical desktop application.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57200" y="2823775"/>
            <a:ext cx="1270500" cy="10892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019250" y="2823775"/>
            <a:ext cx="1270500" cy="10892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581275" y="2823775"/>
            <a:ext cx="1270500" cy="10892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187475" y="2823775"/>
            <a:ext cx="1270500" cy="10892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37" name="Shape 137"/>
          <p:cNvCxnSpPr>
            <a:stCxn id="134" idx="3"/>
            <a:endCxn id="135" idx="1"/>
          </p:cNvCxnSpPr>
          <p:nvPr/>
        </p:nvCxnSpPr>
        <p:spPr>
          <a:xfrm>
            <a:off x="3289750" y="3368424"/>
            <a:ext cx="29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35" idx="3"/>
            <a:endCxn id="136" idx="1"/>
          </p:cNvCxnSpPr>
          <p:nvPr/>
        </p:nvCxnSpPr>
        <p:spPr>
          <a:xfrm>
            <a:off x="4851775" y="3368424"/>
            <a:ext cx="33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33" idx="3"/>
            <a:endCxn id="134" idx="1"/>
          </p:cNvCxnSpPr>
          <p:nvPr/>
        </p:nvCxnSpPr>
        <p:spPr>
          <a:xfrm>
            <a:off x="1727700" y="3368424"/>
            <a:ext cx="29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Hardware to draw stereo: Instancing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Pros: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Fast - doubles hardware geometry processing only. </a:t>
            </a:r>
            <a:r>
              <a:rPr lang="en" sz="1800">
                <a:solidFill>
                  <a:schemeClr val="dk1"/>
                </a:solidFill>
              </a:rPr>
              <a:t>3 times faster on the GPU than using the GS to amplify geometry.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No additional state changes.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Minor change to vertex shaders.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Cons: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Won’t support per-eye render target, currently not an issue.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Makes regular instancing a tiny bit more complicated.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Graphics API may not support dynamic clipping. (OpenGL 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Using instancing to draw stereo: the magic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 clip space, X ranges from -W to +W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 Scale X by 0.5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2. Shift X coordinate by half of W, left or right depending on the eye.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3. Use hardware triangle clipping to prevent spill over into the opposite eye.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441575" y="1304350"/>
            <a:ext cx="1650900" cy="984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3" name="Shape 153"/>
          <p:cNvCxnSpPr/>
          <p:nvPr/>
        </p:nvCxnSpPr>
        <p:spPr>
          <a:xfrm>
            <a:off x="2812500" y="3607325"/>
            <a:ext cx="74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54" name="Shape 154"/>
          <p:cNvCxnSpPr>
            <a:stCxn id="152" idx="2"/>
          </p:cNvCxnSpPr>
          <p:nvPr/>
        </p:nvCxnSpPr>
        <p:spPr>
          <a:xfrm rot="10800000">
            <a:off x="6267025" y="1304349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 txBox="1"/>
          <p:nvPr/>
        </p:nvSpPr>
        <p:spPr>
          <a:xfrm>
            <a:off x="5054325" y="2432550"/>
            <a:ext cx="557099" cy="27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-W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902175" y="2449500"/>
            <a:ext cx="584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+W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131100" y="2432550"/>
            <a:ext cx="251400" cy="27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58" name="Shape 158"/>
          <p:cNvSpPr/>
          <p:nvPr/>
        </p:nvSpPr>
        <p:spPr>
          <a:xfrm>
            <a:off x="2367075" y="2449500"/>
            <a:ext cx="1650900" cy="984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>
            <a:stCxn id="158" idx="2"/>
          </p:cNvCxnSpPr>
          <p:nvPr/>
        </p:nvCxnSpPr>
        <p:spPr>
          <a:xfrm rot="10800000">
            <a:off x="3192525" y="2449499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2839675" y="2459225"/>
            <a:ext cx="6900" cy="985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3538475" y="2459225"/>
            <a:ext cx="6900" cy="985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5468725" y="2418475"/>
            <a:ext cx="1576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instancing to draw stereo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the left eye, clip against the right edge.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right eye, clip against the left edge.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example: In clip space, the right frustum plane coefficients are (-1,0,0,1)</a:t>
            </a:r>
          </a:p>
        </p:txBody>
      </p:sp>
      <p:sp>
        <p:nvSpPr>
          <p:cNvPr id="169" name="Shape 169"/>
          <p:cNvSpPr/>
          <p:nvPr/>
        </p:nvSpPr>
        <p:spPr>
          <a:xfrm>
            <a:off x="570625" y="2710600"/>
            <a:ext cx="1535399" cy="125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Eye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2160300" y="2713900"/>
            <a:ext cx="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71" name="Shape 171"/>
          <p:cNvSpPr txBox="1"/>
          <p:nvPr/>
        </p:nvSpPr>
        <p:spPr>
          <a:xfrm>
            <a:off x="2221450" y="2785325"/>
            <a:ext cx="8832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Right Edge Clip Plane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 flipH="1">
            <a:off x="2201150" y="3254075"/>
            <a:ext cx="319199" cy="18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Render stereo with hardware: Details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Use the Instanced version of the draw API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in D3D11: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DrawIndexedInstanced()</a:t>
            </a:r>
            <a:r>
              <a:rPr lang="en" sz="2200"/>
              <a:t> or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DrawInstanced()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Use an instance count of 2 for a single object, or multiply your original instance count by 2.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In the vertex shader,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SV_InstanceID</a:t>
            </a:r>
            <a:r>
              <a:rPr lang="en" sz="2200"/>
              <a:t> is used as an index into 3 arrays.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Clip/Cull against left or right edge of viewport using outputs with </a:t>
            </a:r>
            <a:r>
              <a:rPr lang="en" sz="2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SV_ClipDistance</a:t>
            </a:r>
            <a:r>
              <a:rPr lang="en" sz="2200"/>
              <a:t>, and </a:t>
            </a:r>
            <a:r>
              <a:rPr lang="en" sz="2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SV_CullDistance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/>
              <a:t>semantics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Render stereo with hardware: Code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Pseudocode follows: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Matrix WorldToEyeClipMatrix[2] // computed from SDK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Vector4 EyeClipEdge[2]={(-1,0,0,1), (1,0,0,1)}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EyeOffsetScale[2]={0.5,-0.5}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uint eyeIndex = instanceID &amp; 1   // use low bit as eye index.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Vector4 clipPos = worldPos * WorldToEyeClipMatrix[eyeIndex]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cullDistanceOut.x = clipDistanceOut.x = clipPos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·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EyeClipEdge[eyeIndex]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clipPos.x *= 0.5; // shrink to half of the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clipPos.x += EyeOffsetScale[eyeIndex] * clipPos.w; // scoot left or right.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clipPositionOut = clipPos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the author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Timothy Wilson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tim@darkoaksoftware.com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Feedback and comments welcome.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Stereo performance concerns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Myth: Everything has to be drawn twice - not exactly...</a:t>
            </a:r>
          </a:p>
          <a:p>
            <a:pPr indent="-323850" lvl="0" marL="914400" rtl="0">
              <a:spcBef>
                <a:spcPts val="0"/>
              </a:spcBef>
              <a:buSzPct val="100000"/>
            </a:pPr>
            <a:r>
              <a:rPr lang="en" sz="1500"/>
              <a:t>Only </a:t>
            </a:r>
            <a:r>
              <a:rPr i="1" lang="en" sz="1500"/>
              <a:t>view dependent</a:t>
            </a:r>
            <a:r>
              <a:rPr lang="en" sz="1500"/>
              <a:t> items need to be drawn twice.</a:t>
            </a:r>
          </a:p>
          <a:p>
            <a:pPr indent="-323850" lvl="0" marL="914400" rtl="0">
              <a:spcBef>
                <a:spcPts val="0"/>
              </a:spcBef>
              <a:buSzPct val="100000"/>
            </a:pPr>
            <a:r>
              <a:rPr lang="en" sz="1500"/>
              <a:t>Shadows do not need to be rendered twice - generally dependant on light transform.</a:t>
            </a:r>
          </a:p>
          <a:p>
            <a:pPr indent="-323850" lvl="0" marL="914400" rtl="0">
              <a:spcBef>
                <a:spcPts val="0"/>
              </a:spcBef>
              <a:buSzPct val="100000"/>
            </a:pPr>
            <a:r>
              <a:rPr lang="en" sz="1500"/>
              <a:t>Can use head transform for PSM or CSM.</a:t>
            </a:r>
          </a:p>
          <a:p>
            <a:pPr indent="-323850" lvl="0" marL="914400" rtl="0">
              <a:spcBef>
                <a:spcPts val="0"/>
              </a:spcBef>
              <a:buSzPct val="100000"/>
            </a:pPr>
            <a:r>
              <a:rPr lang="en" sz="1500"/>
              <a:t>Some reflections are view independent (ex. cube maps)</a:t>
            </a:r>
          </a:p>
          <a:p>
            <a:pPr indent="-323850" lvl="0" marL="914400" rtl="0">
              <a:spcBef>
                <a:spcPts val="0"/>
              </a:spcBef>
              <a:buSzPct val="100000"/>
            </a:pPr>
            <a:r>
              <a:rPr lang="en" sz="1500"/>
              <a:t>Pixel fill requirements are not doubled. Because a single display is split, not shared for both eyes. HMDs </a:t>
            </a:r>
            <a:r>
              <a:rPr i="1" lang="en" sz="1500"/>
              <a:t>can </a:t>
            </a:r>
            <a:r>
              <a:rPr lang="en" sz="1500"/>
              <a:t>have higher res displays (1440p, 2160p), but the effect is the same for an application on the desktop with increasing monitor resolution.</a:t>
            </a:r>
          </a:p>
          <a:p>
            <a:pPr indent="-323850" lvl="0" marL="914400" rtl="0">
              <a:spcBef>
                <a:spcPts val="0"/>
              </a:spcBef>
              <a:buSzPct val="100000"/>
            </a:pPr>
            <a:r>
              <a:rPr lang="en" sz="1500"/>
              <a:t>Post processing is performed across the entire physical frame buffer visiting pixels only once.</a:t>
            </a:r>
          </a:p>
          <a:p>
            <a:pPr indent="-323850" lvl="0" marL="914400" rtl="0">
              <a:spcBef>
                <a:spcPts val="0"/>
              </a:spcBef>
              <a:buSzPct val="100000"/>
            </a:pPr>
            <a:r>
              <a:rPr lang="en" sz="1500"/>
              <a:t>Graphics API calls </a:t>
            </a:r>
            <a:r>
              <a:rPr i="1" lang="en" sz="1500"/>
              <a:t>do not </a:t>
            </a:r>
            <a:r>
              <a:rPr lang="en" sz="1500"/>
              <a:t>need to be doubled, which is what this slide stack covers.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Some tricks to save vertex performance on monitors (normal mapping, parallax mapping) no longer fools the eye at close distances, so we need real geometry.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Conclusion: Vertex processing is inescapably doubled, focus on reducing vertex cost.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camera per eye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and right eye have different positions and viewports.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IPD =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Interpupillary distance</a:t>
            </a:r>
            <a:r>
              <a:rPr lang="en" sz="2400"/>
              <a:t>), on average 66mm between each eye, results in two view transforms.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Oculus Rift SDK provides these two matrices.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Stereo Viewports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Viewports used to divide up single display into left and right views. A viewport is a position, width and height on the physical framebuffer, in pixels. Rasterizers only generate pixels inside of the current viewport, even if it only covers a portion of the display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4" name="Shape 54"/>
          <p:cNvSpPr/>
          <p:nvPr/>
        </p:nvSpPr>
        <p:spPr>
          <a:xfrm>
            <a:off x="1163825" y="3165750"/>
            <a:ext cx="3639299" cy="16235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095125" y="3091025"/>
            <a:ext cx="1739099" cy="16235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Position(0,0)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Width: 960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Height: 1080</a:t>
            </a:r>
          </a:p>
        </p:txBody>
      </p:sp>
      <p:cxnSp>
        <p:nvCxnSpPr>
          <p:cNvPr id="56" name="Shape 56"/>
          <p:cNvCxnSpPr/>
          <p:nvPr/>
        </p:nvCxnSpPr>
        <p:spPr>
          <a:xfrm>
            <a:off x="1095125" y="4712925"/>
            <a:ext cx="687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" name="Shape 57"/>
          <p:cNvCxnSpPr/>
          <p:nvPr/>
        </p:nvCxnSpPr>
        <p:spPr>
          <a:xfrm>
            <a:off x="2836175" y="4712925"/>
            <a:ext cx="71400" cy="73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" name="Shape 58"/>
          <p:cNvSpPr/>
          <p:nvPr/>
        </p:nvSpPr>
        <p:spPr>
          <a:xfrm>
            <a:off x="3001375" y="3091025"/>
            <a:ext cx="1847400" cy="16235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Position(960,0)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Width: 960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Height: 1080</a:t>
            </a:r>
          </a:p>
        </p:txBody>
      </p:sp>
      <p:cxnSp>
        <p:nvCxnSpPr>
          <p:cNvPr id="59" name="Shape 59"/>
          <p:cNvCxnSpPr/>
          <p:nvPr/>
        </p:nvCxnSpPr>
        <p:spPr>
          <a:xfrm flipH="1">
            <a:off x="2926225" y="4715625"/>
            <a:ext cx="77099" cy="70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" name="Shape 60"/>
          <p:cNvCxnSpPr/>
          <p:nvPr/>
        </p:nvCxnSpPr>
        <p:spPr>
          <a:xfrm flipH="1">
            <a:off x="2919624" y="3087300"/>
            <a:ext cx="82200" cy="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" name="Shape 61"/>
          <p:cNvCxnSpPr/>
          <p:nvPr/>
        </p:nvCxnSpPr>
        <p:spPr>
          <a:xfrm>
            <a:off x="2836275" y="3092725"/>
            <a:ext cx="67800" cy="72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" name="Shape 62"/>
          <p:cNvCxnSpPr/>
          <p:nvPr/>
        </p:nvCxnSpPr>
        <p:spPr>
          <a:xfrm flipH="1">
            <a:off x="4809175" y="4713375"/>
            <a:ext cx="39599" cy="7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" name="Shape 63"/>
          <p:cNvSpPr txBox="1"/>
          <p:nvPr/>
        </p:nvSpPr>
        <p:spPr>
          <a:xfrm>
            <a:off x="5434775" y="3736400"/>
            <a:ext cx="21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DK2 Viewports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2915550" y="3165750"/>
            <a:ext cx="0" cy="1623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Approaches to stereo rendering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Submit entire scene with left viewport and view transform, then re-submit scene again for right.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Iterate over scene, but submit each object twice, changing viewport and view transform between each draw call.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Submit entire scene using hardware to double the triangles with the Geometry Shader.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Submit entire scene using hardware to double the triangles with instancing.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Submit entire scene twice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 u="sng"/>
              <a:t>Pros</a:t>
            </a:r>
            <a:r>
              <a:rPr lang="en" sz="20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Easy to implement.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 u="sng"/>
              <a:t>Cons: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Draw calls </a:t>
            </a:r>
            <a:r>
              <a:rPr i="1" lang="en" sz="2000"/>
              <a:t>and </a:t>
            </a:r>
            <a:r>
              <a:rPr lang="en" sz="2000"/>
              <a:t>state changes are doubled. Not friendly to CPU or GPU caches.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Naive implementations may re-calculate shadows or other non-stereo resources per eye.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Popular game engines utilize this method to your detriment.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D3D11CommandLists might reduce overhead for the 2nd submit, but the author has not benchmarked this.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Submit entire scene twice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57200" y="1200150"/>
            <a:ext cx="1270500" cy="1093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7200" y="2466675"/>
            <a:ext cx="1270500" cy="1093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57200" y="3733200"/>
            <a:ext cx="1270500" cy="1093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357350" y="2762625"/>
            <a:ext cx="1120800" cy="896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 view to other eye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>
            <a:stCxn id="85" idx="3"/>
            <a:endCxn id="86" idx="1"/>
          </p:cNvCxnSpPr>
          <p:nvPr/>
        </p:nvCxnSpPr>
        <p:spPr>
          <a:xfrm flipH="1" rot="10800000">
            <a:off x="1727700" y="3210900"/>
            <a:ext cx="629700" cy="10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endCxn id="84" idx="0"/>
          </p:cNvCxnSpPr>
          <p:nvPr/>
        </p:nvCxnSpPr>
        <p:spPr>
          <a:xfrm flipH="1">
            <a:off x="1092450" y="2289375"/>
            <a:ext cx="810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84" idx="2"/>
            <a:endCxn id="85" idx="0"/>
          </p:cNvCxnSpPr>
          <p:nvPr/>
        </p:nvCxnSpPr>
        <p:spPr>
          <a:xfrm>
            <a:off x="1092450" y="3560475"/>
            <a:ext cx="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4169375" y="1200150"/>
            <a:ext cx="1270500" cy="1093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169375" y="2466675"/>
            <a:ext cx="1270500" cy="1093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169375" y="3733200"/>
            <a:ext cx="1270500" cy="1093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cxnSp>
        <p:nvCxnSpPr>
          <p:cNvPr id="93" name="Shape 93"/>
          <p:cNvCxnSpPr>
            <a:stCxn id="90" idx="2"/>
            <a:endCxn id="91" idx="0"/>
          </p:cNvCxnSpPr>
          <p:nvPr/>
        </p:nvCxnSpPr>
        <p:spPr>
          <a:xfrm>
            <a:off x="4804625" y="2293950"/>
            <a:ext cx="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91" idx="2"/>
            <a:endCxn id="92" idx="0"/>
          </p:cNvCxnSpPr>
          <p:nvPr/>
        </p:nvCxnSpPr>
        <p:spPr>
          <a:xfrm>
            <a:off x="4804625" y="3560475"/>
            <a:ext cx="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>
            <a:stCxn id="86" idx="3"/>
            <a:endCxn id="90" idx="1"/>
          </p:cNvCxnSpPr>
          <p:nvPr/>
        </p:nvCxnSpPr>
        <p:spPr>
          <a:xfrm flipH="1" rot="10800000">
            <a:off x="3478150" y="1746975"/>
            <a:ext cx="691200" cy="14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/>
          <p:nvPr/>
        </p:nvSpPr>
        <p:spPr>
          <a:xfrm>
            <a:off x="4069275" y="1154900"/>
            <a:ext cx="1650900" cy="381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012200" y="1154900"/>
            <a:ext cx="2370900" cy="45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All API calls duplicated</a:t>
            </a:r>
          </a:p>
        </p:txBody>
      </p:sp>
      <p:cxnSp>
        <p:nvCxnSpPr>
          <p:cNvPr id="98" name="Shape 98"/>
          <p:cNvCxnSpPr>
            <a:stCxn id="97" idx="1"/>
          </p:cNvCxnSpPr>
          <p:nvPr/>
        </p:nvCxnSpPr>
        <p:spPr>
          <a:xfrm flipH="1">
            <a:off x="5720000" y="1383199"/>
            <a:ext cx="292200" cy="13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Submit each object twice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Pros: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Somewhat easy to implement.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API calls reduced significantly. </a:t>
            </a:r>
            <a:r>
              <a:rPr lang="en">
                <a:solidFill>
                  <a:schemeClr val="dk1"/>
                </a:solidFill>
              </a:rPr>
              <a:t>Only view state, transform and viewport, is doubled.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Cons: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Draw calls are still doubled.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Submit each object twice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457200" y="1927050"/>
            <a:ext cx="1270500" cy="1585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View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019237" y="1927050"/>
            <a:ext cx="1270500" cy="1585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View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81275" y="1927050"/>
            <a:ext cx="1270500" cy="1585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View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187475" y="1927050"/>
            <a:ext cx="1270500" cy="1585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Textures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Transforms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geometry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Set View State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Draw</a:t>
            </a:r>
          </a:p>
        </p:txBody>
      </p:sp>
      <p:cxnSp>
        <p:nvCxnSpPr>
          <p:cNvPr id="115" name="Shape 115"/>
          <p:cNvCxnSpPr>
            <a:stCxn id="111" idx="3"/>
            <a:endCxn id="112" idx="1"/>
          </p:cNvCxnSpPr>
          <p:nvPr/>
        </p:nvCxnSpPr>
        <p:spPr>
          <a:xfrm>
            <a:off x="1727700" y="2719650"/>
            <a:ext cx="29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112" idx="3"/>
            <a:endCxn id="113" idx="1"/>
          </p:cNvCxnSpPr>
          <p:nvPr/>
        </p:nvCxnSpPr>
        <p:spPr>
          <a:xfrm>
            <a:off x="3289737" y="2719650"/>
            <a:ext cx="29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113" idx="3"/>
            <a:endCxn id="114" idx="1"/>
          </p:cNvCxnSpPr>
          <p:nvPr/>
        </p:nvCxnSpPr>
        <p:spPr>
          <a:xfrm>
            <a:off x="4851775" y="2719650"/>
            <a:ext cx="33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/>
          <p:nvPr/>
        </p:nvSpPr>
        <p:spPr>
          <a:xfrm>
            <a:off x="400825" y="3009500"/>
            <a:ext cx="1386000" cy="61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00825" y="4130425"/>
            <a:ext cx="4279799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Added view state, and second draw, bulk of state is ‘reused’</a:t>
            </a:r>
          </a:p>
        </p:txBody>
      </p:sp>
      <p:cxnSp>
        <p:nvCxnSpPr>
          <p:cNvPr id="120" name="Shape 120"/>
          <p:cNvCxnSpPr>
            <a:endCxn id="118" idx="2"/>
          </p:cNvCxnSpPr>
          <p:nvPr/>
        </p:nvCxnSpPr>
        <p:spPr>
          <a:xfrm rot="10800000">
            <a:off x="1093825" y="3627800"/>
            <a:ext cx="183600" cy="40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