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57" r:id="rId3"/>
    <p:sldId id="268" r:id="rId4"/>
    <p:sldId id="263" r:id="rId5"/>
    <p:sldId id="267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0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E5D"/>
    <a:srgbClr val="DFC658"/>
    <a:srgbClr val="5D5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719"/>
  </p:normalViewPr>
  <p:slideViewPr>
    <p:cSldViewPr>
      <p:cViewPr varScale="1">
        <p:scale>
          <a:sx n="148" d="100"/>
          <a:sy n="148" d="100"/>
        </p:scale>
        <p:origin x="13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E2355-052C-0844-BEA9-DCAD0E2209CD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B152-1613-ED46-B84E-1EE84AD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56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B655-4770-F449-ECC2-50291CDB6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D6048-6CB9-D56B-C77E-21C6F3F7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A3A72-A460-42EB-36EF-527F586F6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C5AA-0D29-870E-71AC-5157BC4AF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0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0BA9B-6710-9A76-6B1A-ED1C4918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D3C76-8780-08EF-51ED-7C4309F26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46392-48F8-D8A8-D586-693DBF13A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F1FBE-1673-A6A9-E092-274DC5E61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9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1B93E-6195-40F6-7CAB-1F73982F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E43F0-5067-1AAF-4708-54DD150A3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1957E3-CCBF-EFEC-ADA4-EB0E07585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3EFB9-2969-8B91-A2D9-4A02738A0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29B8-E9D9-984B-F7E6-9D74E601C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FABB1-6DAD-34B3-40F4-4741182CF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04FE1-02D3-A448-5559-3C7EB7E2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0D841-A417-3CC5-5BB0-0CCC4AAC9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4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8D836-DDF8-493C-0884-A6A9C249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7DDA2-BF4A-D996-4483-8714BE0F4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1DD19-F732-E543-2FF3-F18B114AD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8E277-947D-24D2-87B6-CA387D9DA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0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20FE-BB0B-7B0F-41EF-EF380809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45580-5204-19B4-477F-3373208A3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E4989-DEE5-AB7F-17BA-9901806AB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EC313-0376-C954-573F-0F7ACCA7C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1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73D1E-B846-AB81-93D5-BE45D676C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B3675-0295-F211-FAFB-167D707AD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4E2AA-287F-F56B-E219-600E9603F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054EF-E482-EC17-300A-9253A49CB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3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D654-3B4E-6B3C-D128-5801DD6A3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B3591-18E8-4EDD-E8F7-05197BF1A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93E68-81D7-577B-DE90-80D799E7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69883-6AFE-6062-EE24-5B3C51CB8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6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9A41-6452-2D14-447F-0A680362E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5EC0EC-7D11-7CE8-A000-10B17E8E7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DF773-F7E1-6B77-5A35-01BA32101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3DEB-1902-3596-061E-F3D024251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8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945BC-9A0B-CD09-3AC3-4E78C79B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E7296-D72D-3C60-BBB3-B76AD2819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D12A1-7C69-EE0E-22B5-B37592FF4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5DA37-3B73-43D3-5ED0-97B3A4135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4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7667-4CD1-4239-069C-A49399142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42B1F-7D3E-7BE4-625B-8DB5A7270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712D9-842D-40FD-40AB-4B8A1787C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2775-8809-8852-D9DF-751538CF6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597C-00DF-3532-6E68-054C6B753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1CB0A-EB36-B3A1-8027-3B5D36B5E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C523DE-493D-4C3B-A437-EA650884F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8FE2-C3D0-6E18-5BEB-27CF8ABAD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B152-1613-ED46-B84E-1EE84AD7C1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University-of-Liverpool-Management-School-logo">
            <a:extLst>
              <a:ext uri="{FF2B5EF4-FFF2-40B4-BE49-F238E27FC236}">
                <a16:creationId xmlns:a16="http://schemas.microsoft.com/office/drawing/2014/main" id="{CB67E6B2-5275-34E6-6886-AA7D928349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18"/>
          <a:stretch/>
        </p:blipFill>
        <p:spPr bwMode="auto">
          <a:xfrm>
            <a:off x="9696400" y="5501057"/>
            <a:ext cx="2197967" cy="8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1A040-DCA4-47E1-51F0-C21BC7EF39CA}"/>
              </a:ext>
            </a:extLst>
          </p:cNvPr>
          <p:cNvCxnSpPr>
            <a:cxnSpLocks/>
          </p:cNvCxnSpPr>
          <p:nvPr userDrawn="1"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6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>
            <a:extLst>
              <a:ext uri="{FF2B5EF4-FFF2-40B4-BE49-F238E27FC236}">
                <a16:creationId xmlns:a16="http://schemas.microsoft.com/office/drawing/2014/main" id="{FD89089B-EC18-F7F7-0B75-ED1CE51B609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5D79D9-ED26-6758-8071-0A9C42237016}"/>
              </a:ext>
            </a:extLst>
          </p:cNvPr>
          <p:cNvCxnSpPr>
            <a:cxnSpLocks/>
          </p:cNvCxnSpPr>
          <p:nvPr userDrawn="1"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7">
            <a:extLst>
              <a:ext uri="{FF2B5EF4-FFF2-40B4-BE49-F238E27FC236}">
                <a16:creationId xmlns:a16="http://schemas.microsoft.com/office/drawing/2014/main" id="{9293C6C6-B7F5-34EC-1411-F881F8A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4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D3F0-56C6-A9EC-109F-BE8DD74C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5F692F-A4E8-BB3F-5DA8-CBF73B917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 b="1" i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7A3BB74F-6D60-E34C-954A-3286711EFD4F}" type="datetime1">
              <a:rPr lang="en-GB" smtClean="0"/>
              <a:t>29/09/2024</a:t>
            </a:fld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BBD409-46E0-B9C4-D9E1-F26D2088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 b="1" i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527556E-B3A0-E64A-AD7F-44E75000D3E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34132-6213-41BC-7A11-AC31E799F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A1D54-6D48-EED4-E4C0-9C04E3BD39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EBE64-BA42-1C28-083C-9F663E76C97C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71FFE-2E8E-C0CF-98FC-BF0E6E4F2E47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 to Python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27659-2B9F-C38A-98E5-05D49AF6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4365153F-6C92-11F9-55B2-FFD0BBDE67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D4520-BBD6-D4DA-93C8-4E5DD2953349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43EF9-690B-3C66-AFA3-774DD95CF068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2792C6-6A7F-E233-1535-E0277E77C6D2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C5AC826-56F2-ECC3-55C3-9966BD0E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40D7F-52DF-6F3F-A252-07A6B262C10A}"/>
              </a:ext>
            </a:extLst>
          </p:cNvPr>
          <p:cNvSpPr txBox="1"/>
          <p:nvPr/>
        </p:nvSpPr>
        <p:spPr>
          <a:xfrm>
            <a:off x="335280" y="1564794"/>
            <a:ext cx="11521280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Released in 1991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Level, Interpreted, General Purpose </a:t>
            </a: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Language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Currently the 2</a:t>
            </a:r>
            <a:r>
              <a:rPr lang="en-GB" sz="4000" baseline="30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nd</a:t>
            </a: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most used programming language in the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18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6A3E6-A19E-552E-4B80-B85703FF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96AB2720-75EA-5AC8-9625-27A5615C3A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6E36-A945-94F5-B5AC-706AC9A2958C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Python?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68B5F-89B1-A304-E49D-10B8B48D9D9A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943B8-C13B-6F61-6EB2-28703C305F0E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2E53D-3A30-472A-0F4F-6C0ADEDF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A9115-DC40-7D31-BADA-F22B72938377}"/>
              </a:ext>
            </a:extLst>
          </p:cNvPr>
          <p:cNvSpPr txBox="1"/>
          <p:nvPr/>
        </p:nvSpPr>
        <p:spPr>
          <a:xfrm>
            <a:off x="335280" y="1564794"/>
            <a:ext cx="11521280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Extremely helpful community with plenty of resources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Versatile, accessible, industry standard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AI, data </a:t>
            </a:r>
            <a:r>
              <a:rPr lang="en-GB" sz="4000" dirty="0" err="1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anaylsis</a:t>
            </a: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, scripting, backend </a:t>
            </a:r>
            <a:r>
              <a:rPr lang="en-GB" sz="4000" dirty="0" err="1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webdev</a:t>
            </a: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Good “starter language”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34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7987-218E-60A5-8BEA-DC99E80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E4DDB-16D7-28C7-F0F8-A5CA512BB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90B6A-A43F-6CB4-2A45-CAF7B93757C6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164D9-F519-F037-83A3-A848BC87C4E2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Code?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9DF66-3D8B-3F0B-C627-5D1F9907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0517B6C8-9012-DC7A-0752-4504E4F0A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83099-F344-1C95-F7DD-11A5317C19DE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DAC18-5FA4-62D1-6A82-8E7A9ADD9BDC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6330E9-D779-B333-D809-D8656D842238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885FFF2-2AEB-FBB3-783A-12449C0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13</a:t>
            </a:fld>
            <a:endParaRPr lang="en-GB"/>
          </a:p>
        </p:txBody>
      </p:sp>
      <p:pic>
        <p:nvPicPr>
          <p:cNvPr id="2" name="Picture 6" descr="Launching Your New Website - Tips for Starting a Web Business">
            <a:extLst>
              <a:ext uri="{FF2B5EF4-FFF2-40B4-BE49-F238E27FC236}">
                <a16:creationId xmlns:a16="http://schemas.microsoft.com/office/drawing/2014/main" id="{2934C973-2EE4-C9EA-9CC5-E8D52D4D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0" y="1393493"/>
            <a:ext cx="3976688" cy="26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A1D2FCC-398F-EA48-AD6D-76CF961E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50" y="1396841"/>
            <a:ext cx="3317274" cy="22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ar Chart - ThemeXpert">
            <a:extLst>
              <a:ext uri="{FF2B5EF4-FFF2-40B4-BE49-F238E27FC236}">
                <a16:creationId xmlns:a16="http://schemas.microsoft.com/office/drawing/2014/main" id="{6BD92E7D-F3F6-37AD-E4F6-22642BA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21" y="3551172"/>
            <a:ext cx="2516370" cy="25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What Are the Biggest Cybersecurity Challenges in 2021?">
            <a:extLst>
              <a:ext uri="{FF2B5EF4-FFF2-40B4-BE49-F238E27FC236}">
                <a16:creationId xmlns:a16="http://schemas.microsoft.com/office/drawing/2014/main" id="{70B3A99D-16CB-A908-CA0F-9622194B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0" y="4137381"/>
            <a:ext cx="3976688" cy="18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Businessman With Feet Up At Desk Stock Photo - Image of clothes, middle ...">
            <a:extLst>
              <a:ext uri="{FF2B5EF4-FFF2-40B4-BE49-F238E27FC236}">
                <a16:creationId xmlns:a16="http://schemas.microsoft.com/office/drawing/2014/main" id="{46F34683-4F55-AB94-11D0-DBCED72B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5725">
            <a:off x="8901661" y="4291759"/>
            <a:ext cx="2940869" cy="19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ow popular is Electronic Dance Music? - Hi Boox">
            <a:extLst>
              <a:ext uri="{FF2B5EF4-FFF2-40B4-BE49-F238E27FC236}">
                <a16:creationId xmlns:a16="http://schemas.microsoft.com/office/drawing/2014/main" id="{EE9655BB-03A4-E816-5F0F-B2AC20B7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9" y="3727437"/>
            <a:ext cx="3329341" cy="23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No evidence to link violent video games and behaviour — Born to Engineer">
            <a:extLst>
              <a:ext uri="{FF2B5EF4-FFF2-40B4-BE49-F238E27FC236}">
                <a16:creationId xmlns:a16="http://schemas.microsoft.com/office/drawing/2014/main" id="{D0D8AA54-ECE8-F952-CAC6-1B81CB45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95" y="1393492"/>
            <a:ext cx="2966189" cy="19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719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707EA-7B10-C50F-07ED-322B3D4C7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D3084-22A6-D8EC-B0DC-3B64A11FDF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FA2B0-419E-4C58-9F65-33370AC26BA9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7AD63-C869-CDCA-5A64-DC9DC4EBC8E6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Accessing Resources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C688-1506-8273-AEB9-3B3FB48F5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0B1E2E78-BD6F-71F4-C97F-1C9AF3E97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973FE-1CEC-35E0-E180-6231634D77C6}"/>
              </a:ext>
            </a:extLst>
          </p:cNvPr>
          <p:cNvSpPr txBox="1"/>
          <p:nvPr/>
        </p:nvSpPr>
        <p:spPr>
          <a:xfrm>
            <a:off x="335359" y="548680"/>
            <a:ext cx="56082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Accessing Resources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BEFEF-E91E-1BC0-9DC3-7C5D4D250FE8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98F163-88C2-1145-B5F3-DF9C91B31607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51FFA1-9A44-1133-7D88-CCEDE784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C0416-7FBD-8656-0FCA-7227D7F91A3B}"/>
              </a:ext>
            </a:extLst>
          </p:cNvPr>
          <p:cNvSpPr txBox="1"/>
          <p:nvPr/>
        </p:nvSpPr>
        <p:spPr>
          <a:xfrm>
            <a:off x="335280" y="3068955"/>
            <a:ext cx="11521280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All resources for the course are available here:</a:t>
            </a:r>
          </a:p>
          <a:p>
            <a:pPr algn="ctr"/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stmball</a:t>
            </a:r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/Continuing-Education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46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AEFBE-8CAB-6A47-42F6-6E31DC5D0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8063D-2FD3-F1CD-4CD5-F8F1F925E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DF7F0-0BAA-6550-E7B8-5D55FD407AD6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501E8-BDC6-54E4-C803-67E6BE598E92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Generative AI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720B5-E1A5-0A85-4F61-1AC980870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E6F626A3-4ACF-9F15-75AF-04A96DCEF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BCB35-BCD7-F1AB-4E24-D4BA8D4A1D2F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Generative 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2D7F8-51C7-3CBF-8E6E-5045AA533874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6AC22-E17F-F308-0468-645AF1B04DAF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BB53DA1-B294-E36B-3B08-B8DF6A9B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F650A-C1F6-FDF5-A343-2862CBAF5AB5}"/>
              </a:ext>
            </a:extLst>
          </p:cNvPr>
          <p:cNvSpPr txBox="1"/>
          <p:nvPr/>
        </p:nvSpPr>
        <p:spPr>
          <a:xfrm>
            <a:off x="335360" y="2008473"/>
            <a:ext cx="1152128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Using </a:t>
            </a:r>
            <a:r>
              <a:rPr lang="en-GB" sz="4000" dirty="0" err="1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GenAI</a:t>
            </a: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tools in this course is </a:t>
            </a:r>
            <a:r>
              <a:rPr lang="en-GB" sz="4000" i="1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actively encouraged…</a:t>
            </a:r>
          </a:p>
          <a:p>
            <a:pPr algn="ctr"/>
            <a:endParaRPr lang="en-GB" sz="4000" i="1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algn="ctr"/>
            <a:r>
              <a:rPr lang="en-GB" sz="4000" b="1" i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 However please ask “why” as well as how!</a:t>
            </a:r>
          </a:p>
          <a:p>
            <a:pPr algn="ctr"/>
            <a:endParaRPr lang="en-GB" sz="4000" b="1" i="1" dirty="0">
              <a:solidFill>
                <a:srgbClr val="303F7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GB" sz="4000" b="1" i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 and don’t forget it might be wrong!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932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E0E4D-78FE-8E04-0EA4-36775552F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A6548-A52E-7370-8D20-35F8394DE8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0EDC5-4927-146F-2272-5F98758F4B76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26D57-5286-F42C-1D5C-5F97EA915EBE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Accessing Me	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41F88-B841-A7C7-FB6F-A17246CEE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F254D2D3-6BC0-CD93-E1D8-4DFD339BE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BDE9D-A1AE-E8B4-F3B7-1D0ECCF03D36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Accessing Me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61B99-52BE-6BB4-5855-C0A81AE931C1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9CEC5A-383D-3128-9280-2ECF7DDBF1AB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5A36A2C-4260-79DA-AC1E-D6CF127C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19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1338E-08C0-2300-2DC0-09BB31233E52}"/>
              </a:ext>
            </a:extLst>
          </p:cNvPr>
          <p:cNvSpPr txBox="1"/>
          <p:nvPr/>
        </p:nvSpPr>
        <p:spPr>
          <a:xfrm>
            <a:off x="335280" y="1564794"/>
            <a:ext cx="11521280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If you have any questions: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2352E-B46B-9837-3474-05229BCAF285}"/>
              </a:ext>
            </a:extLst>
          </p:cNvPr>
          <p:cNvSpPr txBox="1"/>
          <p:nvPr/>
        </p:nvSpPr>
        <p:spPr>
          <a:xfrm>
            <a:off x="0" y="2199262"/>
            <a:ext cx="12191999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800" b="1" spc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ME KNOW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39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B2CA6F0F-004C-C234-A227-4C3E38CCF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48A95-3B5B-D974-72A6-0AE8FA6E2BEA}"/>
              </a:ext>
            </a:extLst>
          </p:cNvPr>
          <p:cNvSpPr txBox="1"/>
          <p:nvPr/>
        </p:nvSpPr>
        <p:spPr>
          <a:xfrm>
            <a:off x="335360" y="548680"/>
            <a:ext cx="288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EA61C-5CEA-E809-BE91-7FF0A2FE09A9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5962EE-2ED7-8CA6-88D6-AC63F7776719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E7F061-DABE-9FD0-B8F8-DFD81AD9D02D}"/>
              </a:ext>
            </a:extLst>
          </p:cNvPr>
          <p:cNvSpPr txBox="1"/>
          <p:nvPr/>
        </p:nvSpPr>
        <p:spPr>
          <a:xfrm>
            <a:off x="335360" y="1580183"/>
            <a:ext cx="115299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GB" sz="4000" dirty="0">
                <a:solidFill>
                  <a:srgbClr val="303F70"/>
                </a:solidFill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About Me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About the course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About Python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Why code?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Accessing Resources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Generative AI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Accessing Me</a:t>
            </a:r>
          </a:p>
          <a:p>
            <a:pPr marL="457200" indent="-457200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Setup</a:t>
            </a: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6C35DA-6C62-7B5C-C954-68A010E4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2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9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261">
        <p:fade/>
      </p:transition>
    </mc:Choice>
    <mc:Fallback xmlns=""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714BC-A87D-7063-EAA5-AB214747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943B0ABF-C93A-5ED1-DA54-EEB37352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E0E91-697D-0158-4727-33C7EF762E37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Accessing Me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852A9-0AB8-B6B8-12F2-0F1A589A8E1D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78BFC-953D-1C9F-F4C8-91F26886CCD1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23F3B7-6DCB-F658-B5C4-F8BA8310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20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C0767-D270-B01E-3B37-FB24B5E7F232}"/>
              </a:ext>
            </a:extLst>
          </p:cNvPr>
          <p:cNvSpPr txBox="1"/>
          <p:nvPr/>
        </p:nvSpPr>
        <p:spPr>
          <a:xfrm>
            <a:off x="335360" y="3258557"/>
            <a:ext cx="11521280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GB" sz="6600" b="1" dirty="0" err="1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samuel.ball@liverpool.ac.uk</a:t>
            </a:r>
            <a:endParaRPr lang="en-GB" sz="6600" b="1" dirty="0">
              <a:solidFill>
                <a:srgbClr val="303F7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05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1F80-BC48-411C-B435-FD16EAD0E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4413A-945B-828A-2144-6BC561BB63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E20F1-9899-E3BE-E36D-BC46FDBB514A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FBF07-F9A5-023B-DCE3-B8CE4F891337}"/>
              </a:ext>
            </a:extLst>
          </p:cNvPr>
          <p:cNvSpPr txBox="1"/>
          <p:nvPr/>
        </p:nvSpPr>
        <p:spPr>
          <a:xfrm>
            <a:off x="335360" y="1506623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Getting Started</a:t>
            </a:r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61975-BBF9-95C1-9810-76E703B7D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544D4EF5-BDC7-3E9B-854F-9BB49661A7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52DDD-A6D1-5EB3-7144-1FD7F940870D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Getting Started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56852-78F5-2939-43FF-5A12E20A1B05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038248-3017-FB31-E0AE-3A30BE7F101C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178D536-C852-819A-3C09-788E008B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22</a:t>
            </a:fld>
            <a:endParaRPr lang="en-GB"/>
          </a:p>
        </p:txBody>
      </p:sp>
      <p:pic>
        <p:nvPicPr>
          <p:cNvPr id="2" name="Picture 2" descr="What is Google Colab? Everything You Need To Know - SEM">
            <a:extLst>
              <a:ext uri="{FF2B5EF4-FFF2-40B4-BE49-F238E27FC236}">
                <a16:creationId xmlns:a16="http://schemas.microsoft.com/office/drawing/2014/main" id="{3B664153-3746-B90B-0845-91A4892E5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151"/>
          <a:stretch/>
        </p:blipFill>
        <p:spPr bwMode="auto">
          <a:xfrm>
            <a:off x="1455525" y="2322664"/>
            <a:ext cx="8976150" cy="357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16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09FE-C85C-0D74-ABCC-84BF6825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AB2AA-52B2-73D2-7CC4-7F4F808393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35207-DBDF-2414-720C-865C4989A371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5FD36-5CC6-C418-E53D-51BDF574F302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Me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2E253-5878-34D6-6016-46C48114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FC693E20-2AD0-0028-023B-BEE0CCA4A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22834-F3D7-E768-3C30-BF5E03CED250}"/>
              </a:ext>
            </a:extLst>
          </p:cNvPr>
          <p:cNvSpPr txBox="1"/>
          <p:nvPr/>
        </p:nvSpPr>
        <p:spPr>
          <a:xfrm>
            <a:off x="335360" y="548680"/>
            <a:ext cx="288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874D-F834-67A2-C1DB-3F82ABDD9680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7E498-6766-183D-59A5-3094267C1AA6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F9601FD-698F-026B-F0A5-7CE90BA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8C26EE01-6C89-B804-A7BE-11B6A820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97" t="237" r="21250" b="-237"/>
          <a:stretch/>
        </p:blipFill>
        <p:spPr>
          <a:xfrm>
            <a:off x="8976320" y="2388085"/>
            <a:ext cx="2716959" cy="2794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A0B57-F6A5-7A8C-0931-5E34229EC8C9}"/>
              </a:ext>
            </a:extLst>
          </p:cNvPr>
          <p:cNvSpPr txBox="1"/>
          <p:nvPr/>
        </p:nvSpPr>
        <p:spPr>
          <a:xfrm>
            <a:off x="335360" y="198882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Background in mathematics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PhD in applying Deep Learning in biology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Currently a PDRA applying AI to health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Also freelance web developer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02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6339-41AB-6A76-34AF-456EDD164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30861-D146-BBE2-887D-84582412E5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7B78-5131-F8B8-3739-EA4461832721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BF6EE-6E16-BA06-ACDA-D25DCAEC78E1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the Course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3CBE2-0EFD-9D53-9147-0E35A487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084F075F-628B-5D0D-1C08-F5D87DA74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FEFC2-EE53-E6CE-0D64-996B130DDD82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The 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D501B-2EE6-90AC-37CB-D30E1AC7A288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7A40E-445C-AFFD-FA79-60376D5683F8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ACDDB7-EAFF-03B2-9159-85CDB8C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CE085-A3FA-111D-7F9A-D7D73ED78032}"/>
              </a:ext>
            </a:extLst>
          </p:cNvPr>
          <p:cNvSpPr txBox="1"/>
          <p:nvPr/>
        </p:nvSpPr>
        <p:spPr>
          <a:xfrm>
            <a:off x="335359" y="1628775"/>
            <a:ext cx="11521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10 weeks, 2hrs per week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</a:t>
            </a: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and </a:t>
            </a:r>
            <a:r>
              <a:rPr lang="en-GB" sz="4000" b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</a:t>
            </a: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driven introduction to Python – we </a:t>
            </a:r>
            <a:r>
              <a:rPr lang="en-GB" sz="4000" i="1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learn by doing!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i="1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 aim: Give you the confidence to take the next steps to </a:t>
            </a:r>
            <a:r>
              <a:rPr lang="en-GB" sz="4000" b="1" dirty="0" err="1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acheive</a:t>
            </a:r>
            <a:r>
              <a:rPr lang="en-GB" sz="4000" b="1" dirty="0">
                <a:solidFill>
                  <a:srgbClr val="303F7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your goals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72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823-A07E-4D99-974D-4BA18A35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EDC9E46C-B1B4-0C32-4E1E-273219B23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FB4B7-E5BA-36B4-A567-7130C2D4960A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The 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4B0F4-B0E1-ED84-1B18-F9778BF14D72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5B819-D464-DBF8-0168-C7709CAEEB12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512D492-A532-0B54-712E-F406F5E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0D53A-A7C9-F056-BFE7-6F5805FE45FF}"/>
              </a:ext>
            </a:extLst>
          </p:cNvPr>
          <p:cNvSpPr txBox="1"/>
          <p:nvPr/>
        </p:nvSpPr>
        <p:spPr>
          <a:xfrm>
            <a:off x="335359" y="2275106"/>
            <a:ext cx="11521280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Introduction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2. Control Flow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3. Iteration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4. Functions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5. File I/O</a:t>
            </a:r>
          </a:p>
          <a:p>
            <a:pPr algn="ctr"/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6. Classes and OOP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7. Packages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8. Development Tools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9. Regex – and more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10. Final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69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3F110-18FB-8448-EB74-C8658888D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>
            <a:extLst>
              <a:ext uri="{FF2B5EF4-FFF2-40B4-BE49-F238E27FC236}">
                <a16:creationId xmlns:a16="http://schemas.microsoft.com/office/drawing/2014/main" id="{F1FB509B-E7ED-7E7B-8895-ECEB40488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8E338-855D-283C-3985-7EB97405BDE7}"/>
              </a:ext>
            </a:extLst>
          </p:cNvPr>
          <p:cNvSpPr txBox="1"/>
          <p:nvPr/>
        </p:nvSpPr>
        <p:spPr>
          <a:xfrm>
            <a:off x="335359" y="548680"/>
            <a:ext cx="4680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The 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C4D71-9CD2-A257-8333-E02F3571FEC1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252E5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8A4E5E-9130-693F-EDA7-1B3FE6AB3B05}"/>
              </a:ext>
            </a:extLst>
          </p:cNvPr>
          <p:cNvCxnSpPr>
            <a:cxnSpLocks/>
          </p:cNvCxnSpPr>
          <p:nvPr/>
        </p:nvCxnSpPr>
        <p:spPr>
          <a:xfrm>
            <a:off x="335360" y="1268760"/>
            <a:ext cx="11521280" cy="0"/>
          </a:xfrm>
          <a:prstGeom prst="line">
            <a:avLst/>
          </a:prstGeom>
          <a:ln w="38100">
            <a:solidFill>
              <a:srgbClr val="252E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785A74-674F-BBEB-ED90-EC0FF909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90169-B2BB-C520-EDA8-5D3B00CBF3EF}"/>
              </a:ext>
            </a:extLst>
          </p:cNvPr>
          <p:cNvSpPr txBox="1"/>
          <p:nvPr/>
        </p:nvSpPr>
        <p:spPr>
          <a:xfrm>
            <a:off x="335359" y="2275106"/>
            <a:ext cx="11521280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Introduction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2. Control Flow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3. Iteration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4. Functions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5. File I/O</a:t>
            </a:r>
          </a:p>
          <a:p>
            <a:pPr algn="ctr"/>
            <a:endParaRPr lang="en-GB" sz="4000" dirty="0">
              <a:solidFill>
                <a:srgbClr val="303F7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6. Classes and OOP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7. Packages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8. Development Tools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9. Regex – and more</a:t>
            </a:r>
          </a:p>
          <a:p>
            <a:pPr algn="ctr"/>
            <a:r>
              <a:rPr lang="en-GB" sz="4000" dirty="0">
                <a:solidFill>
                  <a:srgbClr val="303F7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10. Final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05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261">
        <p:fade/>
      </p:transition>
    </mc:Choice>
    <mc:Fallback>
      <p:transition spd="med" advTm="5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966BF-567D-0825-2FE3-D1EBB78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FF477-C8B0-5613-B519-541A57011F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27556E-B3A0-E64A-AD7F-44E75000D3EB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7971E-2FCD-5735-E65E-9BC5152C7266}"/>
              </a:ext>
            </a:extLst>
          </p:cNvPr>
          <p:cNvSpPr txBox="1"/>
          <p:nvPr/>
        </p:nvSpPr>
        <p:spPr>
          <a:xfrm>
            <a:off x="8976320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78947-1155-629E-BE89-9A44728526A5}"/>
              </a:ext>
            </a:extLst>
          </p:cNvPr>
          <p:cNvSpPr txBox="1"/>
          <p:nvPr/>
        </p:nvSpPr>
        <p:spPr>
          <a:xfrm>
            <a:off x="335360" y="1506623"/>
            <a:ext cx="1008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FDFDF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Python</a:t>
            </a:r>
          </a:p>
          <a:p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|12|3.2|1.9|2.7"/>
</p:tagLst>
</file>

<file path=ppt/theme/theme1.xml><?xml version="1.0" encoding="utf-8"?>
<a:theme xmlns:a="http://schemas.openxmlformats.org/drawingml/2006/main" name="Office Theme">
  <a:themeElements>
    <a:clrScheme name="Liverpool">
      <a:dk1>
        <a:srgbClr val="242E5D"/>
      </a:dk1>
      <a:lt1>
        <a:srgbClr val="FFFFFF"/>
      </a:lt1>
      <a:dk2>
        <a:srgbClr val="242E5D"/>
      </a:dk2>
      <a:lt2>
        <a:srgbClr val="E8E8E8"/>
      </a:lt2>
      <a:accent1>
        <a:srgbClr val="242E5D"/>
      </a:accent1>
      <a:accent2>
        <a:srgbClr val="2E3A75"/>
      </a:accent2>
      <a:accent3>
        <a:srgbClr val="38478E"/>
      </a:accent3>
      <a:accent4>
        <a:srgbClr val="4253A8"/>
      </a:accent4>
      <a:accent5>
        <a:srgbClr val="4D60C1"/>
      </a:accent5>
      <a:accent6>
        <a:srgbClr val="576DDB"/>
      </a:accent6>
      <a:hlink>
        <a:srgbClr val="6179F4"/>
      </a:hlink>
      <a:folHlink>
        <a:srgbClr val="FF92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408</Words>
  <Application>Microsoft Macintosh PowerPoint</Application>
  <PresentationFormat>Widescreen</PresentationFormat>
  <Paragraphs>141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Helvetica Neue</vt:lpstr>
      <vt:lpstr>HELVETICA NEUE THIN</vt:lpstr>
      <vt:lpstr>HELVETICA NEUE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Ball, Samuel [sballstf]</dc:creator>
  <cp:lastModifiedBy>Ball, Samuel [sballstf]</cp:lastModifiedBy>
  <cp:revision>8</cp:revision>
  <dcterms:created xsi:type="dcterms:W3CDTF">2024-07-13T14:33:39Z</dcterms:created>
  <dcterms:modified xsi:type="dcterms:W3CDTF">2024-09-29T13:54:11Z</dcterms:modified>
</cp:coreProperties>
</file>