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295" r:id="rId1"/>
  </p:sldMasterIdLst>
  <p:notesMasterIdLst>
    <p:notesMasterId r:id="rId14"/>
  </p:notesMasterIdLst>
  <p:sldIdLst>
    <p:sldId id="257" r:id="rId2"/>
    <p:sldId id="273" r:id="rId3"/>
    <p:sldId id="274" r:id="rId4"/>
    <p:sldId id="275" r:id="rId5"/>
    <p:sldId id="276" r:id="rId6"/>
    <p:sldId id="277" r:id="rId7"/>
    <p:sldId id="278" r:id="rId8"/>
    <p:sldId id="279" r:id="rId9"/>
    <p:sldId id="280" r:id="rId10"/>
    <p:sldId id="281" r:id="rId11"/>
    <p:sldId id="282" r:id="rId12"/>
    <p:sldId id="283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76D6FF"/>
    <a:srgbClr val="73FEFF"/>
    <a:srgbClr val="73FDD6"/>
    <a:srgbClr val="73FB79"/>
    <a:srgbClr val="D5FC79"/>
    <a:srgbClr val="FFFD78"/>
    <a:srgbClr val="FFD579"/>
    <a:srgbClr val="FF7E79"/>
    <a:srgbClr val="929000"/>
    <a:srgbClr val="9452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6691"/>
    <p:restoredTop sz="94831"/>
  </p:normalViewPr>
  <p:slideViewPr>
    <p:cSldViewPr snapToGrid="0" snapToObjects="1">
      <p:cViewPr varScale="1">
        <p:scale>
          <a:sx n="148" d="100"/>
          <a:sy n="148" d="100"/>
        </p:scale>
        <p:origin x="376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CFCC02-43B6-1140-8197-8C10C084F446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EA0F615-FF09-2148-A18C-7A9F3CCE25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76247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EA0F615-FF09-2148-A18C-7A9F3CCE253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9042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8164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896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7615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81829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86800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1609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accent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pPr/>
              <a:t>4/5/22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251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22609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22823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0" y="0"/>
            <a:ext cx="6096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67503" cy="320040"/>
          </a:xfrm>
        </p:spPr>
        <p:txBody>
          <a:bodyPr/>
          <a:lstStyle>
            <a:lvl1pPr>
              <a:defRPr>
                <a:solidFill>
                  <a:srgbClr val="FFFFFF">
                    <a:alpha val="69804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0296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0" y="0"/>
            <a:ext cx="6095999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7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tx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90000"/>
                  </a:srgbClr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B5898F52-2787-4BA2-BBBC-9395E9F86D50}" type="datetimeFigureOut">
              <a:rPr lang="en-US" smtClean="0"/>
              <a:t>4/5/22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808523" y="6236208"/>
            <a:ext cx="5103729" cy="320040"/>
          </a:xfrm>
        </p:spPr>
        <p:txBody>
          <a:bodyPr/>
          <a:lstStyle>
            <a:lvl1pPr>
              <a:defRPr>
                <a:solidFill>
                  <a:srgbClr val="FFFFFF">
                    <a:alpha val="70000"/>
                  </a:srgb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C8B8A27-DF03-4546-BA93-21C967D57E5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495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B5898F52-2787-4BA2-BBBC-9395E9F86D50}" type="datetimeFigureOut">
              <a:rPr lang="en-US" smtClean="0"/>
              <a:pPr/>
              <a:t>4/5/22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4C8B8A27-DF03-4546-BA93-21C967D57E5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85899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296" r:id="rId1"/>
    <p:sldLayoutId id="2147484297" r:id="rId2"/>
    <p:sldLayoutId id="2147484298" r:id="rId3"/>
    <p:sldLayoutId id="2147484299" r:id="rId4"/>
    <p:sldLayoutId id="2147484300" r:id="rId5"/>
    <p:sldLayoutId id="2147484301" r:id="rId6"/>
    <p:sldLayoutId id="2147484302" r:id="rId7"/>
    <p:sldLayoutId id="2147484303" r:id="rId8"/>
    <p:sldLayoutId id="2147484304" r:id="rId9"/>
    <p:sldLayoutId id="2147484305" r:id="rId10"/>
    <p:sldLayoutId id="2147484306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picture containing outdoor, scaffolding, water, dock&#10;&#10;Description automatically generated">
            <a:extLst>
              <a:ext uri="{FF2B5EF4-FFF2-40B4-BE49-F238E27FC236}">
                <a16:creationId xmlns:a16="http://schemas.microsoft.com/office/drawing/2014/main" id="{E6499893-ACA1-674C-96B6-499BFC55292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40000"/>
          </a:blip>
          <a:srcRect t="12241" b="3490"/>
          <a:stretch/>
        </p:blipFill>
        <p:spPr>
          <a:xfrm>
            <a:off x="0" y="10"/>
            <a:ext cx="12191980" cy="685799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9CCE1CA-918A-7B4D-9669-ADE1698531FA}"/>
              </a:ext>
            </a:extLst>
          </p:cNvPr>
          <p:cNvSpPr/>
          <p:nvPr/>
        </p:nvSpPr>
        <p:spPr>
          <a:xfrm>
            <a:off x="1132609" y="2280954"/>
            <a:ext cx="9926782" cy="2296092"/>
          </a:xfrm>
          <a:prstGeom prst="rect">
            <a:avLst/>
          </a:prstGeom>
          <a:noFill/>
          <a:ln w="38100" cap="sq">
            <a:solidFill>
              <a:schemeClr val="tx1"/>
            </a:solidFill>
            <a:miter lim="800000"/>
          </a:ln>
        </p:spPr>
        <p:txBody>
          <a:bodyPr vert="horz" lIns="274320" tIns="182880" rIns="274320" bIns="182880" rtlCol="0" anchor="ctr" anchorCtr="1">
            <a:normAutofit/>
          </a:bodyPr>
          <a:lstStyle/>
          <a:p>
            <a:pPr algn="ctr" defTabSz="914400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cap="all" spc="200" dirty="0">
                <a:latin typeface="+mj-lt"/>
                <a:ea typeface="+mj-ea"/>
                <a:cs typeface="+mj-cs"/>
              </a:rPr>
              <a:t>Developer tools</a:t>
            </a:r>
          </a:p>
        </p:txBody>
      </p:sp>
    </p:spTree>
    <p:extLst>
      <p:ext uri="{BB962C8B-B14F-4D97-AF65-F5344CB8AC3E}">
        <p14:creationId xmlns:p14="http://schemas.microsoft.com/office/powerpoint/2010/main" val="192299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CC1F7C40-3E9D-F747-A199-29F6AF06BA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fontScale="92500"/>
          </a:bodyPr>
          <a:lstStyle/>
          <a:p>
            <a:r>
              <a:rPr lang="en-US" sz="2400" dirty="0"/>
              <a:t>Virtual environments are a way of separating your programming environments from your other environments.</a:t>
            </a:r>
          </a:p>
          <a:p>
            <a:r>
              <a:rPr lang="en-US" sz="2400" dirty="0"/>
              <a:t>Each virtual environment has a version of Python, and a set of installed packages.</a:t>
            </a:r>
          </a:p>
          <a:p>
            <a:r>
              <a:rPr lang="en-US" sz="2400" dirty="0"/>
              <a:t>Many options – pip, </a:t>
            </a:r>
            <a:r>
              <a:rPr lang="en-US" sz="2400" dirty="0" err="1"/>
              <a:t>conda</a:t>
            </a:r>
            <a:r>
              <a:rPr lang="en-US" sz="2400" dirty="0"/>
              <a:t>, poetry, </a:t>
            </a:r>
            <a:r>
              <a:rPr lang="en-US" sz="2400" dirty="0" err="1"/>
              <a:t>venv</a:t>
            </a:r>
            <a:r>
              <a:rPr lang="en-US" sz="2400" dirty="0"/>
              <a:t>, </a:t>
            </a:r>
            <a:r>
              <a:rPr lang="en-US" sz="2400" dirty="0" err="1"/>
              <a:t>pipenv</a:t>
            </a:r>
            <a:r>
              <a:rPr lang="en-US" sz="2400" dirty="0"/>
              <a:t>, all with different but similar syntax.</a:t>
            </a:r>
          </a:p>
          <a:p>
            <a:r>
              <a:rPr lang="en-US" sz="2400" dirty="0"/>
              <a:t>Is very important for publishing your work – you should be able to tell people to enter a virtual environment instead of giving them a list of packages to install.</a:t>
            </a:r>
          </a:p>
        </p:txBody>
      </p:sp>
    </p:spTree>
    <p:extLst>
      <p:ext uri="{BB962C8B-B14F-4D97-AF65-F5344CB8AC3E}">
        <p14:creationId xmlns:p14="http://schemas.microsoft.com/office/powerpoint/2010/main" val="362798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Virtual environments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AB8F35A6-757E-1143-B3D3-B7B06B889E0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231" t="-529" r="54661" b="529"/>
          <a:stretch/>
        </p:blipFill>
        <p:spPr bwMode="auto">
          <a:xfrm>
            <a:off x="7713916" y="1922435"/>
            <a:ext cx="3145829" cy="2933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0D612E9F-6FAB-3548-9036-D429E2AE35B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5179"/>
          <a:stretch/>
        </p:blipFill>
        <p:spPr bwMode="auto">
          <a:xfrm>
            <a:off x="4771453" y="1963415"/>
            <a:ext cx="3094157" cy="29330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7" name="Group 6">
            <a:extLst>
              <a:ext uri="{FF2B5EF4-FFF2-40B4-BE49-F238E27FC236}">
                <a16:creationId xmlns:a16="http://schemas.microsoft.com/office/drawing/2014/main" id="{94D502C3-5DC5-9F40-BD89-1785C3F35293}"/>
              </a:ext>
            </a:extLst>
          </p:cNvPr>
          <p:cNvGrpSpPr/>
          <p:nvPr/>
        </p:nvGrpSpPr>
        <p:grpSpPr>
          <a:xfrm>
            <a:off x="1392521" y="2716842"/>
            <a:ext cx="3411583" cy="2190016"/>
            <a:chOff x="1452791" y="2646896"/>
            <a:chExt cx="3411583" cy="2190016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84A81AAB-90B8-A44F-ABFD-8C547EFBA56C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31" t="61771" r="54661" b="529"/>
            <a:stretch/>
          </p:blipFill>
          <p:spPr bwMode="auto">
            <a:xfrm>
              <a:off x="1452791" y="3637753"/>
              <a:ext cx="3411583" cy="119915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6E6AFDC-E200-094D-B250-69FFCF9516B1}"/>
                </a:ext>
              </a:extLst>
            </p:cNvPr>
            <p:cNvSpPr/>
            <p:nvPr/>
          </p:nvSpPr>
          <p:spPr>
            <a:xfrm>
              <a:off x="1719261" y="3637753"/>
              <a:ext cx="2922587" cy="243685"/>
            </a:xfrm>
            <a:prstGeom prst="rect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/>
                <a:t>Python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B74147E1-C207-8B4A-940C-E2FBF53EBE4F}"/>
                </a:ext>
              </a:extLst>
            </p:cNvPr>
            <p:cNvSpPr/>
            <p:nvPr/>
          </p:nvSpPr>
          <p:spPr>
            <a:xfrm>
              <a:off x="1727730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A</a:t>
              </a:r>
            </a:p>
          </p:txBody>
        </p:sp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E412D5B8-E7BB-4540-B374-EBECF1E4819A}"/>
                </a:ext>
              </a:extLst>
            </p:cNvPr>
            <p:cNvSpPr/>
            <p:nvPr/>
          </p:nvSpPr>
          <p:spPr>
            <a:xfrm>
              <a:off x="2484127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B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5C341288-E919-FC47-BFE9-82A98EB2CDDA}"/>
                </a:ext>
              </a:extLst>
            </p:cNvPr>
            <p:cNvSpPr/>
            <p:nvPr/>
          </p:nvSpPr>
          <p:spPr>
            <a:xfrm>
              <a:off x="3225154" y="2646896"/>
              <a:ext cx="674457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C</a:t>
              </a:r>
            </a:p>
          </p:txBody>
        </p:sp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F982D47-43ED-9A49-9E29-B8AF8C84CE04}"/>
                </a:ext>
              </a:extLst>
            </p:cNvPr>
            <p:cNvSpPr/>
            <p:nvPr/>
          </p:nvSpPr>
          <p:spPr>
            <a:xfrm>
              <a:off x="3981551" y="2646896"/>
              <a:ext cx="674456" cy="938213"/>
            </a:xfrm>
            <a:prstGeom prst="rect">
              <a:avLst/>
            </a:prstGeom>
            <a:solidFill>
              <a:srgbClr val="00206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vert="vert270" rtlCol="0" anchor="ctr"/>
            <a:lstStyle/>
            <a:p>
              <a:pPr algn="ctr"/>
              <a:r>
                <a:rPr lang="en-US" dirty="0"/>
                <a:t>Env D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65984466-BBEB-864E-A53E-35F33B082FE6}"/>
              </a:ext>
            </a:extLst>
          </p:cNvPr>
          <p:cNvSpPr txBox="1"/>
          <p:nvPr/>
        </p:nvSpPr>
        <p:spPr>
          <a:xfrm>
            <a:off x="1658990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Python Virtual Environments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828E6D-D255-8443-9833-62CB2C0B65DA}"/>
              </a:ext>
            </a:extLst>
          </p:cNvPr>
          <p:cNvSpPr txBox="1"/>
          <p:nvPr/>
        </p:nvSpPr>
        <p:spPr>
          <a:xfrm>
            <a:off x="4771453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Virtual Machines (whole OS)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12E0310-9FE3-B241-B775-73E5E879C581}"/>
              </a:ext>
            </a:extLst>
          </p:cNvPr>
          <p:cNvSpPr txBox="1"/>
          <p:nvPr/>
        </p:nvSpPr>
        <p:spPr>
          <a:xfrm>
            <a:off x="7818456" y="4831200"/>
            <a:ext cx="29367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Docker (whole OS)</a:t>
            </a:r>
          </a:p>
        </p:txBody>
      </p:sp>
    </p:spTree>
    <p:extLst>
      <p:ext uri="{BB962C8B-B14F-4D97-AF65-F5344CB8AC3E}">
        <p14:creationId xmlns:p14="http://schemas.microsoft.com/office/powerpoint/2010/main" val="3749660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Other very important tools</a:t>
            </a:r>
          </a:p>
        </p:txBody>
      </p:sp>
      <p:sp>
        <p:nvSpPr>
          <p:cNvPr id="22" name="Content Placeholder 2">
            <a:extLst>
              <a:ext uri="{FF2B5EF4-FFF2-40B4-BE49-F238E27FC236}">
                <a16:creationId xmlns:a16="http://schemas.microsoft.com/office/drawing/2014/main" id="{3FFF6C07-CC6C-3C41-AA43-D4349FFDA318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7729728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/>
              <a:t>Distributed computing tools (Spark, etc.)</a:t>
            </a:r>
          </a:p>
          <a:p>
            <a:r>
              <a:rPr lang="en-US" sz="2800" dirty="0" err="1"/>
              <a:t>ssh</a:t>
            </a:r>
            <a:r>
              <a:rPr lang="en-US" sz="2800" dirty="0"/>
              <a:t>, smtp, “</a:t>
            </a:r>
            <a:r>
              <a:rPr lang="en-US" sz="2800" dirty="0" err="1"/>
              <a:t>linux</a:t>
            </a:r>
            <a:r>
              <a:rPr lang="en-US" sz="2800" dirty="0"/>
              <a:t>-y stuff”</a:t>
            </a:r>
          </a:p>
          <a:p>
            <a:r>
              <a:rPr lang="en-US" sz="2800" dirty="0"/>
              <a:t>Testing (very important!)</a:t>
            </a:r>
          </a:p>
          <a:p>
            <a:r>
              <a:rPr lang="en-US" sz="2800" dirty="0"/>
              <a:t>CI/CD</a:t>
            </a:r>
          </a:p>
          <a:p>
            <a:endParaRPr lang="en-US" sz="2800" dirty="0"/>
          </a:p>
          <a:p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2094727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Why use tools?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 lnSpcReduction="10000"/>
          </a:bodyPr>
          <a:lstStyle/>
          <a:p>
            <a:r>
              <a:rPr lang="en-US" sz="2400" dirty="0"/>
              <a:t>You can create software/analysis without using developer tools…</a:t>
            </a:r>
          </a:p>
          <a:p>
            <a:r>
              <a:rPr lang="en-US" sz="2400" dirty="0"/>
              <a:t>… but you will be very unpopular!</a:t>
            </a:r>
          </a:p>
          <a:p>
            <a:r>
              <a:rPr lang="en-US" sz="2400" dirty="0"/>
              <a:t>Developer tools are tools that make the development process smoother, particularly when working in a team.</a:t>
            </a:r>
          </a:p>
          <a:p>
            <a:r>
              <a:rPr lang="en-US" sz="2400" dirty="0"/>
              <a:t>VERY beneficial skills to have under your belt as a developer. </a:t>
            </a:r>
          </a:p>
          <a:p>
            <a:r>
              <a:rPr lang="en-US" sz="2400" dirty="0"/>
              <a:t>Often new projects will use these tools and expect you to know how to use them.</a:t>
            </a:r>
          </a:p>
        </p:txBody>
      </p:sp>
    </p:spTree>
    <p:extLst>
      <p:ext uri="{BB962C8B-B14F-4D97-AF65-F5344CB8AC3E}">
        <p14:creationId xmlns:p14="http://schemas.microsoft.com/office/powerpoint/2010/main" val="20732860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Examples where these tools are useful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You make numerous changes to a project, only to realize what you are doing is wrong, and need to roll back to a previous version.</a:t>
            </a:r>
          </a:p>
          <a:p>
            <a:r>
              <a:rPr lang="en-US" sz="2400" dirty="0"/>
              <a:t>You have a number of people working on different features of a project and need these features to be added to the project </a:t>
            </a:r>
            <a:r>
              <a:rPr lang="en-US" sz="2400" i="1" dirty="0"/>
              <a:t>asynchronously </a:t>
            </a:r>
            <a:r>
              <a:rPr lang="en-US" sz="2400" dirty="0"/>
              <a:t>without disrupting other work.</a:t>
            </a:r>
          </a:p>
          <a:p>
            <a:r>
              <a:rPr lang="en-US" sz="2400" dirty="0"/>
              <a:t>You are releasing a project that requires a specific configuration of Python packages/computer setup to work.</a:t>
            </a:r>
          </a:p>
        </p:txBody>
      </p:sp>
    </p:spTree>
    <p:extLst>
      <p:ext uri="{BB962C8B-B14F-4D97-AF65-F5344CB8AC3E}">
        <p14:creationId xmlns:p14="http://schemas.microsoft.com/office/powerpoint/2010/main" val="1918490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Version control refers to any system that records changes to a file.</a:t>
            </a:r>
          </a:p>
          <a:p>
            <a:r>
              <a:rPr lang="en-US" sz="2400" dirty="0"/>
              <a:t>The simplest version control system is just saving a new copy of your work to an “archive” folder so you can roll back to a previous version if something goes wrong.</a:t>
            </a:r>
          </a:p>
          <a:p>
            <a:r>
              <a:rPr lang="en-US" sz="2400" dirty="0"/>
              <a:t>However, when a team is working on multiple projects, these version will quickly diverge and there’s no easy way of merging them together without a headache!</a:t>
            </a:r>
          </a:p>
        </p:txBody>
      </p:sp>
    </p:spTree>
    <p:extLst>
      <p:ext uri="{BB962C8B-B14F-4D97-AF65-F5344CB8AC3E}">
        <p14:creationId xmlns:p14="http://schemas.microsoft.com/office/powerpoint/2010/main" val="1605721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sp>
        <p:nvSpPr>
          <p:cNvPr id="16" name="Content Placeholder 2">
            <a:extLst>
              <a:ext uri="{FF2B5EF4-FFF2-40B4-BE49-F238E27FC236}">
                <a16:creationId xmlns:a16="http://schemas.microsoft.com/office/drawing/2014/main" id="{F5773485-B8EB-2A4E-8D67-51F370020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31136" y="1743896"/>
            <a:ext cx="7729728" cy="3613196"/>
          </a:xfrm>
        </p:spPr>
        <p:txBody>
          <a:bodyPr anchor="ctr">
            <a:normAutofit/>
          </a:bodyPr>
          <a:lstStyle/>
          <a:p>
            <a:r>
              <a:rPr lang="en-US" sz="2400" dirty="0"/>
              <a:t>A system like git works by allowing multiple “branches” of a project to exist, with mechanisms to split branches to account for different feature projects.</a:t>
            </a:r>
          </a:p>
          <a:p>
            <a:r>
              <a:rPr lang="en-US" sz="2400" dirty="0"/>
              <a:t>When a feature is ready to be integrated back into its previous branch, it can be merged easily by comparing the differences between the branches.</a:t>
            </a:r>
          </a:p>
        </p:txBody>
      </p:sp>
    </p:spTree>
    <p:extLst>
      <p:ext uri="{BB962C8B-B14F-4D97-AF65-F5344CB8AC3E}">
        <p14:creationId xmlns:p14="http://schemas.microsoft.com/office/powerpoint/2010/main" val="615554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example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1026" name="Picture 2" descr="Git Branches: List, Create, Switch to, Merge, Push, &amp;amp; Delete">
            <a:extLst>
              <a:ext uri="{FF2B5EF4-FFF2-40B4-BE49-F238E27FC236}">
                <a16:creationId xmlns:a16="http://schemas.microsoft.com/office/drawing/2014/main" id="{7A61F393-CAC8-3E48-940A-5194352B54B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44388" y="2325621"/>
            <a:ext cx="5103223" cy="26147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751105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VERSION CONTROL in practice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3074" name="Picture 2" descr="The Plot of “Back to the Future” in 10 Git Concepts – Matt Luedke">
            <a:extLst>
              <a:ext uri="{FF2B5EF4-FFF2-40B4-BE49-F238E27FC236}">
                <a16:creationId xmlns:a16="http://schemas.microsoft.com/office/drawing/2014/main" id="{352E37B9-37A0-1045-AFEB-7B48D9E3A3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98948" y="1843590"/>
            <a:ext cx="5794103" cy="35873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755669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4" name="Picture 3" descr="Graphical user interface, text&#10;&#10;Description automatically generated">
            <a:extLst>
              <a:ext uri="{FF2B5EF4-FFF2-40B4-BE49-F238E27FC236}">
                <a16:creationId xmlns:a16="http://schemas.microsoft.com/office/drawing/2014/main" id="{3A5AAC86-6F43-9045-9760-158468C3C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1136" y="2005676"/>
            <a:ext cx="3777520" cy="2979783"/>
          </a:xfrm>
          <a:prstGeom prst="rect">
            <a:avLst/>
          </a:prstGeom>
        </p:spPr>
      </p:pic>
      <p:pic>
        <p:nvPicPr>
          <p:cNvPr id="5122" name="Picture 2" descr="Terminal (macOS) - Wikipedia">
            <a:extLst>
              <a:ext uri="{FF2B5EF4-FFF2-40B4-BE49-F238E27FC236}">
                <a16:creationId xmlns:a16="http://schemas.microsoft.com/office/drawing/2014/main" id="{176B0B22-C94D-C146-BED9-4D970B286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08656" y="2049373"/>
            <a:ext cx="4251709" cy="29797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3082514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33976D1-3430-450C-A978-87A9A6E8E7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9">
            <a:extLst>
              <a:ext uri="{FF2B5EF4-FFF2-40B4-BE49-F238E27FC236}">
                <a16:creationId xmlns:a16="http://schemas.microsoft.com/office/drawing/2014/main" id="{7D6AAC78-7D86-415A-ADC1-2B4748079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49680" y="1248156"/>
            <a:ext cx="9692640" cy="436168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1">
            <a:extLst>
              <a:ext uri="{FF2B5EF4-FFF2-40B4-BE49-F238E27FC236}">
                <a16:creationId xmlns:a16="http://schemas.microsoft.com/office/drawing/2014/main" id="{F2A658D9-F185-44F1-BA33-D50320D1D0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62228" y="1060704"/>
            <a:ext cx="10067544" cy="4736592"/>
          </a:xfrm>
          <a:prstGeom prst="rect">
            <a:avLst/>
          </a:prstGeom>
          <a:noFill/>
          <a:ln w="317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9CD273-963D-E447-BE57-83BE8F205C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31136" y="467418"/>
            <a:ext cx="7729728" cy="1188720"/>
          </a:xfrm>
          <a:solidFill>
            <a:schemeClr val="bg1"/>
          </a:solidFill>
        </p:spPr>
        <p:txBody>
          <a:bodyPr>
            <a:normAutofit/>
          </a:bodyPr>
          <a:lstStyle/>
          <a:p>
            <a:r>
              <a:rPr lang="en-US" dirty="0"/>
              <a:t>So how does this work in practice?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C2A2C2C-7BE9-D64A-BC13-83E75A42CFA9}"/>
              </a:ext>
            </a:extLst>
          </p:cNvPr>
          <p:cNvSpPr txBox="1">
            <a:spLocks/>
          </p:cNvSpPr>
          <p:nvPr/>
        </p:nvSpPr>
        <p:spPr>
          <a:xfrm>
            <a:off x="2231136" y="2193128"/>
            <a:ext cx="4850003" cy="28797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9144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1430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31286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484313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65735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882775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Clr>
                <a:schemeClr val="accent2"/>
              </a:buClr>
              <a:buFont typeface="Arial" panose="020B0604020202020204" pitchFamily="34" charset="0"/>
              <a:buChar char="•"/>
              <a:defRPr sz="16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sz="2800" dirty="0"/>
          </a:p>
        </p:txBody>
      </p:sp>
      <p:pic>
        <p:nvPicPr>
          <p:cNvPr id="7170" name="Picture 2" descr="Git Commands - Debasish Blog">
            <a:extLst>
              <a:ext uri="{FF2B5EF4-FFF2-40B4-BE49-F238E27FC236}">
                <a16:creationId xmlns:a16="http://schemas.microsoft.com/office/drawing/2014/main" id="{954408F4-8263-0F4E-8024-826710A7EAF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13188" y="1719058"/>
            <a:ext cx="5365623" cy="382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07888085"/>
      </p:ext>
    </p:extLst>
  </p:cSld>
  <p:clrMapOvr>
    <a:masterClrMapping/>
  </p:clrMapOvr>
</p:sld>
</file>

<file path=ppt/theme/theme1.xml><?xml version="1.0" encoding="utf-8"?>
<a:theme xmlns:a="http://schemas.openxmlformats.org/drawingml/2006/main" name="Parcel">
  <a:themeElements>
    <a:clrScheme name="Gre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A425FB89-E954-4A2A-81DC-D90804A94DB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</TotalTime>
  <Words>451</Words>
  <Application>Microsoft Macintosh PowerPoint</Application>
  <PresentationFormat>Widescreen</PresentationFormat>
  <Paragraphs>42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Gill Sans MT</vt:lpstr>
      <vt:lpstr>Parcel</vt:lpstr>
      <vt:lpstr>PowerPoint Presentation</vt:lpstr>
      <vt:lpstr>Why use tools?</vt:lpstr>
      <vt:lpstr>Examples where these tools are useful</vt:lpstr>
      <vt:lpstr>VERSION CONTROL</vt:lpstr>
      <vt:lpstr>VERSION CONTROL</vt:lpstr>
      <vt:lpstr>VERSION CONTROL example</vt:lpstr>
      <vt:lpstr>VERSION CONTROL in practice</vt:lpstr>
      <vt:lpstr>So how does this work in practice?</vt:lpstr>
      <vt:lpstr>So how does this work in practice?</vt:lpstr>
      <vt:lpstr>Virtual environments</vt:lpstr>
      <vt:lpstr>Virtual environments</vt:lpstr>
      <vt:lpstr>Other very important tools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Ball, Samuel</dc:creator>
  <cp:lastModifiedBy>Ball, Samuel</cp:lastModifiedBy>
  <cp:revision>25</cp:revision>
  <dcterms:created xsi:type="dcterms:W3CDTF">2020-11-01T14:44:07Z</dcterms:created>
  <dcterms:modified xsi:type="dcterms:W3CDTF">2022-04-05T19:03:58Z</dcterms:modified>
</cp:coreProperties>
</file>