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95" r:id="rId1"/>
  </p:sldMasterIdLst>
  <p:notesMasterIdLst>
    <p:notesMasterId r:id="rId23"/>
  </p:notesMasterIdLst>
  <p:sldIdLst>
    <p:sldId id="257" r:id="rId2"/>
    <p:sldId id="273" r:id="rId3"/>
    <p:sldId id="259" r:id="rId4"/>
    <p:sldId id="274" r:id="rId5"/>
    <p:sldId id="261" r:id="rId6"/>
    <p:sldId id="290" r:id="rId7"/>
    <p:sldId id="275" r:id="rId8"/>
    <p:sldId id="276" r:id="rId9"/>
    <p:sldId id="277" r:id="rId10"/>
    <p:sldId id="278" r:id="rId11"/>
    <p:sldId id="279" r:id="rId12"/>
    <p:sldId id="280" r:id="rId13"/>
    <p:sldId id="281" r:id="rId14"/>
    <p:sldId id="282" r:id="rId15"/>
    <p:sldId id="283" r:id="rId16"/>
    <p:sldId id="284" r:id="rId17"/>
    <p:sldId id="286" r:id="rId18"/>
    <p:sldId id="285" r:id="rId19"/>
    <p:sldId id="287" r:id="rId20"/>
    <p:sldId id="288" r:id="rId21"/>
    <p:sldId id="28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76D6FF"/>
    <a:srgbClr val="73FEFF"/>
    <a:srgbClr val="73FDD6"/>
    <a:srgbClr val="73FB79"/>
    <a:srgbClr val="D5FC79"/>
    <a:srgbClr val="FFFD78"/>
    <a:srgbClr val="FFD579"/>
    <a:srgbClr val="FF7E79"/>
    <a:srgbClr val="929000"/>
    <a:srgbClr val="945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347"/>
    <p:restoredTop sz="94719"/>
  </p:normalViewPr>
  <p:slideViewPr>
    <p:cSldViewPr snapToGrid="0" snapToObjects="1">
      <p:cViewPr varScale="1">
        <p:scale>
          <a:sx n="148" d="100"/>
          <a:sy n="148" d="100"/>
        </p:scale>
        <p:origin x="142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CFCC02-43B6-1140-8197-8C10C084F446}" type="datetimeFigureOut">
              <a:rPr lang="en-US" smtClean="0"/>
              <a:t>3/1/22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A0F615-FF09-2148-A18C-7A9F3CCE253C}" type="slidenum">
              <a:rPr lang="en-US" smtClean="0"/>
              <a:t>‹#›</a:t>
            </a:fld>
            <a:endParaRPr lang="en-US"/>
          </a:p>
        </p:txBody>
      </p:sp>
    </p:spTree>
    <p:extLst>
      <p:ext uri="{BB962C8B-B14F-4D97-AF65-F5344CB8AC3E}">
        <p14:creationId xmlns:p14="http://schemas.microsoft.com/office/powerpoint/2010/main" val="1957624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A0F615-FF09-2148-A18C-7A9F3CCE253C}" type="slidenum">
              <a:rPr lang="en-US" smtClean="0"/>
              <a:t>1</a:t>
            </a:fld>
            <a:endParaRPr lang="en-US"/>
          </a:p>
        </p:txBody>
      </p:sp>
    </p:spTree>
    <p:extLst>
      <p:ext uri="{BB962C8B-B14F-4D97-AF65-F5344CB8AC3E}">
        <p14:creationId xmlns:p14="http://schemas.microsoft.com/office/powerpoint/2010/main" val="1085904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B5898F52-2787-4BA2-BBBC-9395E9F86D50}" type="datetimeFigureOut">
              <a:rPr lang="en-US" smtClean="0"/>
              <a:t>3/1/22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4388164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5898F52-2787-4BA2-BBBC-9395E9F86D50}" type="datetimeFigureOut">
              <a:rPr lang="en-US" smtClean="0"/>
              <a:t>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614896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5898F52-2787-4BA2-BBBC-9395E9F86D50}" type="datetimeFigureOut">
              <a:rPr lang="en-US" smtClean="0"/>
              <a:t>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429761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5898F52-2787-4BA2-BBBC-9395E9F86D50}" type="datetimeFigureOut">
              <a:rPr lang="en-US" smtClean="0"/>
              <a:t>3/1/22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8B8A27-DF03-4546-BA93-21C967D57E5C}" type="slidenum">
              <a:rPr lang="en-US" smtClean="0"/>
              <a:t>‹#›</a:t>
            </a:fld>
            <a:endParaRPr lang="en-US" dirty="0"/>
          </a:p>
        </p:txBody>
      </p:sp>
    </p:spTree>
    <p:extLst>
      <p:ext uri="{BB962C8B-B14F-4D97-AF65-F5344CB8AC3E}">
        <p14:creationId xmlns:p14="http://schemas.microsoft.com/office/powerpoint/2010/main" val="4058182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B5898F52-2787-4BA2-BBBC-9395E9F86D50}" type="datetimeFigureOut">
              <a:rPr lang="en-US" smtClean="0"/>
              <a:t>3/1/22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62186800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B5898F52-2787-4BA2-BBBC-9395E9F86D50}" type="datetimeFigureOut">
              <a:rPr lang="en-US" smtClean="0"/>
              <a:t>3/1/22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409160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B5898F52-2787-4BA2-BBBC-9395E9F86D50}" type="datetimeFigureOut">
              <a:rPr lang="en-US" smtClean="0"/>
              <a:pPr/>
              <a:t>3/1/22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C8B8A27-DF03-4546-BA93-21C967D57E5C}" type="slidenum">
              <a:rPr lang="en-US" smtClean="0"/>
              <a:pPr/>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796251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5898F52-2787-4BA2-BBBC-9395E9F86D50}" type="datetimeFigureOut">
              <a:rPr lang="en-US" smtClean="0"/>
              <a:t>3/1/22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622260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898F52-2787-4BA2-BBBC-9395E9F86D50}" type="datetimeFigureOut">
              <a:rPr lang="en-US" smtClean="0"/>
              <a:t>3/1/22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4292282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B5898F52-2787-4BA2-BBBC-9395E9F86D50}" type="datetimeFigureOut">
              <a:rPr lang="en-US" smtClean="0"/>
              <a:t>3/1/22</a:t>
            </a:fld>
            <a:endParaRPr lang="en-US"/>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a:p>
        </p:txBody>
      </p:sp>
      <p:sp>
        <p:nvSpPr>
          <p:cNvPr id="7" name="Slide Number Placeholder 6"/>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860296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B5898F52-2787-4BA2-BBBC-9395E9F86D50}" type="datetimeFigureOut">
              <a:rPr lang="en-US" smtClean="0"/>
              <a:t>3/1/22</a:t>
            </a:fld>
            <a:endParaRPr lang="en-US"/>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a:p>
        </p:txBody>
      </p:sp>
      <p:sp>
        <p:nvSpPr>
          <p:cNvPr id="7" name="Slide Number Placeholder 6"/>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155849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B5898F52-2787-4BA2-BBBC-9395E9F86D50}" type="datetimeFigureOut">
              <a:rPr lang="en-US" smtClean="0"/>
              <a:pPr/>
              <a:t>3/1/22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4C8B8A27-DF03-4546-BA93-21C967D57E5C}" type="slidenum">
              <a:rPr lang="en-US" smtClean="0"/>
              <a:pPr/>
              <a:t>‹#›</a:t>
            </a:fld>
            <a:endParaRPr lang="en-US"/>
          </a:p>
        </p:txBody>
      </p:sp>
    </p:spTree>
    <p:extLst>
      <p:ext uri="{BB962C8B-B14F-4D97-AF65-F5344CB8AC3E}">
        <p14:creationId xmlns:p14="http://schemas.microsoft.com/office/powerpoint/2010/main" val="1661858997"/>
      </p:ext>
    </p:extLst>
  </p:cSld>
  <p:clrMap bg1="lt1" tx1="dk1" bg2="lt2" tx2="dk2" accent1="accent1" accent2="accent2" accent3="accent3" accent4="accent4" accent5="accent5" accent6="accent6" hlink="hlink" folHlink="folHlink"/>
  <p:sldLayoutIdLst>
    <p:sldLayoutId id="2147484296" r:id="rId1"/>
    <p:sldLayoutId id="2147484297" r:id="rId2"/>
    <p:sldLayoutId id="2147484298" r:id="rId3"/>
    <p:sldLayoutId id="2147484299" r:id="rId4"/>
    <p:sldLayoutId id="2147484300" r:id="rId5"/>
    <p:sldLayoutId id="2147484301" r:id="rId6"/>
    <p:sldLayoutId id="2147484302" r:id="rId7"/>
    <p:sldLayoutId id="2147484303" r:id="rId8"/>
    <p:sldLayoutId id="2147484304" r:id="rId9"/>
    <p:sldLayoutId id="2147484305" r:id="rId10"/>
    <p:sldLayoutId id="2147484306"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daviddao/awful-ai"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scikit-learn.org/stable/auto_examples/preprocessing/plot_all_scaling.html#sphx-glr-auto-examples-preprocessing-plot-all-scaling-p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descr="A picture containing outdoor, scaffolding, water, dock&#10;&#10;Description automatically generated">
            <a:extLst>
              <a:ext uri="{FF2B5EF4-FFF2-40B4-BE49-F238E27FC236}">
                <a16:creationId xmlns:a16="http://schemas.microsoft.com/office/drawing/2014/main" id="{E6499893-ACA1-674C-96B6-499BFC552922}"/>
              </a:ext>
            </a:extLst>
          </p:cNvPr>
          <p:cNvPicPr>
            <a:picLocks noChangeAspect="1"/>
          </p:cNvPicPr>
          <p:nvPr/>
        </p:nvPicPr>
        <p:blipFill rotWithShape="1">
          <a:blip r:embed="rId3">
            <a:alphaModFix amt="40000"/>
          </a:blip>
          <a:srcRect t="12241" b="3490"/>
          <a:stretch/>
        </p:blipFill>
        <p:spPr>
          <a:xfrm>
            <a:off x="0" y="10"/>
            <a:ext cx="12191980" cy="6857990"/>
          </a:xfrm>
          <a:prstGeom prst="rect">
            <a:avLst/>
          </a:prstGeom>
        </p:spPr>
      </p:pic>
      <p:sp>
        <p:nvSpPr>
          <p:cNvPr id="6" name="Rectangle 5">
            <a:extLst>
              <a:ext uri="{FF2B5EF4-FFF2-40B4-BE49-F238E27FC236}">
                <a16:creationId xmlns:a16="http://schemas.microsoft.com/office/drawing/2014/main" id="{D9CCE1CA-918A-7B4D-9669-ADE1698531FA}"/>
              </a:ext>
            </a:extLst>
          </p:cNvPr>
          <p:cNvSpPr/>
          <p:nvPr/>
        </p:nvSpPr>
        <p:spPr>
          <a:xfrm>
            <a:off x="1132609" y="2280954"/>
            <a:ext cx="9926782" cy="2296092"/>
          </a:xfrm>
          <a:prstGeom prst="rect">
            <a:avLst/>
          </a:prstGeom>
          <a:noFill/>
          <a:ln w="38100" cap="sq">
            <a:solidFill>
              <a:schemeClr val="tx1"/>
            </a:solidFill>
            <a:miter lim="800000"/>
          </a:ln>
        </p:spPr>
        <p:txBody>
          <a:bodyPr vert="horz" lIns="274320" tIns="182880" rIns="274320" bIns="182880" rtlCol="0" anchor="ctr" anchorCtr="1">
            <a:normAutofit/>
          </a:bodyPr>
          <a:lstStyle/>
          <a:p>
            <a:pPr algn="ctr" defTabSz="914400">
              <a:lnSpc>
                <a:spcPct val="90000"/>
              </a:lnSpc>
              <a:spcBef>
                <a:spcPct val="0"/>
              </a:spcBef>
              <a:spcAft>
                <a:spcPts val="600"/>
              </a:spcAft>
            </a:pPr>
            <a:r>
              <a:rPr lang="en-US" sz="4000" b="1" i="0" u="none" strike="noStrike" cap="all" spc="200" dirty="0">
                <a:effectLst/>
                <a:latin typeface="+mj-lt"/>
                <a:ea typeface="+mj-ea"/>
                <a:cs typeface="+mj-cs"/>
              </a:rPr>
              <a:t>Introduction to machine learning</a:t>
            </a:r>
            <a:endParaRPr lang="en-US" sz="4000" b="1" cap="all" spc="200" dirty="0">
              <a:latin typeface="+mj-lt"/>
              <a:ea typeface="+mj-ea"/>
              <a:cs typeface="+mj-cs"/>
            </a:endParaRPr>
          </a:p>
        </p:txBody>
      </p:sp>
    </p:spTree>
    <p:extLst>
      <p:ext uri="{BB962C8B-B14F-4D97-AF65-F5344CB8AC3E}">
        <p14:creationId xmlns:p14="http://schemas.microsoft.com/office/powerpoint/2010/main" val="192299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9CD273-963D-E447-BE57-83BE8F205CAF}"/>
              </a:ext>
            </a:extLst>
          </p:cNvPr>
          <p:cNvSpPr>
            <a:spLocks noGrp="1"/>
          </p:cNvSpPr>
          <p:nvPr>
            <p:ph type="title"/>
          </p:nvPr>
        </p:nvSpPr>
        <p:spPr>
          <a:xfrm>
            <a:off x="2231136" y="467418"/>
            <a:ext cx="7729728" cy="1188720"/>
          </a:xfrm>
          <a:solidFill>
            <a:schemeClr val="bg1"/>
          </a:solidFill>
        </p:spPr>
        <p:txBody>
          <a:bodyPr>
            <a:normAutofit/>
          </a:bodyPr>
          <a:lstStyle/>
          <a:p>
            <a:r>
              <a:rPr lang="en-US" dirty="0"/>
              <a:t>OTHER Examples</a:t>
            </a:r>
          </a:p>
        </p:txBody>
      </p:sp>
      <p:sp>
        <p:nvSpPr>
          <p:cNvPr id="21" name="Content Placeholder 2">
            <a:extLst>
              <a:ext uri="{FF2B5EF4-FFF2-40B4-BE49-F238E27FC236}">
                <a16:creationId xmlns:a16="http://schemas.microsoft.com/office/drawing/2014/main" id="{B20C727F-BE44-344E-8F5E-2F3FA1B4AA30}"/>
              </a:ext>
            </a:extLst>
          </p:cNvPr>
          <p:cNvSpPr txBox="1">
            <a:spLocks/>
          </p:cNvSpPr>
          <p:nvPr/>
        </p:nvSpPr>
        <p:spPr>
          <a:xfrm>
            <a:off x="2231136" y="2193128"/>
            <a:ext cx="7729728" cy="2879725"/>
          </a:xfrm>
          <a:prstGeom prst="rect">
            <a:avLst/>
          </a:prstGeom>
        </p:spPr>
        <p:txBody>
          <a:bodyPr vert="horz" lIns="91440" tIns="45720" rIns="91440" bIns="45720" rtlCol="0" anchor="ct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sz="2800" dirty="0"/>
              <a:t>PCA (when we get to it) is a common preprocessing step for clustering algorithms</a:t>
            </a:r>
          </a:p>
          <a:p>
            <a:r>
              <a:rPr lang="en-US" sz="2800" dirty="0" err="1"/>
              <a:t>Greyscaling</a:t>
            </a:r>
            <a:r>
              <a:rPr lang="en-US" sz="2800" dirty="0"/>
              <a:t> images for image processing</a:t>
            </a:r>
          </a:p>
          <a:p>
            <a:r>
              <a:rPr lang="en-US" sz="2800" dirty="0"/>
              <a:t>EQ/filtering for noise data </a:t>
            </a:r>
          </a:p>
        </p:txBody>
      </p:sp>
    </p:spTree>
    <p:extLst>
      <p:ext uri="{BB962C8B-B14F-4D97-AF65-F5344CB8AC3E}">
        <p14:creationId xmlns:p14="http://schemas.microsoft.com/office/powerpoint/2010/main" val="1032748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9CD273-963D-E447-BE57-83BE8F205CAF}"/>
              </a:ext>
            </a:extLst>
          </p:cNvPr>
          <p:cNvSpPr>
            <a:spLocks noGrp="1"/>
          </p:cNvSpPr>
          <p:nvPr>
            <p:ph type="title"/>
          </p:nvPr>
        </p:nvSpPr>
        <p:spPr>
          <a:xfrm>
            <a:off x="2231136" y="467418"/>
            <a:ext cx="7729728" cy="1188720"/>
          </a:xfrm>
          <a:solidFill>
            <a:schemeClr val="bg1"/>
          </a:solidFill>
        </p:spPr>
        <p:txBody>
          <a:bodyPr>
            <a:normAutofit/>
          </a:bodyPr>
          <a:lstStyle/>
          <a:p>
            <a:r>
              <a:rPr lang="en-US" dirty="0"/>
              <a:t>Model validation</a:t>
            </a:r>
          </a:p>
        </p:txBody>
      </p:sp>
      <p:sp>
        <p:nvSpPr>
          <p:cNvPr id="21" name="Content Placeholder 2">
            <a:extLst>
              <a:ext uri="{FF2B5EF4-FFF2-40B4-BE49-F238E27FC236}">
                <a16:creationId xmlns:a16="http://schemas.microsoft.com/office/drawing/2014/main" id="{B20C727F-BE44-344E-8F5E-2F3FA1B4AA30}"/>
              </a:ext>
            </a:extLst>
          </p:cNvPr>
          <p:cNvSpPr txBox="1">
            <a:spLocks/>
          </p:cNvSpPr>
          <p:nvPr/>
        </p:nvSpPr>
        <p:spPr>
          <a:xfrm>
            <a:off x="2231136" y="2193128"/>
            <a:ext cx="7729728" cy="2879725"/>
          </a:xfrm>
          <a:prstGeom prst="rect">
            <a:avLst/>
          </a:prstGeom>
        </p:spPr>
        <p:txBody>
          <a:bodyPr vert="horz" lIns="91440" tIns="45720" rIns="91440" bIns="45720" rtlCol="0" anchor="ct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sz="2800" dirty="0"/>
              <a:t>Models will always try and maximize/minimize a metric, and are very good at finding optimal but unhelpful solutions</a:t>
            </a:r>
          </a:p>
          <a:p>
            <a:r>
              <a:rPr lang="en-US" sz="2800" dirty="0"/>
              <a:t>Very important to have “sight unseen” data that your model tests on to make sure it’s not overfitting.</a:t>
            </a:r>
          </a:p>
          <a:p>
            <a:endParaRPr lang="en-US" sz="2800" dirty="0"/>
          </a:p>
        </p:txBody>
      </p:sp>
    </p:spTree>
    <p:extLst>
      <p:ext uri="{BB962C8B-B14F-4D97-AF65-F5344CB8AC3E}">
        <p14:creationId xmlns:p14="http://schemas.microsoft.com/office/powerpoint/2010/main" val="2808754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9CD273-963D-E447-BE57-83BE8F205CAF}"/>
              </a:ext>
            </a:extLst>
          </p:cNvPr>
          <p:cNvSpPr>
            <a:spLocks noGrp="1"/>
          </p:cNvSpPr>
          <p:nvPr>
            <p:ph type="title"/>
          </p:nvPr>
        </p:nvSpPr>
        <p:spPr>
          <a:xfrm>
            <a:off x="2231136" y="467418"/>
            <a:ext cx="7729728" cy="1188720"/>
          </a:xfrm>
          <a:solidFill>
            <a:schemeClr val="bg1"/>
          </a:solidFill>
        </p:spPr>
        <p:txBody>
          <a:bodyPr>
            <a:normAutofit/>
          </a:bodyPr>
          <a:lstStyle/>
          <a:p>
            <a:r>
              <a:rPr lang="en-US" dirty="0" err="1"/>
              <a:t>OVERfitting</a:t>
            </a:r>
            <a:endParaRPr lang="en-US" dirty="0"/>
          </a:p>
        </p:txBody>
      </p:sp>
      <p:sp>
        <p:nvSpPr>
          <p:cNvPr id="21" name="Content Placeholder 2">
            <a:extLst>
              <a:ext uri="{FF2B5EF4-FFF2-40B4-BE49-F238E27FC236}">
                <a16:creationId xmlns:a16="http://schemas.microsoft.com/office/drawing/2014/main" id="{B20C727F-BE44-344E-8F5E-2F3FA1B4AA30}"/>
              </a:ext>
            </a:extLst>
          </p:cNvPr>
          <p:cNvSpPr txBox="1">
            <a:spLocks/>
          </p:cNvSpPr>
          <p:nvPr/>
        </p:nvSpPr>
        <p:spPr>
          <a:xfrm>
            <a:off x="2231136" y="2193128"/>
            <a:ext cx="7729728" cy="2879725"/>
          </a:xfrm>
          <a:prstGeom prst="rect">
            <a:avLst/>
          </a:prstGeom>
        </p:spPr>
        <p:txBody>
          <a:bodyPr vert="horz" lIns="91440" tIns="45720" rIns="91440" bIns="45720" rtlCol="0" anchor="ct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endParaRPr lang="en-US" sz="2800" dirty="0"/>
          </a:p>
        </p:txBody>
      </p:sp>
      <p:pic>
        <p:nvPicPr>
          <p:cNvPr id="2050" name="Picture 2" descr="Overfitting - Wikipedia">
            <a:extLst>
              <a:ext uri="{FF2B5EF4-FFF2-40B4-BE49-F238E27FC236}">
                <a16:creationId xmlns:a16="http://schemas.microsoft.com/office/drawing/2014/main" id="{64E4A5DE-55DE-DB40-9444-26D6F2A24F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1136" y="1843590"/>
            <a:ext cx="3525244" cy="352524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92148B4-D78C-EC47-9D63-4BE89A7475CB}"/>
              </a:ext>
            </a:extLst>
          </p:cNvPr>
          <p:cNvSpPr txBox="1"/>
          <p:nvPr/>
        </p:nvSpPr>
        <p:spPr>
          <a:xfrm>
            <a:off x="5804276" y="1843590"/>
            <a:ext cx="4156587" cy="3108543"/>
          </a:xfrm>
          <a:prstGeom prst="rect">
            <a:avLst/>
          </a:prstGeom>
          <a:noFill/>
        </p:spPr>
        <p:txBody>
          <a:bodyPr wrap="square" rtlCol="0">
            <a:spAutoFit/>
          </a:bodyPr>
          <a:lstStyle/>
          <a:p>
            <a:r>
              <a:rPr lang="en-US" sz="2800" dirty="0"/>
              <a:t>This is a </a:t>
            </a:r>
            <a:r>
              <a:rPr lang="en-US" sz="2800" i="1" dirty="0"/>
              <a:t>segmentation model </a:t>
            </a:r>
            <a:r>
              <a:rPr lang="en-US" sz="2800" dirty="0"/>
              <a:t>(splitting the space in two, a “red zone” and a “blue zone”.  The black and green lines represent two models. Which is more accurate? Which is more helpful?</a:t>
            </a:r>
          </a:p>
        </p:txBody>
      </p:sp>
    </p:spTree>
    <p:extLst>
      <p:ext uri="{BB962C8B-B14F-4D97-AF65-F5344CB8AC3E}">
        <p14:creationId xmlns:p14="http://schemas.microsoft.com/office/powerpoint/2010/main" val="3049675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9CD273-963D-E447-BE57-83BE8F205CAF}"/>
              </a:ext>
            </a:extLst>
          </p:cNvPr>
          <p:cNvSpPr>
            <a:spLocks noGrp="1"/>
          </p:cNvSpPr>
          <p:nvPr>
            <p:ph type="title"/>
          </p:nvPr>
        </p:nvSpPr>
        <p:spPr>
          <a:xfrm>
            <a:off x="2231136" y="467418"/>
            <a:ext cx="7729728" cy="1188720"/>
          </a:xfrm>
          <a:solidFill>
            <a:schemeClr val="bg1"/>
          </a:solidFill>
        </p:spPr>
        <p:txBody>
          <a:bodyPr>
            <a:normAutofit/>
          </a:bodyPr>
          <a:lstStyle/>
          <a:p>
            <a:r>
              <a:rPr lang="en-US" dirty="0"/>
              <a:t>Common solutions</a:t>
            </a:r>
          </a:p>
        </p:txBody>
      </p:sp>
      <p:sp>
        <p:nvSpPr>
          <p:cNvPr id="21" name="Content Placeholder 2">
            <a:extLst>
              <a:ext uri="{FF2B5EF4-FFF2-40B4-BE49-F238E27FC236}">
                <a16:creationId xmlns:a16="http://schemas.microsoft.com/office/drawing/2014/main" id="{B20C727F-BE44-344E-8F5E-2F3FA1B4AA30}"/>
              </a:ext>
            </a:extLst>
          </p:cNvPr>
          <p:cNvSpPr txBox="1">
            <a:spLocks/>
          </p:cNvSpPr>
          <p:nvPr/>
        </p:nvSpPr>
        <p:spPr>
          <a:xfrm>
            <a:off x="2231136" y="2193128"/>
            <a:ext cx="7729728" cy="2879725"/>
          </a:xfrm>
          <a:prstGeom prst="rect">
            <a:avLst/>
          </a:prstGeom>
        </p:spPr>
        <p:txBody>
          <a:bodyPr vert="horz" lIns="91440" tIns="45720" rIns="91440" bIns="45720" rtlCol="0" anchor="ct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endParaRPr lang="en-US" sz="2800" dirty="0"/>
          </a:p>
        </p:txBody>
      </p:sp>
      <p:sp>
        <p:nvSpPr>
          <p:cNvPr id="9" name="Content Placeholder 2">
            <a:extLst>
              <a:ext uri="{FF2B5EF4-FFF2-40B4-BE49-F238E27FC236}">
                <a16:creationId xmlns:a16="http://schemas.microsoft.com/office/drawing/2014/main" id="{8A75C339-7DC0-5949-B3A5-B994DEDA1126}"/>
              </a:ext>
            </a:extLst>
          </p:cNvPr>
          <p:cNvSpPr txBox="1">
            <a:spLocks/>
          </p:cNvSpPr>
          <p:nvPr/>
        </p:nvSpPr>
        <p:spPr>
          <a:xfrm>
            <a:off x="2324862" y="1942158"/>
            <a:ext cx="7729728" cy="3381663"/>
          </a:xfrm>
          <a:prstGeom prst="rect">
            <a:avLst/>
          </a:prstGeom>
        </p:spPr>
        <p:txBody>
          <a:bodyPr vert="horz" lIns="91440" tIns="45720" rIns="91440" bIns="45720" rtlCol="0" anchor="ctr">
            <a:normAutofit fontScale="92500" lnSpcReduction="1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sz="2800" dirty="0"/>
              <a:t>Split dataset into a training and testing set (typically 80/20 split)</a:t>
            </a:r>
          </a:p>
          <a:p>
            <a:r>
              <a:rPr lang="en-US" sz="2800" dirty="0"/>
              <a:t>If a model’s performance is very high on training, but very low on testing, you are likely overfitting.</a:t>
            </a:r>
          </a:p>
          <a:p>
            <a:r>
              <a:rPr lang="en-US" sz="2800" dirty="0"/>
              <a:t>Sometimes you will use an additional “validation” dataset during training that the model does not train on, but uses to track learning and make adjustments.</a:t>
            </a:r>
          </a:p>
          <a:p>
            <a:r>
              <a:rPr lang="en-US" sz="2800" dirty="0"/>
              <a:t>Cross validation is more rigorous train test splitting  </a:t>
            </a:r>
          </a:p>
          <a:p>
            <a:endParaRPr lang="en-US" sz="2800" dirty="0"/>
          </a:p>
        </p:txBody>
      </p:sp>
    </p:spTree>
    <p:extLst>
      <p:ext uri="{BB962C8B-B14F-4D97-AF65-F5344CB8AC3E}">
        <p14:creationId xmlns:p14="http://schemas.microsoft.com/office/powerpoint/2010/main" val="2615028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9CD273-963D-E447-BE57-83BE8F205CAF}"/>
              </a:ext>
            </a:extLst>
          </p:cNvPr>
          <p:cNvSpPr>
            <a:spLocks noGrp="1"/>
          </p:cNvSpPr>
          <p:nvPr>
            <p:ph type="title"/>
          </p:nvPr>
        </p:nvSpPr>
        <p:spPr>
          <a:xfrm>
            <a:off x="2231136" y="467418"/>
            <a:ext cx="7729728" cy="1188720"/>
          </a:xfrm>
          <a:solidFill>
            <a:schemeClr val="bg1"/>
          </a:solidFill>
        </p:spPr>
        <p:txBody>
          <a:bodyPr>
            <a:normAutofit/>
          </a:bodyPr>
          <a:lstStyle/>
          <a:p>
            <a:r>
              <a:rPr lang="en-US" dirty="0"/>
              <a:t>Common solutions</a:t>
            </a:r>
          </a:p>
        </p:txBody>
      </p:sp>
      <p:sp>
        <p:nvSpPr>
          <p:cNvPr id="21" name="Content Placeholder 2">
            <a:extLst>
              <a:ext uri="{FF2B5EF4-FFF2-40B4-BE49-F238E27FC236}">
                <a16:creationId xmlns:a16="http://schemas.microsoft.com/office/drawing/2014/main" id="{B20C727F-BE44-344E-8F5E-2F3FA1B4AA30}"/>
              </a:ext>
            </a:extLst>
          </p:cNvPr>
          <p:cNvSpPr txBox="1">
            <a:spLocks/>
          </p:cNvSpPr>
          <p:nvPr/>
        </p:nvSpPr>
        <p:spPr>
          <a:xfrm>
            <a:off x="2231136" y="2193128"/>
            <a:ext cx="7729728" cy="2879725"/>
          </a:xfrm>
          <a:prstGeom prst="rect">
            <a:avLst/>
          </a:prstGeom>
        </p:spPr>
        <p:txBody>
          <a:bodyPr vert="horz" lIns="91440" tIns="45720" rIns="91440" bIns="45720" rtlCol="0" anchor="ct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endParaRPr lang="en-US" sz="2800" dirty="0"/>
          </a:p>
        </p:txBody>
      </p:sp>
      <p:pic>
        <p:nvPicPr>
          <p:cNvPr id="4100" name="Picture 4" descr="Train/Test Split, Cross-Validation, &amp; You | by Hector Ian Martinez | Medium">
            <a:extLst>
              <a:ext uri="{FF2B5EF4-FFF2-40B4-BE49-F238E27FC236}">
                <a16:creationId xmlns:a16="http://schemas.microsoft.com/office/drawing/2014/main" id="{9DE6FB09-AAF4-C34F-8C8B-A8AF736194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0583" y="2123555"/>
            <a:ext cx="7560281" cy="2949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8946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9CD273-963D-E447-BE57-83BE8F205CAF}"/>
              </a:ext>
            </a:extLst>
          </p:cNvPr>
          <p:cNvSpPr>
            <a:spLocks noGrp="1"/>
          </p:cNvSpPr>
          <p:nvPr>
            <p:ph type="title"/>
          </p:nvPr>
        </p:nvSpPr>
        <p:spPr>
          <a:xfrm>
            <a:off x="2231136" y="467418"/>
            <a:ext cx="7729728" cy="1188720"/>
          </a:xfrm>
          <a:solidFill>
            <a:schemeClr val="bg1"/>
          </a:solidFill>
        </p:spPr>
        <p:txBody>
          <a:bodyPr>
            <a:normAutofit/>
          </a:bodyPr>
          <a:lstStyle/>
          <a:p>
            <a:r>
              <a:rPr lang="en-US" dirty="0" err="1"/>
              <a:t>METRIcs</a:t>
            </a:r>
            <a:endParaRPr lang="en-US" dirty="0"/>
          </a:p>
        </p:txBody>
      </p:sp>
      <p:sp>
        <p:nvSpPr>
          <p:cNvPr id="21" name="Content Placeholder 2">
            <a:extLst>
              <a:ext uri="{FF2B5EF4-FFF2-40B4-BE49-F238E27FC236}">
                <a16:creationId xmlns:a16="http://schemas.microsoft.com/office/drawing/2014/main" id="{B20C727F-BE44-344E-8F5E-2F3FA1B4AA30}"/>
              </a:ext>
            </a:extLst>
          </p:cNvPr>
          <p:cNvSpPr txBox="1">
            <a:spLocks/>
          </p:cNvSpPr>
          <p:nvPr/>
        </p:nvSpPr>
        <p:spPr>
          <a:xfrm>
            <a:off x="2231136" y="2193128"/>
            <a:ext cx="7729728" cy="2879725"/>
          </a:xfrm>
          <a:prstGeom prst="rect">
            <a:avLst/>
          </a:prstGeom>
        </p:spPr>
        <p:txBody>
          <a:bodyPr vert="horz" lIns="91440" tIns="45720" rIns="91440" bIns="45720" rtlCol="0" anchor="ct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endParaRPr lang="en-US" sz="2800" dirty="0"/>
          </a:p>
        </p:txBody>
      </p:sp>
      <p:sp>
        <p:nvSpPr>
          <p:cNvPr id="9" name="Content Placeholder 2">
            <a:extLst>
              <a:ext uri="{FF2B5EF4-FFF2-40B4-BE49-F238E27FC236}">
                <a16:creationId xmlns:a16="http://schemas.microsoft.com/office/drawing/2014/main" id="{A0D4A7FE-C0A9-D44C-9BF0-539D5AA9F6F1}"/>
              </a:ext>
            </a:extLst>
          </p:cNvPr>
          <p:cNvSpPr txBox="1">
            <a:spLocks/>
          </p:cNvSpPr>
          <p:nvPr/>
        </p:nvSpPr>
        <p:spPr>
          <a:xfrm>
            <a:off x="2324862" y="1942158"/>
            <a:ext cx="7729728" cy="3381663"/>
          </a:xfrm>
          <a:prstGeom prst="rect">
            <a:avLst/>
          </a:prstGeom>
        </p:spPr>
        <p:txBody>
          <a:bodyPr vert="horz" lIns="91440" tIns="45720" rIns="91440" bIns="45720" rtlCol="0" anchor="ct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sz="2800" dirty="0"/>
              <a:t>What do we want our model to be good at?</a:t>
            </a:r>
          </a:p>
          <a:p>
            <a:r>
              <a:rPr lang="en-US" sz="2800" dirty="0"/>
              <a:t>How are we measuring success?</a:t>
            </a:r>
          </a:p>
          <a:p>
            <a:r>
              <a:rPr lang="en-US" sz="2800" dirty="0"/>
              <a:t>Are there any ways the model might try and “cheat” these metrics?</a:t>
            </a:r>
          </a:p>
          <a:p>
            <a:r>
              <a:rPr lang="en-US" sz="2800" dirty="0"/>
              <a:t>Are there any ways </a:t>
            </a:r>
            <a:r>
              <a:rPr lang="en-US" sz="2800" i="1" dirty="0"/>
              <a:t>we</a:t>
            </a:r>
            <a:r>
              <a:rPr lang="en-US" sz="2800" dirty="0"/>
              <a:t> might try and “cheat” these metrics?</a:t>
            </a:r>
          </a:p>
        </p:txBody>
      </p:sp>
    </p:spTree>
    <p:extLst>
      <p:ext uri="{BB962C8B-B14F-4D97-AF65-F5344CB8AC3E}">
        <p14:creationId xmlns:p14="http://schemas.microsoft.com/office/powerpoint/2010/main" val="810400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9CD273-963D-E447-BE57-83BE8F205CAF}"/>
              </a:ext>
            </a:extLst>
          </p:cNvPr>
          <p:cNvSpPr>
            <a:spLocks noGrp="1"/>
          </p:cNvSpPr>
          <p:nvPr>
            <p:ph type="title"/>
          </p:nvPr>
        </p:nvSpPr>
        <p:spPr>
          <a:xfrm>
            <a:off x="2231136" y="467418"/>
            <a:ext cx="7729728" cy="1188720"/>
          </a:xfrm>
          <a:solidFill>
            <a:schemeClr val="bg1"/>
          </a:solidFill>
        </p:spPr>
        <p:txBody>
          <a:bodyPr>
            <a:normAutofit/>
          </a:bodyPr>
          <a:lstStyle/>
          <a:p>
            <a:r>
              <a:rPr lang="en-US" dirty="0" err="1"/>
              <a:t>METRIcs</a:t>
            </a:r>
            <a:endParaRPr lang="en-US" dirty="0"/>
          </a:p>
        </p:txBody>
      </p:sp>
      <p:sp>
        <p:nvSpPr>
          <p:cNvPr id="21" name="Content Placeholder 2">
            <a:extLst>
              <a:ext uri="{FF2B5EF4-FFF2-40B4-BE49-F238E27FC236}">
                <a16:creationId xmlns:a16="http://schemas.microsoft.com/office/drawing/2014/main" id="{B20C727F-BE44-344E-8F5E-2F3FA1B4AA30}"/>
              </a:ext>
            </a:extLst>
          </p:cNvPr>
          <p:cNvSpPr txBox="1">
            <a:spLocks/>
          </p:cNvSpPr>
          <p:nvPr/>
        </p:nvSpPr>
        <p:spPr>
          <a:xfrm>
            <a:off x="2231136" y="2193128"/>
            <a:ext cx="7729728" cy="2879725"/>
          </a:xfrm>
          <a:prstGeom prst="rect">
            <a:avLst/>
          </a:prstGeom>
        </p:spPr>
        <p:txBody>
          <a:bodyPr vert="horz" lIns="91440" tIns="45720" rIns="91440" bIns="45720" rtlCol="0" anchor="ct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endParaRPr lang="en-US" sz="2800" dirty="0"/>
          </a:p>
        </p:txBody>
      </p:sp>
      <p:pic>
        <p:nvPicPr>
          <p:cNvPr id="6146" name="Picture 2" descr="Precision and recall - Wikipedia">
            <a:extLst>
              <a:ext uri="{FF2B5EF4-FFF2-40B4-BE49-F238E27FC236}">
                <a16:creationId xmlns:a16="http://schemas.microsoft.com/office/drawing/2014/main" id="{7BA4ED5E-D112-0744-8294-A9FF126F93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2165"/>
          <a:stretch/>
        </p:blipFill>
        <p:spPr bwMode="auto">
          <a:xfrm>
            <a:off x="2231136" y="1843589"/>
            <a:ext cx="2871216" cy="354127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Precision and recall - Wikipedia">
            <a:extLst>
              <a:ext uri="{FF2B5EF4-FFF2-40B4-BE49-F238E27FC236}">
                <a16:creationId xmlns:a16="http://schemas.microsoft.com/office/drawing/2014/main" id="{AD0F028F-7876-D748-8744-0CAD9CFA7F0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8051"/>
          <a:stretch/>
        </p:blipFill>
        <p:spPr bwMode="auto">
          <a:xfrm>
            <a:off x="5186172" y="2270549"/>
            <a:ext cx="4690872" cy="2724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9981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9CD273-963D-E447-BE57-83BE8F205CAF}"/>
              </a:ext>
            </a:extLst>
          </p:cNvPr>
          <p:cNvSpPr>
            <a:spLocks noGrp="1"/>
          </p:cNvSpPr>
          <p:nvPr>
            <p:ph type="title"/>
          </p:nvPr>
        </p:nvSpPr>
        <p:spPr>
          <a:xfrm>
            <a:off x="2231136" y="467418"/>
            <a:ext cx="7729728" cy="1188720"/>
          </a:xfrm>
          <a:solidFill>
            <a:schemeClr val="bg1"/>
          </a:solidFill>
        </p:spPr>
        <p:txBody>
          <a:bodyPr>
            <a:normAutofit/>
          </a:bodyPr>
          <a:lstStyle/>
          <a:p>
            <a:r>
              <a:rPr lang="en-US" dirty="0"/>
              <a:t>Precision and recall alone aren’t good metrics</a:t>
            </a:r>
          </a:p>
        </p:txBody>
      </p:sp>
      <p:sp>
        <p:nvSpPr>
          <p:cNvPr id="21" name="Content Placeholder 2">
            <a:extLst>
              <a:ext uri="{FF2B5EF4-FFF2-40B4-BE49-F238E27FC236}">
                <a16:creationId xmlns:a16="http://schemas.microsoft.com/office/drawing/2014/main" id="{B20C727F-BE44-344E-8F5E-2F3FA1B4AA30}"/>
              </a:ext>
            </a:extLst>
          </p:cNvPr>
          <p:cNvSpPr txBox="1">
            <a:spLocks/>
          </p:cNvSpPr>
          <p:nvPr/>
        </p:nvSpPr>
        <p:spPr>
          <a:xfrm>
            <a:off x="2231136" y="2193128"/>
            <a:ext cx="7729728" cy="2879725"/>
          </a:xfrm>
          <a:prstGeom prst="rect">
            <a:avLst/>
          </a:prstGeom>
        </p:spPr>
        <p:txBody>
          <a:bodyPr vert="horz" lIns="91440" tIns="45720" rIns="91440" bIns="45720" rtlCol="0" anchor="ct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endParaRPr lang="en-US" sz="2800" dirty="0"/>
          </a:p>
        </p:txBody>
      </p:sp>
      <p:sp>
        <p:nvSpPr>
          <p:cNvPr id="9" name="Content Placeholder 2">
            <a:extLst>
              <a:ext uri="{FF2B5EF4-FFF2-40B4-BE49-F238E27FC236}">
                <a16:creationId xmlns:a16="http://schemas.microsoft.com/office/drawing/2014/main" id="{A0D4A7FE-C0A9-D44C-9BF0-539D5AA9F6F1}"/>
              </a:ext>
            </a:extLst>
          </p:cNvPr>
          <p:cNvSpPr txBox="1">
            <a:spLocks/>
          </p:cNvSpPr>
          <p:nvPr/>
        </p:nvSpPr>
        <p:spPr>
          <a:xfrm>
            <a:off x="2324862" y="1942158"/>
            <a:ext cx="7729728" cy="3381663"/>
          </a:xfrm>
          <a:prstGeom prst="rect">
            <a:avLst/>
          </a:prstGeom>
        </p:spPr>
        <p:txBody>
          <a:bodyPr vert="horz" lIns="91440" tIns="45720" rIns="91440" bIns="45720" rtlCol="0" anchor="ctr">
            <a:normAutofit fontScale="92500" lnSpcReduction="2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sz="2800" dirty="0"/>
              <a:t>If using only precision, it incentivizes extremely “conservative” models. Extremely low false positive (FP) rate at the cost of extremely high false negative (FN) (bad for screening for illness for example)</a:t>
            </a:r>
          </a:p>
          <a:p>
            <a:r>
              <a:rPr lang="en-US" sz="2800" dirty="0"/>
              <a:t>If only using recall, it incentivizes extremely “liberal” modes. Extremely low false negatives at the cost of extremely high false positives (recommendation systems want to show you as many relevant items as possible, even if most of them aren’t helpful)</a:t>
            </a:r>
          </a:p>
        </p:txBody>
      </p:sp>
    </p:spTree>
    <p:extLst>
      <p:ext uri="{BB962C8B-B14F-4D97-AF65-F5344CB8AC3E}">
        <p14:creationId xmlns:p14="http://schemas.microsoft.com/office/powerpoint/2010/main" val="1370959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9CD273-963D-E447-BE57-83BE8F205CAF}"/>
              </a:ext>
            </a:extLst>
          </p:cNvPr>
          <p:cNvSpPr>
            <a:spLocks noGrp="1"/>
          </p:cNvSpPr>
          <p:nvPr>
            <p:ph type="title"/>
          </p:nvPr>
        </p:nvSpPr>
        <p:spPr>
          <a:xfrm>
            <a:off x="2231136" y="467418"/>
            <a:ext cx="7729728" cy="1188720"/>
          </a:xfrm>
          <a:solidFill>
            <a:schemeClr val="bg1"/>
          </a:solidFill>
        </p:spPr>
        <p:txBody>
          <a:bodyPr>
            <a:normAutofit/>
          </a:bodyPr>
          <a:lstStyle/>
          <a:p>
            <a:r>
              <a:rPr lang="en-US" dirty="0"/>
              <a:t>Can we do better?</a:t>
            </a:r>
          </a:p>
        </p:txBody>
      </p:sp>
      <p:sp>
        <p:nvSpPr>
          <p:cNvPr id="21" name="Content Placeholder 2">
            <a:extLst>
              <a:ext uri="{FF2B5EF4-FFF2-40B4-BE49-F238E27FC236}">
                <a16:creationId xmlns:a16="http://schemas.microsoft.com/office/drawing/2014/main" id="{B20C727F-BE44-344E-8F5E-2F3FA1B4AA30}"/>
              </a:ext>
            </a:extLst>
          </p:cNvPr>
          <p:cNvSpPr txBox="1">
            <a:spLocks/>
          </p:cNvSpPr>
          <p:nvPr/>
        </p:nvSpPr>
        <p:spPr>
          <a:xfrm>
            <a:off x="2231136" y="2193128"/>
            <a:ext cx="7729728" cy="2879725"/>
          </a:xfrm>
          <a:prstGeom prst="rect">
            <a:avLst/>
          </a:prstGeom>
        </p:spPr>
        <p:txBody>
          <a:bodyPr vert="horz" lIns="91440" tIns="45720" rIns="91440" bIns="45720" rtlCol="0" anchor="ct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endParaRPr lang="en-US" sz="2800" dirty="0"/>
          </a:p>
        </p:txBody>
      </p:sp>
      <p:sp>
        <p:nvSpPr>
          <p:cNvPr id="9" name="Content Placeholder 2">
            <a:extLst>
              <a:ext uri="{FF2B5EF4-FFF2-40B4-BE49-F238E27FC236}">
                <a16:creationId xmlns:a16="http://schemas.microsoft.com/office/drawing/2014/main" id="{A0D4A7FE-C0A9-D44C-9BF0-539D5AA9F6F1}"/>
              </a:ext>
            </a:extLst>
          </p:cNvPr>
          <p:cNvSpPr txBox="1">
            <a:spLocks/>
          </p:cNvSpPr>
          <p:nvPr/>
        </p:nvSpPr>
        <p:spPr>
          <a:xfrm>
            <a:off x="2324862" y="1942158"/>
            <a:ext cx="7729728" cy="3381663"/>
          </a:xfrm>
          <a:prstGeom prst="rect">
            <a:avLst/>
          </a:prstGeom>
        </p:spPr>
        <p:txBody>
          <a:bodyPr vert="horz" lIns="91440" tIns="45720" rIns="91440" bIns="45720" rtlCol="0" anchor="ct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sz="2800" dirty="0"/>
              <a:t>Taking the accuracy (% correct guess overall) might seem intuitive, but for imbalanced datasets doesn’t work too well.</a:t>
            </a:r>
          </a:p>
          <a:p>
            <a:r>
              <a:rPr lang="en-US" sz="2800" dirty="0"/>
              <a:t>F1-Score is another metric that takes balancing into account</a:t>
            </a:r>
          </a:p>
          <a:p>
            <a:r>
              <a:rPr lang="en-US" sz="2800" dirty="0"/>
              <a:t>Other metrics available and highly dependent on what you need  </a:t>
            </a:r>
          </a:p>
        </p:txBody>
      </p:sp>
    </p:spTree>
    <p:extLst>
      <p:ext uri="{BB962C8B-B14F-4D97-AF65-F5344CB8AC3E}">
        <p14:creationId xmlns:p14="http://schemas.microsoft.com/office/powerpoint/2010/main" val="2250303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9CD273-963D-E447-BE57-83BE8F205CAF}"/>
              </a:ext>
            </a:extLst>
          </p:cNvPr>
          <p:cNvSpPr>
            <a:spLocks noGrp="1"/>
          </p:cNvSpPr>
          <p:nvPr>
            <p:ph type="title"/>
          </p:nvPr>
        </p:nvSpPr>
        <p:spPr>
          <a:xfrm>
            <a:off x="2231136" y="467418"/>
            <a:ext cx="7729728" cy="1188720"/>
          </a:xfrm>
          <a:solidFill>
            <a:schemeClr val="bg1"/>
          </a:solidFill>
        </p:spPr>
        <p:txBody>
          <a:bodyPr>
            <a:normAutofit/>
          </a:bodyPr>
          <a:lstStyle/>
          <a:p>
            <a:r>
              <a:rPr lang="en-US" dirty="0"/>
              <a:t>ROC Curves</a:t>
            </a:r>
          </a:p>
        </p:txBody>
      </p:sp>
      <p:sp>
        <p:nvSpPr>
          <p:cNvPr id="21" name="Content Placeholder 2">
            <a:extLst>
              <a:ext uri="{FF2B5EF4-FFF2-40B4-BE49-F238E27FC236}">
                <a16:creationId xmlns:a16="http://schemas.microsoft.com/office/drawing/2014/main" id="{B20C727F-BE44-344E-8F5E-2F3FA1B4AA30}"/>
              </a:ext>
            </a:extLst>
          </p:cNvPr>
          <p:cNvSpPr txBox="1">
            <a:spLocks/>
          </p:cNvSpPr>
          <p:nvPr/>
        </p:nvSpPr>
        <p:spPr>
          <a:xfrm>
            <a:off x="2231136" y="2193128"/>
            <a:ext cx="7729728" cy="2879725"/>
          </a:xfrm>
          <a:prstGeom prst="rect">
            <a:avLst/>
          </a:prstGeom>
        </p:spPr>
        <p:txBody>
          <a:bodyPr vert="horz" lIns="91440" tIns="45720" rIns="91440" bIns="45720" rtlCol="0" anchor="ct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endParaRPr lang="en-US" sz="2800" dirty="0"/>
          </a:p>
        </p:txBody>
      </p:sp>
      <p:sp>
        <p:nvSpPr>
          <p:cNvPr id="9" name="Content Placeholder 2">
            <a:extLst>
              <a:ext uri="{FF2B5EF4-FFF2-40B4-BE49-F238E27FC236}">
                <a16:creationId xmlns:a16="http://schemas.microsoft.com/office/drawing/2014/main" id="{A0D4A7FE-C0A9-D44C-9BF0-539D5AA9F6F1}"/>
              </a:ext>
            </a:extLst>
          </p:cNvPr>
          <p:cNvSpPr txBox="1">
            <a:spLocks/>
          </p:cNvSpPr>
          <p:nvPr/>
        </p:nvSpPr>
        <p:spPr>
          <a:xfrm>
            <a:off x="4668919" y="2003435"/>
            <a:ext cx="3413963" cy="1647890"/>
          </a:xfrm>
          <a:prstGeom prst="rect">
            <a:avLst/>
          </a:prstGeom>
        </p:spPr>
        <p:txBody>
          <a:bodyPr vert="horz" lIns="91440" tIns="45720" rIns="91440" bIns="45720" rtlCol="0" anchor="ct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endParaRPr lang="en-US" sz="2800" dirty="0"/>
          </a:p>
        </p:txBody>
      </p:sp>
      <p:pic>
        <p:nvPicPr>
          <p:cNvPr id="7170" name="Picture 2">
            <a:extLst>
              <a:ext uri="{FF2B5EF4-FFF2-40B4-BE49-F238E27FC236}">
                <a16:creationId xmlns:a16="http://schemas.microsoft.com/office/drawing/2014/main" id="{FBD41FED-DC1E-C448-8037-EAB6E256DF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8057" y="1843590"/>
            <a:ext cx="4455885" cy="3341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9669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nodePh="1">
                                  <p:stCondLst>
                                    <p:cond delay="0"/>
                                  </p:stCondLst>
                                  <p:endCondLst>
                                    <p:cond evt="begin" delay="0">
                                      <p:tn val="9"/>
                                    </p:cond>
                                  </p:end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9CD273-963D-E447-BE57-83BE8F205CAF}"/>
              </a:ext>
            </a:extLst>
          </p:cNvPr>
          <p:cNvSpPr>
            <a:spLocks noGrp="1"/>
          </p:cNvSpPr>
          <p:nvPr>
            <p:ph type="title"/>
          </p:nvPr>
        </p:nvSpPr>
        <p:spPr>
          <a:xfrm>
            <a:off x="2231136" y="467418"/>
            <a:ext cx="7729728" cy="1188720"/>
          </a:xfrm>
          <a:solidFill>
            <a:schemeClr val="bg1"/>
          </a:solidFill>
        </p:spPr>
        <p:txBody>
          <a:bodyPr>
            <a:normAutofit/>
          </a:bodyPr>
          <a:lstStyle/>
          <a:p>
            <a:r>
              <a:rPr lang="en-US" dirty="0"/>
              <a:t>Important things	</a:t>
            </a:r>
          </a:p>
        </p:txBody>
      </p:sp>
      <p:sp>
        <p:nvSpPr>
          <p:cNvPr id="11" name="Content Placeholder 2">
            <a:extLst>
              <a:ext uri="{FF2B5EF4-FFF2-40B4-BE49-F238E27FC236}">
                <a16:creationId xmlns:a16="http://schemas.microsoft.com/office/drawing/2014/main" id="{0C2A2C2C-7BE9-D64A-BC13-83E75A42CFA9}"/>
              </a:ext>
            </a:extLst>
          </p:cNvPr>
          <p:cNvSpPr txBox="1">
            <a:spLocks/>
          </p:cNvSpPr>
          <p:nvPr/>
        </p:nvSpPr>
        <p:spPr>
          <a:xfrm>
            <a:off x="2231136" y="2193128"/>
            <a:ext cx="4850003" cy="2879725"/>
          </a:xfrm>
          <a:prstGeom prst="rect">
            <a:avLst/>
          </a:prstGeom>
        </p:spPr>
        <p:txBody>
          <a:bodyPr vert="horz" lIns="91440" tIns="45720" rIns="91440" bIns="45720" rtlCol="0" anchor="ct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endParaRPr lang="en-US" sz="2800" dirty="0"/>
          </a:p>
        </p:txBody>
      </p:sp>
      <p:sp>
        <p:nvSpPr>
          <p:cNvPr id="16" name="Content Placeholder 2">
            <a:extLst>
              <a:ext uri="{FF2B5EF4-FFF2-40B4-BE49-F238E27FC236}">
                <a16:creationId xmlns:a16="http://schemas.microsoft.com/office/drawing/2014/main" id="{F5773485-B8EB-2A4E-8D67-51F370020BED}"/>
              </a:ext>
            </a:extLst>
          </p:cNvPr>
          <p:cNvSpPr>
            <a:spLocks noGrp="1"/>
          </p:cNvSpPr>
          <p:nvPr>
            <p:ph idx="1"/>
          </p:nvPr>
        </p:nvSpPr>
        <p:spPr>
          <a:xfrm>
            <a:off x="2231136" y="1743895"/>
            <a:ext cx="7729728" cy="3638001"/>
          </a:xfrm>
        </p:spPr>
        <p:txBody>
          <a:bodyPr anchor="ctr">
            <a:normAutofit fontScale="92500" lnSpcReduction="20000"/>
          </a:bodyPr>
          <a:lstStyle/>
          <a:p>
            <a:endParaRPr lang="en-US" sz="2400" dirty="0"/>
          </a:p>
          <a:p>
            <a:r>
              <a:rPr lang="en-US" sz="2400" dirty="0"/>
              <a:t>Types of learning and models – or “using the right tool for the job”</a:t>
            </a:r>
          </a:p>
          <a:p>
            <a:r>
              <a:rPr lang="en-US" sz="2400" dirty="0"/>
              <a:t>Preprocessing – or “how not to lose the battle before it’s begun”</a:t>
            </a:r>
          </a:p>
          <a:p>
            <a:r>
              <a:rPr lang="en-US" sz="2400" dirty="0"/>
              <a:t>Training processes – or “how to keep models from cheating”</a:t>
            </a:r>
          </a:p>
          <a:p>
            <a:r>
              <a:rPr lang="en-US" sz="2400" dirty="0"/>
              <a:t>Metrics – or “how to mark your model’s work”</a:t>
            </a:r>
          </a:p>
          <a:p>
            <a:r>
              <a:rPr lang="en-US" sz="2400" dirty="0"/>
              <a:t>Hyperparameters </a:t>
            </a:r>
          </a:p>
          <a:p>
            <a:r>
              <a:rPr lang="en-US" sz="2400" dirty="0"/>
              <a:t>AI Ethics – how not doing the above can lead to poor models, and AI is </a:t>
            </a:r>
            <a:r>
              <a:rPr lang="en-US" sz="2400" i="1" dirty="0"/>
              <a:t>not objective!</a:t>
            </a:r>
            <a:endParaRPr lang="en-US" sz="2400" dirty="0"/>
          </a:p>
          <a:p>
            <a:endParaRPr lang="en-US" sz="2400" dirty="0"/>
          </a:p>
        </p:txBody>
      </p:sp>
    </p:spTree>
    <p:extLst>
      <p:ext uri="{BB962C8B-B14F-4D97-AF65-F5344CB8AC3E}">
        <p14:creationId xmlns:p14="http://schemas.microsoft.com/office/powerpoint/2010/main" val="2073286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9CD273-963D-E447-BE57-83BE8F205CAF}"/>
              </a:ext>
            </a:extLst>
          </p:cNvPr>
          <p:cNvSpPr>
            <a:spLocks noGrp="1"/>
          </p:cNvSpPr>
          <p:nvPr>
            <p:ph type="title"/>
          </p:nvPr>
        </p:nvSpPr>
        <p:spPr>
          <a:xfrm>
            <a:off x="2231136" y="467418"/>
            <a:ext cx="7729728" cy="1188720"/>
          </a:xfrm>
          <a:solidFill>
            <a:schemeClr val="bg1"/>
          </a:solidFill>
        </p:spPr>
        <p:txBody>
          <a:bodyPr>
            <a:normAutofit/>
          </a:bodyPr>
          <a:lstStyle/>
          <a:p>
            <a:r>
              <a:rPr lang="en-US" dirty="0"/>
              <a:t>HYPERPARAMETERS</a:t>
            </a:r>
          </a:p>
        </p:txBody>
      </p:sp>
      <p:sp>
        <p:nvSpPr>
          <p:cNvPr id="21" name="Content Placeholder 2">
            <a:extLst>
              <a:ext uri="{FF2B5EF4-FFF2-40B4-BE49-F238E27FC236}">
                <a16:creationId xmlns:a16="http://schemas.microsoft.com/office/drawing/2014/main" id="{B20C727F-BE44-344E-8F5E-2F3FA1B4AA30}"/>
              </a:ext>
            </a:extLst>
          </p:cNvPr>
          <p:cNvSpPr txBox="1">
            <a:spLocks/>
          </p:cNvSpPr>
          <p:nvPr/>
        </p:nvSpPr>
        <p:spPr>
          <a:xfrm>
            <a:off x="2231136" y="2193128"/>
            <a:ext cx="7729728" cy="2879725"/>
          </a:xfrm>
          <a:prstGeom prst="rect">
            <a:avLst/>
          </a:prstGeom>
        </p:spPr>
        <p:txBody>
          <a:bodyPr vert="horz" lIns="91440" tIns="45720" rIns="91440" bIns="45720" rtlCol="0" anchor="ct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endParaRPr lang="en-US" sz="2800" dirty="0"/>
          </a:p>
        </p:txBody>
      </p:sp>
      <p:sp>
        <p:nvSpPr>
          <p:cNvPr id="9" name="Content Placeholder 2">
            <a:extLst>
              <a:ext uri="{FF2B5EF4-FFF2-40B4-BE49-F238E27FC236}">
                <a16:creationId xmlns:a16="http://schemas.microsoft.com/office/drawing/2014/main" id="{A0D4A7FE-C0A9-D44C-9BF0-539D5AA9F6F1}"/>
              </a:ext>
            </a:extLst>
          </p:cNvPr>
          <p:cNvSpPr txBox="1">
            <a:spLocks/>
          </p:cNvSpPr>
          <p:nvPr/>
        </p:nvSpPr>
        <p:spPr>
          <a:xfrm>
            <a:off x="4668919" y="2003435"/>
            <a:ext cx="3413963" cy="1647890"/>
          </a:xfrm>
          <a:prstGeom prst="rect">
            <a:avLst/>
          </a:prstGeom>
        </p:spPr>
        <p:txBody>
          <a:bodyPr vert="horz" lIns="91440" tIns="45720" rIns="91440" bIns="45720" rtlCol="0" anchor="ct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endParaRPr lang="en-US" sz="2800" dirty="0"/>
          </a:p>
        </p:txBody>
      </p:sp>
      <p:sp>
        <p:nvSpPr>
          <p:cNvPr id="10" name="Content Placeholder 2">
            <a:extLst>
              <a:ext uri="{FF2B5EF4-FFF2-40B4-BE49-F238E27FC236}">
                <a16:creationId xmlns:a16="http://schemas.microsoft.com/office/drawing/2014/main" id="{006CF89D-8272-FF4C-B815-86656AD009D9}"/>
              </a:ext>
            </a:extLst>
          </p:cNvPr>
          <p:cNvSpPr txBox="1">
            <a:spLocks/>
          </p:cNvSpPr>
          <p:nvPr/>
        </p:nvSpPr>
        <p:spPr>
          <a:xfrm>
            <a:off x="2324862" y="1942158"/>
            <a:ext cx="7729728" cy="3381663"/>
          </a:xfrm>
          <a:prstGeom prst="rect">
            <a:avLst/>
          </a:prstGeom>
        </p:spPr>
        <p:txBody>
          <a:bodyPr vert="horz" lIns="91440" tIns="45720" rIns="91440" bIns="45720" rtlCol="0" anchor="ctr">
            <a:normAutofit fontScale="77500" lnSpcReduction="2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sz="2800" dirty="0"/>
              <a:t>Models are min/maxing a function and changing parameters as they go</a:t>
            </a:r>
          </a:p>
          <a:p>
            <a:r>
              <a:rPr lang="en-US" sz="2800" dirty="0"/>
              <a:t>But they do this based on a series of assumptions we give it</a:t>
            </a:r>
          </a:p>
          <a:p>
            <a:r>
              <a:rPr lang="en-US" sz="2800" dirty="0"/>
              <a:t>For example in k-means clustering or k-nearest </a:t>
            </a:r>
            <a:r>
              <a:rPr lang="en-US" sz="2800" dirty="0" err="1"/>
              <a:t>neighbours</a:t>
            </a:r>
            <a:r>
              <a:rPr lang="en-US" sz="2800" dirty="0"/>
              <a:t>, we decide “k” before training starts. In neural networks there are lots of these!</a:t>
            </a:r>
          </a:p>
          <a:p>
            <a:r>
              <a:rPr lang="en-US" sz="2800" dirty="0"/>
              <a:t>It’s another source of overfitting. K=N for KNN will give 100% accuracy on training dataset.</a:t>
            </a:r>
          </a:p>
          <a:p>
            <a:r>
              <a:rPr lang="en-US" sz="2800" dirty="0"/>
              <a:t>Methods for choosing best hyperparameters including grid search etc. </a:t>
            </a:r>
          </a:p>
        </p:txBody>
      </p:sp>
    </p:spTree>
    <p:extLst>
      <p:ext uri="{BB962C8B-B14F-4D97-AF65-F5344CB8AC3E}">
        <p14:creationId xmlns:p14="http://schemas.microsoft.com/office/powerpoint/2010/main" val="2532270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nodePh="1">
                                  <p:stCondLst>
                                    <p:cond delay="0"/>
                                  </p:stCondLst>
                                  <p:endCondLst>
                                    <p:cond evt="begin" delay="0">
                                      <p:tn val="9"/>
                                    </p:cond>
                                  </p:end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9CD273-963D-E447-BE57-83BE8F205CAF}"/>
              </a:ext>
            </a:extLst>
          </p:cNvPr>
          <p:cNvSpPr>
            <a:spLocks noGrp="1"/>
          </p:cNvSpPr>
          <p:nvPr>
            <p:ph type="title"/>
          </p:nvPr>
        </p:nvSpPr>
        <p:spPr>
          <a:xfrm>
            <a:off x="2231136" y="467418"/>
            <a:ext cx="7729728" cy="1188720"/>
          </a:xfrm>
          <a:solidFill>
            <a:schemeClr val="bg1"/>
          </a:solidFill>
        </p:spPr>
        <p:txBody>
          <a:bodyPr>
            <a:normAutofit/>
          </a:bodyPr>
          <a:lstStyle/>
          <a:p>
            <a:r>
              <a:rPr lang="en-US" dirty="0"/>
              <a:t>AI Ethics</a:t>
            </a:r>
          </a:p>
        </p:txBody>
      </p:sp>
      <p:sp>
        <p:nvSpPr>
          <p:cNvPr id="21" name="Content Placeholder 2">
            <a:extLst>
              <a:ext uri="{FF2B5EF4-FFF2-40B4-BE49-F238E27FC236}">
                <a16:creationId xmlns:a16="http://schemas.microsoft.com/office/drawing/2014/main" id="{B20C727F-BE44-344E-8F5E-2F3FA1B4AA30}"/>
              </a:ext>
            </a:extLst>
          </p:cNvPr>
          <p:cNvSpPr txBox="1">
            <a:spLocks/>
          </p:cNvSpPr>
          <p:nvPr/>
        </p:nvSpPr>
        <p:spPr>
          <a:xfrm>
            <a:off x="2231136" y="2193128"/>
            <a:ext cx="7729728" cy="2879725"/>
          </a:xfrm>
          <a:prstGeom prst="rect">
            <a:avLst/>
          </a:prstGeom>
        </p:spPr>
        <p:txBody>
          <a:bodyPr vert="horz" lIns="91440" tIns="45720" rIns="91440" bIns="45720" rtlCol="0" anchor="ct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endParaRPr lang="en-US" sz="2800" dirty="0"/>
          </a:p>
        </p:txBody>
      </p:sp>
      <p:sp>
        <p:nvSpPr>
          <p:cNvPr id="9" name="Content Placeholder 2">
            <a:extLst>
              <a:ext uri="{FF2B5EF4-FFF2-40B4-BE49-F238E27FC236}">
                <a16:creationId xmlns:a16="http://schemas.microsoft.com/office/drawing/2014/main" id="{A0D4A7FE-C0A9-D44C-9BF0-539D5AA9F6F1}"/>
              </a:ext>
            </a:extLst>
          </p:cNvPr>
          <p:cNvSpPr txBox="1">
            <a:spLocks/>
          </p:cNvSpPr>
          <p:nvPr/>
        </p:nvSpPr>
        <p:spPr>
          <a:xfrm>
            <a:off x="4668919" y="2003435"/>
            <a:ext cx="3413963" cy="1647890"/>
          </a:xfrm>
          <a:prstGeom prst="rect">
            <a:avLst/>
          </a:prstGeom>
        </p:spPr>
        <p:txBody>
          <a:bodyPr vert="horz" lIns="91440" tIns="45720" rIns="91440" bIns="45720" rtlCol="0" anchor="ct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endParaRPr lang="en-US" sz="2800" dirty="0"/>
          </a:p>
        </p:txBody>
      </p:sp>
      <p:sp>
        <p:nvSpPr>
          <p:cNvPr id="10" name="Content Placeholder 2">
            <a:extLst>
              <a:ext uri="{FF2B5EF4-FFF2-40B4-BE49-F238E27FC236}">
                <a16:creationId xmlns:a16="http://schemas.microsoft.com/office/drawing/2014/main" id="{006CF89D-8272-FF4C-B815-86656AD009D9}"/>
              </a:ext>
            </a:extLst>
          </p:cNvPr>
          <p:cNvSpPr txBox="1">
            <a:spLocks/>
          </p:cNvSpPr>
          <p:nvPr/>
        </p:nvSpPr>
        <p:spPr>
          <a:xfrm>
            <a:off x="2324862" y="1942158"/>
            <a:ext cx="7729728" cy="3381663"/>
          </a:xfrm>
          <a:prstGeom prst="rect">
            <a:avLst/>
          </a:prstGeom>
        </p:spPr>
        <p:txBody>
          <a:bodyPr vert="horz" lIns="91440" tIns="45720" rIns="91440" bIns="45720" rtlCol="0" anchor="ct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sz="2800" dirty="0">
                <a:hlinkClick r:id="rId2"/>
              </a:rPr>
              <a:t>Awful AI</a:t>
            </a:r>
            <a:endParaRPr lang="en-US" sz="2800" dirty="0"/>
          </a:p>
          <a:p>
            <a:r>
              <a:rPr lang="en-US" sz="2800" dirty="0"/>
              <a:t>“People vs algorithms”</a:t>
            </a:r>
          </a:p>
          <a:p>
            <a:r>
              <a:rPr lang="en-US" sz="2800" dirty="0"/>
              <a:t>AI as a reflection of ourselves and our data</a:t>
            </a:r>
          </a:p>
          <a:p>
            <a:r>
              <a:rPr lang="en-US" sz="2800" dirty="0"/>
              <a:t>Honesty within AI reporting and repeatability - are our models really as good as we say?</a:t>
            </a:r>
          </a:p>
        </p:txBody>
      </p:sp>
    </p:spTree>
    <p:extLst>
      <p:ext uri="{BB962C8B-B14F-4D97-AF65-F5344CB8AC3E}">
        <p14:creationId xmlns:p14="http://schemas.microsoft.com/office/powerpoint/2010/main" val="3297995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nodePh="1">
                                  <p:stCondLst>
                                    <p:cond delay="0"/>
                                  </p:stCondLst>
                                  <p:endCondLst>
                                    <p:cond evt="begin" delay="0">
                                      <p:tn val="9"/>
                                    </p:cond>
                                  </p:end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9CD273-963D-E447-BE57-83BE8F205CAF}"/>
              </a:ext>
            </a:extLst>
          </p:cNvPr>
          <p:cNvSpPr>
            <a:spLocks noGrp="1"/>
          </p:cNvSpPr>
          <p:nvPr>
            <p:ph type="title"/>
          </p:nvPr>
        </p:nvSpPr>
        <p:spPr>
          <a:xfrm>
            <a:off x="2231136" y="467418"/>
            <a:ext cx="7729728" cy="1188720"/>
          </a:xfrm>
          <a:solidFill>
            <a:schemeClr val="bg1"/>
          </a:solidFill>
        </p:spPr>
        <p:txBody>
          <a:bodyPr>
            <a:normAutofit/>
          </a:bodyPr>
          <a:lstStyle/>
          <a:p>
            <a:r>
              <a:rPr lang="en-US" dirty="0"/>
              <a:t>Very important BIT</a:t>
            </a:r>
          </a:p>
        </p:txBody>
      </p:sp>
      <p:sp>
        <p:nvSpPr>
          <p:cNvPr id="13" name="Content Placeholder 2">
            <a:extLst>
              <a:ext uri="{FF2B5EF4-FFF2-40B4-BE49-F238E27FC236}">
                <a16:creationId xmlns:a16="http://schemas.microsoft.com/office/drawing/2014/main" id="{BEA0EDEF-EF41-E34E-B600-357AAE90449A}"/>
              </a:ext>
            </a:extLst>
          </p:cNvPr>
          <p:cNvSpPr txBox="1">
            <a:spLocks/>
          </p:cNvSpPr>
          <p:nvPr/>
        </p:nvSpPr>
        <p:spPr>
          <a:xfrm>
            <a:off x="2231136" y="2193128"/>
            <a:ext cx="7729728" cy="2879725"/>
          </a:xfrm>
          <a:prstGeom prst="rect">
            <a:avLst/>
          </a:prstGeom>
        </p:spPr>
        <p:txBody>
          <a:bodyPr vert="horz" lIns="91440" tIns="45720" rIns="91440" bIns="45720" rtlCol="0" anchor="ct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sz="2800" dirty="0"/>
              <a:t>The mathematics behind these models can get complicated. The key is to understand the intuition behind what the model is doing.</a:t>
            </a:r>
          </a:p>
        </p:txBody>
      </p:sp>
    </p:spTree>
    <p:extLst>
      <p:ext uri="{BB962C8B-B14F-4D97-AF65-F5344CB8AC3E}">
        <p14:creationId xmlns:p14="http://schemas.microsoft.com/office/powerpoint/2010/main" val="1401318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9CD273-963D-E447-BE57-83BE8F205CAF}"/>
              </a:ext>
            </a:extLst>
          </p:cNvPr>
          <p:cNvSpPr>
            <a:spLocks noGrp="1"/>
          </p:cNvSpPr>
          <p:nvPr>
            <p:ph type="title"/>
          </p:nvPr>
        </p:nvSpPr>
        <p:spPr>
          <a:xfrm>
            <a:off x="2231136" y="467418"/>
            <a:ext cx="7729728" cy="1188720"/>
          </a:xfrm>
          <a:solidFill>
            <a:schemeClr val="bg1"/>
          </a:solidFill>
        </p:spPr>
        <p:txBody>
          <a:bodyPr>
            <a:normAutofit/>
          </a:bodyPr>
          <a:lstStyle/>
          <a:p>
            <a:r>
              <a:rPr lang="en-US" dirty="0"/>
              <a:t>The MOST IMPORTANT BIT</a:t>
            </a:r>
          </a:p>
        </p:txBody>
      </p:sp>
      <p:pic>
        <p:nvPicPr>
          <p:cNvPr id="1026" name="Picture 2" descr="Brian DeChesare on Twitter: &quot;&quot;All models are wrong, but some are useful.&quot;  -George E.P. Box (British statistician)… &quot;">
            <a:extLst>
              <a:ext uri="{FF2B5EF4-FFF2-40B4-BE49-F238E27FC236}">
                <a16:creationId xmlns:a16="http://schemas.microsoft.com/office/drawing/2014/main" id="{E74865F1-09BD-B24F-AC8D-0581C2FE93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1136" y="1814231"/>
            <a:ext cx="7729728" cy="3637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5248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9CD273-963D-E447-BE57-83BE8F205CAF}"/>
              </a:ext>
            </a:extLst>
          </p:cNvPr>
          <p:cNvSpPr>
            <a:spLocks noGrp="1"/>
          </p:cNvSpPr>
          <p:nvPr>
            <p:ph type="title"/>
          </p:nvPr>
        </p:nvSpPr>
        <p:spPr>
          <a:xfrm>
            <a:off x="2231136" y="467418"/>
            <a:ext cx="7729728" cy="1188720"/>
          </a:xfrm>
          <a:solidFill>
            <a:schemeClr val="bg1"/>
          </a:solidFill>
        </p:spPr>
        <p:txBody>
          <a:bodyPr>
            <a:normAutofit/>
          </a:bodyPr>
          <a:lstStyle/>
          <a:p>
            <a:r>
              <a:rPr lang="en-US" dirty="0"/>
              <a:t>Types of model</a:t>
            </a:r>
          </a:p>
        </p:txBody>
      </p:sp>
      <p:sp>
        <p:nvSpPr>
          <p:cNvPr id="13" name="Content Placeholder 2">
            <a:extLst>
              <a:ext uri="{FF2B5EF4-FFF2-40B4-BE49-F238E27FC236}">
                <a16:creationId xmlns:a16="http://schemas.microsoft.com/office/drawing/2014/main" id="{BEA0EDEF-EF41-E34E-B600-357AAE90449A}"/>
              </a:ext>
            </a:extLst>
          </p:cNvPr>
          <p:cNvSpPr txBox="1">
            <a:spLocks/>
          </p:cNvSpPr>
          <p:nvPr/>
        </p:nvSpPr>
        <p:spPr>
          <a:xfrm>
            <a:off x="2231136" y="2193128"/>
            <a:ext cx="7729728" cy="2879725"/>
          </a:xfrm>
          <a:prstGeom prst="rect">
            <a:avLst/>
          </a:prstGeom>
        </p:spPr>
        <p:txBody>
          <a:bodyPr vert="horz" lIns="91440" tIns="45720" rIns="91440" bIns="45720" rtlCol="0" anchor="ct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sz="2800" dirty="0"/>
              <a:t>Learning process: Supervised vs Unsupervised</a:t>
            </a:r>
          </a:p>
          <a:p>
            <a:r>
              <a:rPr lang="en-US" sz="2800" dirty="0"/>
              <a:t>Type of problem: Regression, Classification, dimensionality reduction, clustering </a:t>
            </a:r>
            <a:r>
              <a:rPr lang="en-US" sz="2800" dirty="0" err="1"/>
              <a:t>etc</a:t>
            </a:r>
            <a:endParaRPr lang="en-US" sz="2800" dirty="0"/>
          </a:p>
          <a:p>
            <a:r>
              <a:rPr lang="en-US" sz="2800" dirty="0"/>
              <a:t>Amount of data available</a:t>
            </a:r>
          </a:p>
          <a:p>
            <a:r>
              <a:rPr lang="en-US" sz="2800" dirty="0"/>
              <a:t>“Deep” vs “Shallow” learning</a:t>
            </a:r>
          </a:p>
        </p:txBody>
      </p:sp>
    </p:spTree>
    <p:extLst>
      <p:ext uri="{BB962C8B-B14F-4D97-AF65-F5344CB8AC3E}">
        <p14:creationId xmlns:p14="http://schemas.microsoft.com/office/powerpoint/2010/main" val="3817494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9CD273-963D-E447-BE57-83BE8F205CAF}"/>
              </a:ext>
            </a:extLst>
          </p:cNvPr>
          <p:cNvSpPr>
            <a:spLocks noGrp="1"/>
          </p:cNvSpPr>
          <p:nvPr>
            <p:ph type="title"/>
          </p:nvPr>
        </p:nvSpPr>
        <p:spPr>
          <a:xfrm>
            <a:off x="2231136" y="467418"/>
            <a:ext cx="7729728" cy="1188720"/>
          </a:xfrm>
          <a:solidFill>
            <a:schemeClr val="bg1"/>
          </a:solidFill>
        </p:spPr>
        <p:txBody>
          <a:bodyPr>
            <a:normAutofit/>
          </a:bodyPr>
          <a:lstStyle/>
          <a:p>
            <a:r>
              <a:rPr lang="en-US" dirty="0"/>
              <a:t>Preprocessing</a:t>
            </a:r>
          </a:p>
        </p:txBody>
      </p:sp>
      <p:sp>
        <p:nvSpPr>
          <p:cNvPr id="13" name="Content Placeholder 2">
            <a:extLst>
              <a:ext uri="{FF2B5EF4-FFF2-40B4-BE49-F238E27FC236}">
                <a16:creationId xmlns:a16="http://schemas.microsoft.com/office/drawing/2014/main" id="{BEA0EDEF-EF41-E34E-B600-357AAE90449A}"/>
              </a:ext>
            </a:extLst>
          </p:cNvPr>
          <p:cNvSpPr txBox="1">
            <a:spLocks/>
          </p:cNvSpPr>
          <p:nvPr/>
        </p:nvSpPr>
        <p:spPr>
          <a:xfrm>
            <a:off x="2231136" y="2193128"/>
            <a:ext cx="7729728" cy="2879725"/>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sz="2800" dirty="0"/>
              <a:t>Statistical tests will often make assumptions about our data (normality </a:t>
            </a:r>
            <a:r>
              <a:rPr lang="en-US" sz="2800" dirty="0" err="1"/>
              <a:t>etc</a:t>
            </a:r>
            <a:r>
              <a:rPr lang="en-US" sz="2800" dirty="0"/>
              <a:t>).</a:t>
            </a:r>
          </a:p>
          <a:p>
            <a:r>
              <a:rPr lang="en-US" sz="2800" dirty="0"/>
              <a:t>So do machine learning models</a:t>
            </a:r>
          </a:p>
          <a:p>
            <a:r>
              <a:rPr lang="en-US" sz="2800" dirty="0"/>
              <a:t>Luckily, we can usually transform our data in some way to better fit this assumption for the model, and then change it back after.</a:t>
            </a:r>
          </a:p>
        </p:txBody>
      </p:sp>
    </p:spTree>
    <p:extLst>
      <p:ext uri="{BB962C8B-B14F-4D97-AF65-F5344CB8AC3E}">
        <p14:creationId xmlns:p14="http://schemas.microsoft.com/office/powerpoint/2010/main" val="4100416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9CD273-963D-E447-BE57-83BE8F205CAF}"/>
              </a:ext>
            </a:extLst>
          </p:cNvPr>
          <p:cNvSpPr>
            <a:spLocks noGrp="1"/>
          </p:cNvSpPr>
          <p:nvPr>
            <p:ph type="title"/>
          </p:nvPr>
        </p:nvSpPr>
        <p:spPr>
          <a:xfrm>
            <a:off x="2231136" y="467418"/>
            <a:ext cx="7729728" cy="1188720"/>
          </a:xfrm>
          <a:solidFill>
            <a:schemeClr val="bg1"/>
          </a:solidFill>
        </p:spPr>
        <p:txBody>
          <a:bodyPr>
            <a:normAutofit/>
          </a:bodyPr>
          <a:lstStyle/>
          <a:p>
            <a:r>
              <a:rPr lang="en-US" dirty="0"/>
              <a:t>Preprocessing</a:t>
            </a:r>
          </a:p>
        </p:txBody>
      </p:sp>
      <p:sp>
        <p:nvSpPr>
          <p:cNvPr id="3" name="Rectangle 2">
            <a:extLst>
              <a:ext uri="{FF2B5EF4-FFF2-40B4-BE49-F238E27FC236}">
                <a16:creationId xmlns:a16="http://schemas.microsoft.com/office/drawing/2014/main" id="{112558EC-8013-6A49-B813-D2431ED87276}"/>
              </a:ext>
            </a:extLst>
          </p:cNvPr>
          <p:cNvSpPr/>
          <p:nvPr/>
        </p:nvSpPr>
        <p:spPr>
          <a:xfrm>
            <a:off x="2231136" y="1793938"/>
            <a:ext cx="2462349" cy="770708"/>
          </a:xfrm>
          <a:prstGeom prst="rect">
            <a:avLst/>
          </a:prstGeom>
          <a:solidFill>
            <a:srgbClr val="00206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Data</a:t>
            </a: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3EA8085E-2F14-C84D-AB12-AA8CB620D95F}"/>
                  </a:ext>
                </a:extLst>
              </p:cNvPr>
              <p:cNvSpPr/>
              <p:nvPr/>
            </p:nvSpPr>
            <p:spPr>
              <a:xfrm>
                <a:off x="7498515" y="1793938"/>
                <a:ext cx="2462349" cy="770708"/>
              </a:xfrm>
              <a:prstGeom prst="rect">
                <a:avLst/>
              </a:prstGeom>
              <a:solidFill>
                <a:srgbClr val="00B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Preprocessing function </a:t>
                </a:r>
                <a14:m>
                  <m:oMath xmlns:m="http://schemas.openxmlformats.org/officeDocument/2006/math">
                    <m:r>
                      <a:rPr lang="en-GB" b="0" i="1" smtClean="0">
                        <a:latin typeface="Cambria Math" panose="02040503050406030204" pitchFamily="18" charset="0"/>
                      </a:rPr>
                      <m:t>𝑓</m:t>
                    </m:r>
                  </m:oMath>
                </a14:m>
                <a:endParaRPr lang="en-US" dirty="0"/>
              </a:p>
            </p:txBody>
          </p:sp>
        </mc:Choice>
        <mc:Fallback xmlns="">
          <p:sp>
            <p:nvSpPr>
              <p:cNvPr id="9" name="Rectangle 8">
                <a:extLst>
                  <a:ext uri="{FF2B5EF4-FFF2-40B4-BE49-F238E27FC236}">
                    <a16:creationId xmlns:a16="http://schemas.microsoft.com/office/drawing/2014/main" id="{3EA8085E-2F14-C84D-AB12-AA8CB620D95F}"/>
                  </a:ext>
                </a:extLst>
              </p:cNvPr>
              <p:cNvSpPr>
                <a:spLocks noRot="1" noChangeAspect="1" noMove="1" noResize="1" noEditPoints="1" noAdjustHandles="1" noChangeArrowheads="1" noChangeShapeType="1" noTextEdit="1"/>
              </p:cNvSpPr>
              <p:nvPr/>
            </p:nvSpPr>
            <p:spPr>
              <a:xfrm>
                <a:off x="7498515" y="1793938"/>
                <a:ext cx="2462349" cy="770708"/>
              </a:xfrm>
              <a:prstGeom prst="rect">
                <a:avLst/>
              </a:prstGeom>
              <a:blipFill>
                <a:blip r:embed="rId2"/>
                <a:stretch>
                  <a:fillRect r="-1026"/>
                </a:stretch>
              </a:blipFill>
              <a:ln>
                <a:noFill/>
              </a:ln>
            </p:spPr>
            <p:txBody>
              <a:bodyPr/>
              <a:lstStyle/>
              <a:p>
                <a:r>
                  <a:rPr lang="en-US">
                    <a:noFill/>
                  </a:rPr>
                  <a:t> </a:t>
                </a:r>
              </a:p>
            </p:txBody>
          </p:sp>
        </mc:Fallback>
      </mc:AlternateContent>
      <p:sp>
        <p:nvSpPr>
          <p:cNvPr id="10" name="Rectangle 9">
            <a:extLst>
              <a:ext uri="{FF2B5EF4-FFF2-40B4-BE49-F238E27FC236}">
                <a16:creationId xmlns:a16="http://schemas.microsoft.com/office/drawing/2014/main" id="{A8026B25-C4C8-D040-9443-3D0391C33201}"/>
              </a:ext>
            </a:extLst>
          </p:cNvPr>
          <p:cNvSpPr/>
          <p:nvPr/>
        </p:nvSpPr>
        <p:spPr>
          <a:xfrm>
            <a:off x="7498514" y="3157932"/>
            <a:ext cx="2462349" cy="770708"/>
          </a:xfrm>
          <a:prstGeom prst="rect">
            <a:avLst/>
          </a:prstGeom>
          <a:solidFill>
            <a:srgbClr val="7030A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Model</a:t>
            </a:r>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359C6D81-A836-ED48-A3E9-EDB54C15F7C1}"/>
                  </a:ext>
                </a:extLst>
              </p:cNvPr>
              <p:cNvSpPr/>
              <p:nvPr/>
            </p:nvSpPr>
            <p:spPr>
              <a:xfrm>
                <a:off x="7498513" y="4521926"/>
                <a:ext cx="2462349" cy="770708"/>
              </a:xfrm>
              <a:prstGeom prst="rect">
                <a:avLst/>
              </a:prstGeom>
              <a:solidFill>
                <a:srgbClr val="00B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Inverse preprocessing function </a:t>
                </a:r>
                <a14:m>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𝑓</m:t>
                        </m:r>
                      </m:e>
                      <m:sup>
                        <m:r>
                          <a:rPr lang="en-GB" b="0" i="1" smtClean="0">
                            <a:latin typeface="Cambria Math" panose="02040503050406030204" pitchFamily="18" charset="0"/>
                          </a:rPr>
                          <m:t>−1</m:t>
                        </m:r>
                      </m:sup>
                    </m:sSup>
                  </m:oMath>
                </a14:m>
                <a:endParaRPr lang="en-GB" b="0" dirty="0"/>
              </a:p>
            </p:txBody>
          </p:sp>
        </mc:Choice>
        <mc:Fallback xmlns="">
          <p:sp>
            <p:nvSpPr>
              <p:cNvPr id="11" name="Rectangle 10">
                <a:extLst>
                  <a:ext uri="{FF2B5EF4-FFF2-40B4-BE49-F238E27FC236}">
                    <a16:creationId xmlns:a16="http://schemas.microsoft.com/office/drawing/2014/main" id="{359C6D81-A836-ED48-A3E9-EDB54C15F7C1}"/>
                  </a:ext>
                </a:extLst>
              </p:cNvPr>
              <p:cNvSpPr>
                <a:spLocks noRot="1" noChangeAspect="1" noMove="1" noResize="1" noEditPoints="1" noAdjustHandles="1" noChangeArrowheads="1" noChangeShapeType="1" noTextEdit="1"/>
              </p:cNvSpPr>
              <p:nvPr/>
            </p:nvSpPr>
            <p:spPr>
              <a:xfrm>
                <a:off x="7498513" y="4521926"/>
                <a:ext cx="2462349" cy="770708"/>
              </a:xfrm>
              <a:prstGeom prst="rect">
                <a:avLst/>
              </a:prstGeom>
              <a:blipFill>
                <a:blip r:embed="rId3"/>
                <a:stretch>
                  <a:fillRect b="-4918"/>
                </a:stretch>
              </a:blipFill>
              <a:ln>
                <a:noFill/>
              </a:ln>
            </p:spPr>
            <p:txBody>
              <a:bodyPr/>
              <a:lstStyle/>
              <a:p>
                <a:r>
                  <a:rPr lang="en-US">
                    <a:noFill/>
                  </a:rPr>
                  <a:t> </a:t>
                </a:r>
              </a:p>
            </p:txBody>
          </p:sp>
        </mc:Fallback>
      </mc:AlternateContent>
      <p:sp>
        <p:nvSpPr>
          <p:cNvPr id="12" name="Rectangle 11">
            <a:extLst>
              <a:ext uri="{FF2B5EF4-FFF2-40B4-BE49-F238E27FC236}">
                <a16:creationId xmlns:a16="http://schemas.microsoft.com/office/drawing/2014/main" id="{18778337-88D0-EB4E-8F5A-98B11066108C}"/>
              </a:ext>
            </a:extLst>
          </p:cNvPr>
          <p:cNvSpPr/>
          <p:nvPr/>
        </p:nvSpPr>
        <p:spPr>
          <a:xfrm>
            <a:off x="2231135" y="4516585"/>
            <a:ext cx="2462349" cy="770708"/>
          </a:xfrm>
          <a:prstGeom prst="rect">
            <a:avLst/>
          </a:prstGeom>
          <a:solidFill>
            <a:srgbClr val="00206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Result</a:t>
            </a:r>
          </a:p>
        </p:txBody>
      </p:sp>
      <p:cxnSp>
        <p:nvCxnSpPr>
          <p:cNvPr id="6" name="Straight Arrow Connector 5">
            <a:extLst>
              <a:ext uri="{FF2B5EF4-FFF2-40B4-BE49-F238E27FC236}">
                <a16:creationId xmlns:a16="http://schemas.microsoft.com/office/drawing/2014/main" id="{CDD7F81F-380C-764D-81BB-09C8898CC850}"/>
              </a:ext>
            </a:extLst>
          </p:cNvPr>
          <p:cNvCxnSpPr>
            <a:stCxn id="3" idx="3"/>
            <a:endCxn id="9" idx="1"/>
          </p:cNvCxnSpPr>
          <p:nvPr/>
        </p:nvCxnSpPr>
        <p:spPr>
          <a:xfrm>
            <a:off x="4693485" y="2179292"/>
            <a:ext cx="280503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24E609DE-BDD2-6945-B841-CBFC272399BE}"/>
              </a:ext>
            </a:extLst>
          </p:cNvPr>
          <p:cNvCxnSpPr>
            <a:stCxn id="9" idx="2"/>
            <a:endCxn id="10" idx="0"/>
          </p:cNvCxnSpPr>
          <p:nvPr/>
        </p:nvCxnSpPr>
        <p:spPr>
          <a:xfrm flipH="1">
            <a:off x="8729689" y="2564646"/>
            <a:ext cx="1" cy="59328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C8AA2F3-3AED-D942-9DB9-15B945758A52}"/>
              </a:ext>
            </a:extLst>
          </p:cNvPr>
          <p:cNvCxnSpPr>
            <a:stCxn id="10" idx="2"/>
            <a:endCxn id="11" idx="0"/>
          </p:cNvCxnSpPr>
          <p:nvPr/>
        </p:nvCxnSpPr>
        <p:spPr>
          <a:xfrm flipH="1">
            <a:off x="8729688" y="3928640"/>
            <a:ext cx="1" cy="59328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BB24E2A-5905-CE46-9C67-6118B3C62FA7}"/>
              </a:ext>
            </a:extLst>
          </p:cNvPr>
          <p:cNvCxnSpPr>
            <a:stCxn id="11" idx="1"/>
            <a:endCxn id="12" idx="3"/>
          </p:cNvCxnSpPr>
          <p:nvPr/>
        </p:nvCxnSpPr>
        <p:spPr>
          <a:xfrm flipH="1" flipV="1">
            <a:off x="4693484" y="4901939"/>
            <a:ext cx="2805029" cy="534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4A7100A-C5D2-DA40-B87A-371D7DD6D4CF}"/>
              </a:ext>
            </a:extLst>
          </p:cNvPr>
          <p:cNvSpPr txBox="1"/>
          <p:nvPr/>
        </p:nvSpPr>
        <p:spPr>
          <a:xfrm>
            <a:off x="2231134" y="3271215"/>
            <a:ext cx="2462349" cy="369332"/>
          </a:xfrm>
          <a:prstGeom prst="rect">
            <a:avLst/>
          </a:prstGeom>
          <a:noFill/>
        </p:spPr>
        <p:txBody>
          <a:bodyPr wrap="square" rtlCol="0">
            <a:spAutoFit/>
          </a:bodyPr>
          <a:lstStyle/>
          <a:p>
            <a:pPr algn="ctr"/>
            <a:r>
              <a:rPr lang="en-US" dirty="0"/>
              <a:t>Interpretable by us</a:t>
            </a:r>
          </a:p>
        </p:txBody>
      </p:sp>
      <p:sp>
        <p:nvSpPr>
          <p:cNvPr id="24" name="TextBox 23">
            <a:extLst>
              <a:ext uri="{FF2B5EF4-FFF2-40B4-BE49-F238E27FC236}">
                <a16:creationId xmlns:a16="http://schemas.microsoft.com/office/drawing/2014/main" id="{6A74A7A3-D1B7-C14C-9FA3-488BECD092B9}"/>
              </a:ext>
            </a:extLst>
          </p:cNvPr>
          <p:cNvSpPr txBox="1"/>
          <p:nvPr/>
        </p:nvSpPr>
        <p:spPr>
          <a:xfrm>
            <a:off x="4848713" y="3217450"/>
            <a:ext cx="2462349" cy="646331"/>
          </a:xfrm>
          <a:prstGeom prst="rect">
            <a:avLst/>
          </a:prstGeom>
          <a:noFill/>
        </p:spPr>
        <p:txBody>
          <a:bodyPr wrap="square" rtlCol="0">
            <a:spAutoFit/>
          </a:bodyPr>
          <a:lstStyle/>
          <a:p>
            <a:pPr algn="ctr"/>
            <a:r>
              <a:rPr lang="en-US" dirty="0"/>
              <a:t>Interpretable by the model</a:t>
            </a:r>
          </a:p>
        </p:txBody>
      </p:sp>
      <p:cxnSp>
        <p:nvCxnSpPr>
          <p:cNvPr id="26" name="Straight Arrow Connector 25">
            <a:extLst>
              <a:ext uri="{FF2B5EF4-FFF2-40B4-BE49-F238E27FC236}">
                <a16:creationId xmlns:a16="http://schemas.microsoft.com/office/drawing/2014/main" id="{3FB73BA4-0C4E-F740-93FA-FCD4A4DF64C3}"/>
              </a:ext>
            </a:extLst>
          </p:cNvPr>
          <p:cNvCxnSpPr>
            <a:endCxn id="3" idx="2"/>
          </p:cNvCxnSpPr>
          <p:nvPr/>
        </p:nvCxnSpPr>
        <p:spPr>
          <a:xfrm flipV="1">
            <a:off x="3462308" y="2564646"/>
            <a:ext cx="3" cy="59328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FD8742D6-9D36-9445-81CC-4C6C9582B2AB}"/>
              </a:ext>
            </a:extLst>
          </p:cNvPr>
          <p:cNvCxnSpPr>
            <a:cxnSpLocks/>
            <a:endCxn id="12" idx="0"/>
          </p:cNvCxnSpPr>
          <p:nvPr/>
        </p:nvCxnSpPr>
        <p:spPr>
          <a:xfrm>
            <a:off x="3462310" y="3751218"/>
            <a:ext cx="0" cy="76536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897580BF-980F-DF45-97CB-8FB649588ABF}"/>
              </a:ext>
            </a:extLst>
          </p:cNvPr>
          <p:cNvCxnSpPr>
            <a:cxnSpLocks/>
            <a:endCxn id="10" idx="1"/>
          </p:cNvCxnSpPr>
          <p:nvPr/>
        </p:nvCxnSpPr>
        <p:spPr>
          <a:xfrm>
            <a:off x="6934200" y="3543286"/>
            <a:ext cx="56431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51477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9CD273-963D-E447-BE57-83BE8F205CAF}"/>
              </a:ext>
            </a:extLst>
          </p:cNvPr>
          <p:cNvSpPr>
            <a:spLocks noGrp="1"/>
          </p:cNvSpPr>
          <p:nvPr>
            <p:ph type="title"/>
          </p:nvPr>
        </p:nvSpPr>
        <p:spPr>
          <a:xfrm>
            <a:off x="2231136" y="467418"/>
            <a:ext cx="7729728" cy="1188720"/>
          </a:xfrm>
          <a:solidFill>
            <a:schemeClr val="bg1"/>
          </a:solidFill>
        </p:spPr>
        <p:txBody>
          <a:bodyPr>
            <a:normAutofit/>
          </a:bodyPr>
          <a:lstStyle/>
          <a:p>
            <a:r>
              <a:rPr lang="en-US" dirty="0"/>
              <a:t>Preprocessing</a:t>
            </a:r>
          </a:p>
        </p:txBody>
      </p:sp>
      <p:sp>
        <p:nvSpPr>
          <p:cNvPr id="21" name="Content Placeholder 2">
            <a:extLst>
              <a:ext uri="{FF2B5EF4-FFF2-40B4-BE49-F238E27FC236}">
                <a16:creationId xmlns:a16="http://schemas.microsoft.com/office/drawing/2014/main" id="{B20C727F-BE44-344E-8F5E-2F3FA1B4AA30}"/>
              </a:ext>
            </a:extLst>
          </p:cNvPr>
          <p:cNvSpPr txBox="1">
            <a:spLocks/>
          </p:cNvSpPr>
          <p:nvPr/>
        </p:nvSpPr>
        <p:spPr>
          <a:xfrm>
            <a:off x="2231136" y="2193128"/>
            <a:ext cx="7729728" cy="2879725"/>
          </a:xfrm>
          <a:prstGeom prst="rect">
            <a:avLst/>
          </a:prstGeom>
        </p:spPr>
        <p:txBody>
          <a:bodyPr vert="horz" lIns="91440" tIns="45720" rIns="91440" bIns="45720" rtlCol="0" anchor="ct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sz="2800" dirty="0"/>
              <a:t>Many ways to preprocess data</a:t>
            </a:r>
          </a:p>
          <a:p>
            <a:r>
              <a:rPr lang="en-US" sz="2800" dirty="0"/>
              <a:t>Might involve something far more complex (even another model!)</a:t>
            </a:r>
          </a:p>
          <a:p>
            <a:r>
              <a:rPr lang="en-US" sz="2800" dirty="0"/>
              <a:t>Often times this decision is informed by how your data looks, and what model you’re using.</a:t>
            </a:r>
          </a:p>
        </p:txBody>
      </p:sp>
    </p:spTree>
    <p:extLst>
      <p:ext uri="{BB962C8B-B14F-4D97-AF65-F5344CB8AC3E}">
        <p14:creationId xmlns:p14="http://schemas.microsoft.com/office/powerpoint/2010/main" val="3631161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9CD273-963D-E447-BE57-83BE8F205CAF}"/>
              </a:ext>
            </a:extLst>
          </p:cNvPr>
          <p:cNvSpPr>
            <a:spLocks noGrp="1"/>
          </p:cNvSpPr>
          <p:nvPr>
            <p:ph type="title"/>
          </p:nvPr>
        </p:nvSpPr>
        <p:spPr>
          <a:xfrm>
            <a:off x="2231136" y="467418"/>
            <a:ext cx="7729728" cy="1188720"/>
          </a:xfrm>
          <a:solidFill>
            <a:schemeClr val="bg1"/>
          </a:solidFill>
        </p:spPr>
        <p:txBody>
          <a:bodyPr>
            <a:normAutofit/>
          </a:bodyPr>
          <a:lstStyle/>
          <a:p>
            <a:r>
              <a:rPr lang="en-US" dirty="0"/>
              <a:t>Examples</a:t>
            </a:r>
          </a:p>
        </p:txBody>
      </p:sp>
      <p:sp>
        <p:nvSpPr>
          <p:cNvPr id="21" name="Content Placeholder 2">
            <a:extLst>
              <a:ext uri="{FF2B5EF4-FFF2-40B4-BE49-F238E27FC236}">
                <a16:creationId xmlns:a16="http://schemas.microsoft.com/office/drawing/2014/main" id="{B20C727F-BE44-344E-8F5E-2F3FA1B4AA30}"/>
              </a:ext>
            </a:extLst>
          </p:cNvPr>
          <p:cNvSpPr txBox="1">
            <a:spLocks/>
          </p:cNvSpPr>
          <p:nvPr/>
        </p:nvSpPr>
        <p:spPr>
          <a:xfrm>
            <a:off x="2231136" y="2193128"/>
            <a:ext cx="7729728" cy="2879725"/>
          </a:xfrm>
          <a:prstGeom prst="rect">
            <a:avLst/>
          </a:prstGeom>
        </p:spPr>
        <p:txBody>
          <a:bodyPr vert="horz" lIns="91440" tIns="45720" rIns="91440" bIns="45720" rtlCol="0" anchor="ct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sz="2800" dirty="0" err="1"/>
              <a:t>Scikitlearn</a:t>
            </a:r>
            <a:r>
              <a:rPr lang="en-US" sz="2800" dirty="0"/>
              <a:t> has amazing </a:t>
            </a:r>
            <a:r>
              <a:rPr lang="en-US" sz="2800" dirty="0">
                <a:hlinkClick r:id="rId2"/>
              </a:rPr>
              <a:t>documentation</a:t>
            </a:r>
            <a:r>
              <a:rPr lang="en-US" sz="2800" dirty="0"/>
              <a:t> and does a better job at explaining than I could ever do!</a:t>
            </a:r>
          </a:p>
        </p:txBody>
      </p:sp>
    </p:spTree>
    <p:extLst>
      <p:ext uri="{BB962C8B-B14F-4D97-AF65-F5344CB8AC3E}">
        <p14:creationId xmlns:p14="http://schemas.microsoft.com/office/powerpoint/2010/main" val="1943114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arcel">
  <a:themeElements>
    <a:clrScheme name="Gre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857</TotalTime>
  <Words>763</Words>
  <Application>Microsoft Macintosh PowerPoint</Application>
  <PresentationFormat>Widescreen</PresentationFormat>
  <Paragraphs>76</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Cambria Math</vt:lpstr>
      <vt:lpstr>Gill Sans MT</vt:lpstr>
      <vt:lpstr>Parcel</vt:lpstr>
      <vt:lpstr>PowerPoint Presentation</vt:lpstr>
      <vt:lpstr>Important things </vt:lpstr>
      <vt:lpstr>Very important BIT</vt:lpstr>
      <vt:lpstr>The MOST IMPORTANT BIT</vt:lpstr>
      <vt:lpstr>Types of model</vt:lpstr>
      <vt:lpstr>Preprocessing</vt:lpstr>
      <vt:lpstr>Preprocessing</vt:lpstr>
      <vt:lpstr>Preprocessing</vt:lpstr>
      <vt:lpstr>Examples</vt:lpstr>
      <vt:lpstr>OTHER Examples</vt:lpstr>
      <vt:lpstr>Model validation</vt:lpstr>
      <vt:lpstr>OVERfitting</vt:lpstr>
      <vt:lpstr>Common solutions</vt:lpstr>
      <vt:lpstr>Common solutions</vt:lpstr>
      <vt:lpstr>METRIcs</vt:lpstr>
      <vt:lpstr>METRIcs</vt:lpstr>
      <vt:lpstr>Precision and recall alone aren’t good metrics</vt:lpstr>
      <vt:lpstr>Can we do better?</vt:lpstr>
      <vt:lpstr>ROC Curves</vt:lpstr>
      <vt:lpstr>HYPERPARAMETERS</vt:lpstr>
      <vt:lpstr>AI Ethics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Ball, Samuel</dc:creator>
  <cp:lastModifiedBy>Ball, Samuel</cp:lastModifiedBy>
  <cp:revision>22</cp:revision>
  <dcterms:created xsi:type="dcterms:W3CDTF">2020-11-01T14:44:07Z</dcterms:created>
  <dcterms:modified xsi:type="dcterms:W3CDTF">2022-03-01T18:53:34Z</dcterms:modified>
</cp:coreProperties>
</file>