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5143500" cx="9144000"/>
  <p:notesSz cx="6858000" cy="9144000"/>
  <p:embeddedFontLst>
    <p:embeddedFont>
      <p:font typeface="Ubuntu"/>
      <p:regular r:id="rId88"/>
      <p:bold r:id="rId89"/>
      <p:italic r:id="rId90"/>
      <p:boldItalic r:id="rId91"/>
    </p:embeddedFont>
    <p:embeddedFont>
      <p:font typeface="Roboto"/>
      <p:regular r:id="rId92"/>
      <p:bold r:id="rId93"/>
      <p:italic r:id="rId94"/>
      <p:boldItalic r:id="rId95"/>
    </p:embeddedFon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Ubuntu-boldItalic.fntdata"/><Relationship Id="rId90" Type="http://schemas.openxmlformats.org/officeDocument/2006/relationships/font" Target="fonts/Ubuntu-italic.fntdata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Ubuntu-regular.fntdata"/><Relationship Id="rId87" Type="http://schemas.openxmlformats.org/officeDocument/2006/relationships/slide" Target="slides/slide83.xml"/><Relationship Id="rId89" Type="http://schemas.openxmlformats.org/officeDocument/2006/relationships/font" Target="fonts/Ubuntu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6a155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f6a155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6a155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6a155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6a155c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6a155c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6a155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f6a155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6a155c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f6a155c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f6a155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f6a155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f6a155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f6a155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f6a155c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f6a155c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f6a155c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f6a155c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6a155c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6a155c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6a155c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f6a155c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6a155c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6a155c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f6a155c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f6a155c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6a155c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6a155c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f6a155c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f6a155c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f6a155c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f6a155c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f6a155c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f6a155c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6a155c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f6a155c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f6a155c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f6a155c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f6a155c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f6a155c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f6a155c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f6a155c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6a155c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6a155c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6a155c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f6a155c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f6a155c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f6a155c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f6a155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f6a155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f6a155c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f6a155c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f6a155c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f6a155c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f6a155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4f6a155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f6a155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f6a155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f6a155c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f6a155c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4f6a155c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4f6a155c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f6a155c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4f6a155c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6a155c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6a155c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f6a155c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f6a155c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f6a155c3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f6a155c3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f6a155c3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f6a155c3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f6a155c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f6a155c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f6a155c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f6a155c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f6a155c3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4f6a155c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f6a155c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f6a155c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4f6a155c3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4f6a155c3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f6a155c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4f6a155c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4f6a155c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4f6a155c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6a155c3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6a155c3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4f6a155c3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4f6a155c3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f6a155c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4f6a155c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4f6a155c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4f6a155c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f6a155c3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f6a155c3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4f6a155c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4f6a155c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4f6a155c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4f6a155c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4f6a155c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4f6a155c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4f6a155c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4f6a155c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4f6a155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4f6a155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4f6a155c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4f6a155c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6a155c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6a155c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4f6a155c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4f6a155c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4f6a155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4f6a155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4f6a155c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4f6a155c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4f6a155c3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4f6a155c3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4f6a155c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4f6a155c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4f6a155c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4f6a155c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f6a155c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4f6a155c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4f6a155c3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4f6a155c3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4f6a155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4f6a155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4f6a155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4f6a155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6a155c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6a155c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f6a155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f6a155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4f6a155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4f6a155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fbeba0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fbeba0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ffbeba0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ffbeba0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ffbeba0e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ffbeba0e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ffbeba0e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ffbeba0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ffbeba0e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ffbeba0e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ffbeba0e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ffbeba0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ffbeba0e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ffbeba0e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2ade95b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2ade95b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6a15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6a15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ffbeba0e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ffbeba0e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fbeba0e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fbeba0e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ffbeba0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ffbeba0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ffbeba0e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ffbeba0e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6a155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6a155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endCxn id="17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endCxn id="18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>
            <a:endCxn id="20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>
            <a:endCxn id="21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endCxn id="23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>
            <a:endCxn id="2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0"/>
          <p:cNvCxnSpPr>
            <a:endCxn id="27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endCxn id="2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cover key theory aspects: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Neurons and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>
            <a:endCxn id="31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endCxn id="32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4"/>
          <p:cNvCxnSpPr>
            <a:endCxn id="3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>
            <a:endCxn id="36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6"/>
          <p:cNvCxnSpPr>
            <a:endCxn id="38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endCxn id="40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>
            <a:endCxn id="42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9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9"/>
          <p:cNvCxnSpPr>
            <a:endCxn id="43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4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0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0"/>
          <p:cNvCxnSpPr>
            <a:endCxn id="4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40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build a general high level understanding we will code out all these topics manually with Python, without the use of a deep learning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move on to using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6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46"/>
          <p:cNvCxnSpPr>
            <a:stCxn id="524" idx="6"/>
            <a:endCxn id="52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6"/>
          <p:cNvCxnSpPr>
            <a:endCxn id="52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6"/>
          <p:cNvCxnSpPr>
            <a:stCxn id="527" idx="6"/>
            <a:endCxn id="53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6"/>
          <p:cNvCxnSpPr>
            <a:stCxn id="527" idx="6"/>
            <a:endCxn id="52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6"/>
          <p:cNvCxnSpPr>
            <a:stCxn id="527" idx="6"/>
            <a:endCxn id="53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6"/>
          <p:cNvCxnSpPr>
            <a:endCxn id="53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6"/>
          <p:cNvCxnSpPr>
            <a:endCxn id="53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6"/>
          <p:cNvCxnSpPr>
            <a:endCxn id="53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6"/>
          <p:cNvCxnSpPr>
            <a:stCxn id="528" idx="6"/>
            <a:endCxn id="52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6"/>
          <p:cNvCxnSpPr>
            <a:stCxn id="528" idx="6"/>
            <a:endCxn id="53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6"/>
          <p:cNvCxnSpPr>
            <a:endCxn id="53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6"/>
          <p:cNvCxnSpPr>
            <a:endCxn id="52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6"/>
          <p:cNvCxnSpPr>
            <a:endCxn id="52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6"/>
          <p:cNvCxnSpPr>
            <a:endCxn id="52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6"/>
          <p:cNvCxnSpPr>
            <a:endCxn id="52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7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47"/>
          <p:cNvCxnSpPr>
            <a:stCxn id="556" idx="6"/>
            <a:endCxn id="559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7"/>
          <p:cNvCxnSpPr>
            <a:endCxn id="560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7"/>
          <p:cNvCxnSpPr>
            <a:stCxn id="559" idx="6"/>
            <a:endCxn id="562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7"/>
          <p:cNvCxnSpPr>
            <a:stCxn id="559" idx="6"/>
            <a:endCxn id="561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7"/>
          <p:cNvCxnSpPr>
            <a:stCxn id="559" idx="6"/>
            <a:endCxn id="563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7"/>
          <p:cNvCxnSpPr>
            <a:endCxn id="564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7"/>
          <p:cNvCxnSpPr>
            <a:endCxn id="564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7"/>
          <p:cNvCxnSpPr>
            <a:endCxn id="564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7"/>
          <p:cNvCxnSpPr>
            <a:stCxn id="560" idx="6"/>
            <a:endCxn id="561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7"/>
          <p:cNvCxnSpPr>
            <a:stCxn id="560" idx="6"/>
            <a:endCxn id="563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7"/>
          <p:cNvCxnSpPr>
            <a:endCxn id="562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7"/>
          <p:cNvCxnSpPr>
            <a:endCxn id="559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47"/>
          <p:cNvCxnSpPr>
            <a:endCxn id="560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47"/>
          <p:cNvCxnSpPr>
            <a:endCxn id="559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7"/>
          <p:cNvCxnSpPr>
            <a:endCxn id="560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50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2" name="Google Shape;60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3" name="Google Shape;60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1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0" name="Google Shape;620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 high level overview of these key elements will make it much easier to understand what is happening when we begin to use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direct connections to these concepts in its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Google Shape;636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52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52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9" name="Google Shape;659;p53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1" name="Google Shape;661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2" name="Google Shape;6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5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54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4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Google Shape;679;p54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0" name="Google Shape;6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5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5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55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55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Google Shape;70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Google Shape;70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6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6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5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6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6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6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p56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7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0" name="Google Shape;72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Google Shape;722;p57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5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and tanh tend to have the best performance, so we will focus on these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on, we’ll also talk about some more state of the art activation functions.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next, we’ll discuss cost functions, which will allow us to measure how well these neurons are performing!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3" name="Google Shape;74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we can evaluate performance of a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cost function to measure how far off we are from the expected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545450"/>
            <a:ext cx="85206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2"/>
          <p:cNvSpPr txBox="1"/>
          <p:nvPr>
            <p:ph idx="1" type="body"/>
          </p:nvPr>
        </p:nvSpPr>
        <p:spPr>
          <a:xfrm>
            <a:off x="311700" y="1152475"/>
            <a:ext cx="87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following variables: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to represent the true value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to represent neuron’s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weights and bias: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w*x + b = 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z into activation function σ(z) = a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5" name="Google Shape;7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6" name="Google Shape;7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 Cost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Roboto"/>
              <a:buChar char="○"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Σ(y-a)</a:t>
            </a:r>
            <a:r>
              <a:rPr baseline="30000"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 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that larger errors are more prominent due to the squaring.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 this calculation can cause a slowdown in our learning speed.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3" name="Google Shape;7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4" name="Google Shape;7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(-1/n) Σ (y⋅ln(a) + (1-y)⋅ln(1-a)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cost function allows for faster learning.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larger the difference, the faster the neuron can learn.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1" name="Google Shape;7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2" name="Google Shape;7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2 key aspects of learning with neural networks, the neurons with their activation function and the cost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still missing a key step, actually “learning”!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figure out how we can use our neurons and the measurement of error (our cost function) and then attempt to correct our prediction, in other words, “learn”!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7" name="Google Shape;7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8" name="Google Shape;79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we’ll briefly cover how we can do this with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8"/>
          <p:cNvSpPr txBox="1"/>
          <p:nvPr>
            <p:ph type="ctrTitle"/>
          </p:nvPr>
        </p:nvSpPr>
        <p:spPr>
          <a:xfrm>
            <a:off x="311700" y="189840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Backpropagation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2" name="Google Shape;8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3" name="Google Shape;8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dabbled in machine learning before, you may have already heard of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it with a high level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is an optimization algorithm for finding the minimum of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find a local minimum, we take steps proportional to the negative of the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71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1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71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71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71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Perceptron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9" name="Google Shape;84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72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72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72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72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72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56" name="Google Shape;856;p72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Google Shape;865;p73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73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73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73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73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70" name="Google Shape;870;p73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73"/>
          <p:cNvCxnSpPr/>
          <p:nvPr/>
        </p:nvCxnSpPr>
        <p:spPr>
          <a:xfrm>
            <a:off x="3400625" y="2942250"/>
            <a:ext cx="866400" cy="1191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74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74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74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74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74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85" name="Google Shape;885;p74"/>
          <p:cNvSpPr/>
          <p:nvPr/>
        </p:nvSpPr>
        <p:spPr>
          <a:xfrm>
            <a:off x="4001600" y="37435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Google Shape;886;p74"/>
          <p:cNvCxnSpPr/>
          <p:nvPr/>
        </p:nvCxnSpPr>
        <p:spPr>
          <a:xfrm>
            <a:off x="3691100" y="3425575"/>
            <a:ext cx="806400" cy="82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we can see what parameter value to choose to minimize our Cost!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5" name="Google Shape;895;p7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75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75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5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75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900" name="Google Shape;900;p75"/>
          <p:cNvSpPr/>
          <p:nvPr/>
        </p:nvSpPr>
        <p:spPr>
          <a:xfrm>
            <a:off x="4262050" y="38687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gradient descent we can figure out the best parameters for minimizing our cost, for example, finding the best values for the weights of the neuron inputs.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just have one issue to solve, how can we quickly adjust the optimal parameters or weights across our entire network?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backpropagation comes 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used to calculate the error contribution of each neuron after a batch of data is processed.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relies heavily on the chain rule to go back through the network and calculate these errors.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works by calculating  the error at the output and then distributes back through the network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requires a known desired output for each input value (supervised learning).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9" name="Google Shape;93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0" name="Google Shape;94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implementation of backpropagation will be further clarified when we dive into the math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finish off our high level discussion with TensorFlow’s playground!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7" name="Google Shape;94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8" name="Google Shape;94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Playground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4" name="Google Shape;95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5" name="Google Shape;95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playground.tensorflow.org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Operation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9" name="Google Shape;96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0" name="Google Shape;97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 Class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Global Default Graph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Overwritten by extended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7" name="Google Shape;97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8" name="Google Shape;97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6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A global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86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6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6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86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86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86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86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86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86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6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6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86"/>
          <p:cNvSpPr txBox="1"/>
          <p:nvPr/>
        </p:nvSpPr>
        <p:spPr>
          <a:xfrm>
            <a:off x="3659225" y="3134450"/>
            <a:ext cx="186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86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86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87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87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7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87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7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7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87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5" name="Google Shape;1015;p87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87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87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87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87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87"/>
          <p:cNvSpPr txBox="1"/>
          <p:nvPr/>
        </p:nvSpPr>
        <p:spPr>
          <a:xfrm>
            <a:off x="3659225" y="3134450"/>
            <a:ext cx="2656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Add(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7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87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87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8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Google Shape;103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Google Shape;103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8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8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88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88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88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8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8" name="Google Shape;1038;p88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88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88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8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88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88"/>
          <p:cNvSpPr txBox="1"/>
          <p:nvPr/>
        </p:nvSpPr>
        <p:spPr>
          <a:xfrm>
            <a:off x="3659225" y="3134450"/>
            <a:ext cx="3521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(Operation)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88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Variables,Placeholders, and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2" name="Google Shape;1052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3" name="Google Shape;105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90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 - An “empty” node that needs a value to be provided to compute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- Changeable parameter of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Global Variable connecting variables and placeholders to operations.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68" name="Google Shape;1068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2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5" name="Google Shape;1075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6" name="Google Shape;1076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3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the Graph has all the nodes, we need to execute all the operations within a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a PostOrder Tree Traversal to make sure we execute the nodes in the correct order.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4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0" name="Google Shape;109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1" name="Google Shape;109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9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mx + b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-1x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Remember that both y and x are features!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= -1*Feat1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+ Feat1 - 5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FeatMatrix[ 1, 1]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watermark.jpg" id="1098" name="Google Shape;109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21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21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1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1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1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21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