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4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F1161-C905-4600-9DD2-BB3FA27D7FDE}" type="datetimeFigureOut">
              <a:rPr lang="pt-BR" smtClean="0"/>
              <a:t>22/04/2014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21B8-34FF-4D9D-8B09-4AE102D6B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721B8-34FF-4D9D-8B09-4AE102D6B16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3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086600" cy="14700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946400"/>
            <a:ext cx="4432300" cy="1752600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521824"/>
            <a:ext cx="2133600" cy="259976"/>
          </a:xfrm>
        </p:spPr>
        <p:txBody>
          <a:bodyPr/>
          <a:lstStyle>
            <a:lvl1pPr algn="r">
              <a:defRPr/>
            </a:lvl1pPr>
          </a:lstStyle>
          <a:p>
            <a:fld id="{9C36F078-3725-426D-80D8-13C0F2C10F22}" type="datetime1">
              <a:rPr lang="pt-BR" smtClean="0"/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824"/>
            <a:ext cx="2895600" cy="259976"/>
          </a:xfrm>
        </p:spPr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93224"/>
            <a:ext cx="609600" cy="259976"/>
          </a:xfrm>
        </p:spPr>
        <p:txBody>
          <a:bodyPr/>
          <a:lstStyle>
            <a:lvl1pPr algn="ctr">
              <a:defRPr/>
            </a:lvl1pPr>
          </a:lstStyle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685798" y="0"/>
            <a:ext cx="8001004" cy="7950200"/>
            <a:chOff x="685798" y="0"/>
            <a:chExt cx="8001004" cy="7950200"/>
          </a:xfrm>
        </p:grpSpPr>
        <p:sp>
          <p:nvSpPr>
            <p:cNvPr id="8" name="Pie 7"/>
            <p:cNvSpPr/>
            <p:nvPr/>
          </p:nvSpPr>
          <p:spPr>
            <a:xfrm flipH="1" flipV="1">
              <a:off x="1257300" y="5778500"/>
              <a:ext cx="2171700" cy="21717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52"/>
            <p:cNvGrpSpPr/>
            <p:nvPr/>
          </p:nvGrpSpPr>
          <p:grpSpPr>
            <a:xfrm>
              <a:off x="685798" y="0"/>
              <a:ext cx="8001004" cy="6855714"/>
              <a:chOff x="685798" y="0"/>
              <a:chExt cx="8001004" cy="6855714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685798" y="5880101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590800" y="5181600"/>
                <a:ext cx="914400" cy="914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38200" y="57912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62200" y="59436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76400" y="56261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81200" y="5334000"/>
                <a:ext cx="355600" cy="3556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43100" y="55626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62200" y="50292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09900" y="4419600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6482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14700" y="4724400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19500" y="50292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843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05200" y="52578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95400" y="56642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47800" y="5511800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002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52800" y="59436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 flipV="1">
                <a:off x="5486400" y="0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/>
              <p:cNvSpPr/>
              <p:nvPr/>
            </p:nvSpPr>
            <p:spPr>
              <a:xfrm flipV="1">
                <a:off x="7391402" y="759714"/>
                <a:ext cx="914400" cy="9144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/>
              <p:cNvSpPr/>
              <p:nvPr/>
            </p:nvSpPr>
            <p:spPr>
              <a:xfrm flipV="1">
                <a:off x="5638802" y="6073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 flipV="1">
                <a:off x="7162802" y="1501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V="1">
                <a:off x="6477002" y="7724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flipV="1">
                <a:off x="6781802" y="11661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Oval 33"/>
              <p:cNvSpPr/>
              <p:nvPr/>
            </p:nvSpPr>
            <p:spPr>
              <a:xfrm flipV="1">
                <a:off x="6743702" y="8613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Oval 34"/>
              <p:cNvSpPr/>
              <p:nvPr/>
            </p:nvSpPr>
            <p:spPr>
              <a:xfrm flipV="1">
                <a:off x="7162802" y="10645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flipV="1">
                <a:off x="7810502" y="20805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Oval 36"/>
              <p:cNvSpPr/>
              <p:nvPr/>
            </p:nvSpPr>
            <p:spPr>
              <a:xfrm flipV="1">
                <a:off x="7772402" y="17757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8" name="Oval 37"/>
              <p:cNvSpPr/>
              <p:nvPr/>
            </p:nvSpPr>
            <p:spPr>
              <a:xfrm flipV="1">
                <a:off x="8115302" y="1928114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flipV="1">
                <a:off x="8420102" y="16233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0" name="Oval 39"/>
              <p:cNvSpPr/>
              <p:nvPr/>
            </p:nvSpPr>
            <p:spPr>
              <a:xfrm flipV="1">
                <a:off x="61849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/>
              <p:cNvSpPr/>
              <p:nvPr/>
            </p:nvSpPr>
            <p:spPr>
              <a:xfrm flipV="1">
                <a:off x="8305802" y="13947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/>
              <p:cNvSpPr/>
              <p:nvPr/>
            </p:nvSpPr>
            <p:spPr>
              <a:xfrm flipV="1">
                <a:off x="6096002" y="10645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 flipV="1">
                <a:off x="6248402" y="12169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flipV="1">
                <a:off x="64008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5" name="Oval 44"/>
              <p:cNvSpPr/>
              <p:nvPr/>
            </p:nvSpPr>
            <p:spPr>
              <a:xfrm flipV="1">
                <a:off x="8153402" y="378714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Oval 45"/>
          <p:cNvSpPr/>
          <p:nvPr/>
        </p:nvSpPr>
        <p:spPr>
          <a:xfrm>
            <a:off x="86360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788400" y="6589059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408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17DB-2EE2-4B45-9F8F-AB6F5B055561}" type="datetime1">
              <a:rPr lang="pt-BR" smtClean="0"/>
              <a:t>22/04/2014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5638800" y="838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5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E9A-E624-4C44-847E-C6BD0E20AB6E}" type="datetime1">
              <a:rPr lang="pt-BR" smtClean="0"/>
              <a:t>22/04/2014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3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5715000" y="76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3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idx="14"/>
          </p:nvPr>
        </p:nvSpPr>
        <p:spPr>
          <a:xfrm>
            <a:off x="2667000" y="3810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7C64-E1B2-418B-87D5-2EB8788FF6A9}" type="datetime1">
              <a:rPr lang="pt-BR" smtClean="0"/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A8E2-3782-4882-923C-0AE7CEA3333E}" type="datetime1">
              <a:rPr lang="pt-BR" smtClean="0"/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C37D-AD4F-4911-B2BF-5C6155019ADE}" type="datetime1">
              <a:rPr lang="pt-BR" smtClean="0"/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B389-1AA9-427D-AB7B-81CD697CBE5F}" type="datetime1">
              <a:rPr lang="pt-BR" smtClean="0"/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4592782" y="2133600"/>
            <a:ext cx="3865418" cy="4172197"/>
            <a:chOff x="0" y="0"/>
            <a:chExt cx="1600200" cy="17272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990600"/>
            <a:ext cx="1179761" cy="1356814"/>
            <a:chOff x="266700" y="914400"/>
            <a:chExt cx="1179761" cy="1356814"/>
          </a:xfrm>
        </p:grpSpPr>
        <p:sp>
          <p:nvSpPr>
            <p:cNvPr id="23" name="Oval 22"/>
            <p:cNvSpPr/>
            <p:nvPr/>
          </p:nvSpPr>
          <p:spPr>
            <a:xfrm>
              <a:off x="555812" y="1380565"/>
              <a:ext cx="890649" cy="8906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04800" y="121920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266700" y="914400"/>
              <a:ext cx="431800" cy="4318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609600" y="1066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2590800"/>
            <a:ext cx="1905000" cy="19050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7086600" cy="1472184"/>
          </a:xfrm>
        </p:spPr>
        <p:txBody>
          <a:bodyPr anchor="ctr" anchorCtr="0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953" y="17526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6504-4AEE-4270-9716-EB99481CA9F5}" type="datetime1">
              <a:rPr lang="pt-BR" smtClean="0"/>
              <a:t>22/04/2014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200000">
            <a:off x="-870003" y="31472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755648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16200000">
            <a:off x="3259278" y="37568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359152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112F-1CE6-460E-8A84-5B94DF1DF2FA}" type="datetime1">
              <a:rPr lang="pt-BR" smtClean="0"/>
              <a:t>22/04/2014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273A-3968-4D81-8BE4-989A6F1BDF19}" type="datetime1">
              <a:rPr lang="pt-BR" smtClean="0"/>
              <a:t>22/04/2014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30A1-094C-4428-8805-3E7E18BAEFE2}" type="datetime1">
              <a:rPr lang="pt-BR" smtClean="0"/>
              <a:t>22/04/2014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2130552" cy="3044952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74E9-55BA-48CB-8E54-A98B099C26EF}" type="datetime1">
              <a:rPr lang="pt-BR" smtClean="0"/>
              <a:t>22/04/2014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3" name="Group 22"/>
          <p:cNvGrpSpPr/>
          <p:nvPr/>
        </p:nvGrpSpPr>
        <p:grpSpPr>
          <a:xfrm>
            <a:off x="4695702" y="2133600"/>
            <a:ext cx="4448298" cy="4018808"/>
            <a:chOff x="4695702" y="2133600"/>
            <a:chExt cx="4448298" cy="4018808"/>
          </a:xfrm>
        </p:grpSpPr>
        <p:sp>
          <p:nvSpPr>
            <p:cNvPr id="10" name="Oval 9"/>
            <p:cNvSpPr/>
            <p:nvPr/>
          </p:nvSpPr>
          <p:spPr>
            <a:xfrm>
              <a:off x="4695702" y="5048003"/>
              <a:ext cx="1104405" cy="110440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7065818" y="4572000"/>
              <a:ext cx="858982" cy="858982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39938" y="489461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93725" y="3048000"/>
              <a:ext cx="1840675" cy="184067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7916883" y="2133600"/>
              <a:ext cx="858982" cy="858982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7824849" y="268580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653153" y="2869870"/>
              <a:ext cx="490847" cy="490847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52210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5562600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6705600" y="5181600"/>
              <a:ext cx="306779" cy="30677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73735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927847"/>
            <a:ext cx="4114800" cy="4114800"/>
          </a:xfr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9144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645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8902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25" name="Oval 24"/>
          <p:cNvSpPr/>
          <p:nvPr/>
        </p:nvSpPr>
        <p:spPr>
          <a:xfrm>
            <a:off x="3886200" y="5638800"/>
            <a:ext cx="304800" cy="304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645152"/>
            <a:ext cx="2514600" cy="1600200"/>
          </a:xfrm>
          <a:solidFill>
            <a:schemeClr val="tx2">
              <a:alpha val="20000"/>
            </a:schemeClr>
          </a:solidFill>
          <a:ln>
            <a:noFill/>
          </a:ln>
        </p:spPr>
        <p:txBody>
          <a:bodyPr vert="horz" lIns="0" tIns="45720" rIns="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1800"/>
              </a:spcBef>
              <a:buFont typeface="Wingdings" pitchFamily="2" charset="2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26" name="Oval 25"/>
          <p:cNvSpPr/>
          <p:nvPr/>
        </p:nvSpPr>
        <p:spPr>
          <a:xfrm>
            <a:off x="3319153" y="5147953"/>
            <a:ext cx="186047" cy="186047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25024" y="5103129"/>
            <a:ext cx="186047" cy="18604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F759-058E-4E8D-B1BD-26FBB0BB1271}" type="datetime1">
              <a:rPr lang="pt-BR" smtClean="0"/>
              <a:t>22/04/2014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685800"/>
            <a:ext cx="4572000" cy="4572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901952"/>
            <a:ext cx="6629400" cy="4224528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2A66-411D-4523-94B9-4EE8AF7AB599}" type="datetime1">
              <a:rPr lang="pt-BR" smtClean="0"/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1824"/>
            <a:ext cx="2895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A2D8-A237-4EE8-B424-62D460D6EE1B}" type="slidenum">
              <a:rPr lang="pt-BR" smtClean="0"/>
              <a:t>‹nº›</a:t>
            </a:fld>
            <a:endParaRPr lang="pt-BR"/>
          </a:p>
        </p:txBody>
      </p:sp>
      <p:sp>
        <p:nvSpPr>
          <p:cNvPr id="59" name="Oval 58"/>
          <p:cNvSpPr/>
          <p:nvPr/>
        </p:nvSpPr>
        <p:spPr>
          <a:xfrm>
            <a:off x="685800" y="1524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81000" y="1206500"/>
            <a:ext cx="457200" cy="457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/>
          <p:cNvSpPr/>
          <p:nvPr/>
        </p:nvSpPr>
        <p:spPr>
          <a:xfrm>
            <a:off x="685800" y="914400"/>
            <a:ext cx="355600" cy="355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7700" y="11430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57200" y="0"/>
            <a:ext cx="762000" cy="762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Oval 65"/>
          <p:cNvSpPr/>
          <p:nvPr/>
        </p:nvSpPr>
        <p:spPr>
          <a:xfrm>
            <a:off x="1714500" y="0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Oval 66"/>
          <p:cNvSpPr/>
          <p:nvPr/>
        </p:nvSpPr>
        <p:spPr>
          <a:xfrm>
            <a:off x="1676400" y="2286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019300" y="304800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28700" y="15240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/>
          <p:cNvSpPr/>
          <p:nvPr/>
        </p:nvSpPr>
        <p:spPr>
          <a:xfrm>
            <a:off x="889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Oval 70"/>
          <p:cNvSpPr/>
          <p:nvPr/>
        </p:nvSpPr>
        <p:spPr>
          <a:xfrm>
            <a:off x="914400" y="17526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Oval 71"/>
          <p:cNvSpPr/>
          <p:nvPr/>
        </p:nvSpPr>
        <p:spPr>
          <a:xfrm>
            <a:off x="0" y="12446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Oval 72"/>
          <p:cNvSpPr/>
          <p:nvPr/>
        </p:nvSpPr>
        <p:spPr>
          <a:xfrm>
            <a:off x="152400" y="1092200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48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Oval 76"/>
          <p:cNvSpPr/>
          <p:nvPr/>
        </p:nvSpPr>
        <p:spPr>
          <a:xfrm rot="6197586" flipV="1">
            <a:off x="7932464" y="5568366"/>
            <a:ext cx="914400" cy="9144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Oval 79"/>
          <p:cNvSpPr/>
          <p:nvPr/>
        </p:nvSpPr>
        <p:spPr>
          <a:xfrm rot="6197586" flipV="1">
            <a:off x="8633992" y="4734233"/>
            <a:ext cx="457200" cy="457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 rot="6197586" flipV="1">
            <a:off x="8292676" y="4953384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2" name="Oval 81"/>
          <p:cNvSpPr/>
          <p:nvPr/>
        </p:nvSpPr>
        <p:spPr>
          <a:xfrm rot="6197586" flipV="1">
            <a:off x="8514131" y="4976607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Oval 82"/>
          <p:cNvSpPr/>
          <p:nvPr/>
        </p:nvSpPr>
        <p:spPr>
          <a:xfrm rot="6197586" flipV="1">
            <a:off x="7856272" y="5295370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 rot="6197586" flipV="1">
            <a:off x="199818" y="5914818"/>
            <a:ext cx="216774" cy="216774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5" name="Oval 84"/>
          <p:cNvSpPr/>
          <p:nvPr/>
        </p:nvSpPr>
        <p:spPr>
          <a:xfrm rot="6197586" flipV="1">
            <a:off x="7387699" y="5767494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Oval 85"/>
          <p:cNvSpPr/>
          <p:nvPr/>
        </p:nvSpPr>
        <p:spPr>
          <a:xfrm rot="6197586" flipV="1">
            <a:off x="7412357" y="6095509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 rot="6197586" flipV="1">
            <a:off x="7638907" y="6462226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8" name="Oval 87"/>
          <p:cNvSpPr/>
          <p:nvPr/>
        </p:nvSpPr>
        <p:spPr>
          <a:xfrm rot="6197586" flipV="1">
            <a:off x="8607584" y="43843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Oval 88"/>
          <p:cNvSpPr/>
          <p:nvPr/>
        </p:nvSpPr>
        <p:spPr>
          <a:xfrm rot="6197586" flipV="1">
            <a:off x="7887663" y="6403551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Oval 89"/>
          <p:cNvSpPr/>
          <p:nvPr/>
        </p:nvSpPr>
        <p:spPr>
          <a:xfrm rot="6197586" flipV="1">
            <a:off x="8801061" y="4338664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 rot="6197586" flipV="1">
            <a:off x="8617702" y="445193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 rot="6197586" flipV="1">
            <a:off x="8557941" y="4594415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5" name="Oval 94"/>
          <p:cNvSpPr/>
          <p:nvPr/>
        </p:nvSpPr>
        <p:spPr>
          <a:xfrm rot="6197586" flipV="1">
            <a:off x="243115" y="6241508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6" name="Oval 95"/>
          <p:cNvSpPr/>
          <p:nvPr/>
        </p:nvSpPr>
        <p:spPr>
          <a:xfrm rot="6197586" flipV="1">
            <a:off x="436592" y="6195872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 rot="6197586" flipV="1">
            <a:off x="253233" y="6309147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 rot="6197586" flipV="1">
            <a:off x="193472" y="6451623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14350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0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089025" indent="-228600" algn="l" defTabSz="914400" rtl="0" eaLnBrk="1" latinLnBrk="0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ts val="1000"/>
        </a:spcBef>
        <a:buFont typeface="Wingdings" pitchFamily="2" charset="2"/>
        <a:buChar char="l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87624" y="2348880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002060"/>
                </a:solidFill>
                <a:effectLst/>
                <a:latin typeface="Harrington" pitchFamily="82" charset="0"/>
                <a:ea typeface="Tahoma" pitchFamily="34" charset="0"/>
                <a:cs typeface="Tahoma" pitchFamily="34" charset="0"/>
              </a:rPr>
              <a:t>BALANCEAMENTO   DE </a:t>
            </a:r>
          </a:p>
          <a:p>
            <a:pPr algn="ctr"/>
            <a:endParaRPr lang="pt-BR" sz="4800" b="1" dirty="0" smtClean="0">
              <a:solidFill>
                <a:srgbClr val="002060"/>
              </a:solidFill>
              <a:effectLst/>
              <a:latin typeface="Harrington" pitchFamily="82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pt-BR" sz="4800" b="1" dirty="0" smtClean="0">
                <a:solidFill>
                  <a:srgbClr val="002060"/>
                </a:solidFill>
                <a:effectLst/>
                <a:latin typeface="Harrington" pitchFamily="82" charset="0"/>
                <a:ea typeface="Tahoma" pitchFamily="34" charset="0"/>
                <a:cs typeface="Tahoma" pitchFamily="34" charset="0"/>
              </a:rPr>
              <a:t>EQUAÇÕES   QUÍMICAS</a:t>
            </a:r>
            <a:endParaRPr lang="pt-BR" sz="4800" dirty="0">
              <a:solidFill>
                <a:srgbClr val="002060"/>
              </a:solidFill>
              <a:latin typeface="Harrington" pitchFamily="82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15253" y="1340768"/>
            <a:ext cx="6894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Ex.: 	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2(g)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+   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2(g)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(g)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11760" y="2420888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COEFICIENTE ESTEQUIOMÉTRICO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07023" y="3068960"/>
            <a:ext cx="4309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equação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</a:t>
            </a:r>
            <a:r>
              <a:rPr lang="pt-BR" sz="2400" b="1" cap="all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balanceada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!!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835696" y="1700808"/>
            <a:ext cx="1152128" cy="638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3347864" y="1700808"/>
            <a:ext cx="0" cy="638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069209" y="1700808"/>
            <a:ext cx="1374999" cy="638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01013" y="4149080"/>
            <a:ext cx="78034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	OBS: Os 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coeficientes de uma equação química balanceada fornecem a proporção em quantidade de matéria das substâncias que reagem e das que são produzidas.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4536700" y="1628800"/>
            <a:ext cx="12200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6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1403648" y="18448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83568" y="346975"/>
            <a:ext cx="76328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parajita" pitchFamily="34" charset="0"/>
                <a:cs typeface="Aparajita" pitchFamily="34" charset="0"/>
              </a:rPr>
              <a:t>Exercícios</a:t>
            </a:r>
          </a:p>
          <a:p>
            <a:pPr algn="ctr"/>
            <a:endParaRPr lang="pt-BR" sz="2400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pt-BR" sz="2400" b="1" dirty="0" smtClean="0">
                <a:latin typeface="Aparajita" pitchFamily="34" charset="0"/>
                <a:cs typeface="Aparajita" pitchFamily="34" charset="0"/>
              </a:rPr>
              <a:t>Balanceie as equações abaixo pelo método das tentativas.</a:t>
            </a: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Na  +   Cl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	</a:t>
            </a: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NaCl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P  +   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	P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5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HgO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	Hg  +  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P  +  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	P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Zn  +  </a:t>
            </a: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HCl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	ZnCl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 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+ 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KClO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	</a:t>
            </a: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KCl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+  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Mn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+  Al			Al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+  Mn</a:t>
            </a: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C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10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CO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</a:p>
          <a:p>
            <a:pPr indent="449580" algn="just">
              <a:spcAft>
                <a:spcPts val="0"/>
              </a:spcAft>
            </a:pP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HCl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Na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CO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</a:t>
            </a: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NaCl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+  CO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 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+ 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P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10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		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PO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endParaRPr lang="pt-BR" sz="2400" b="1" dirty="0" smtClean="0">
              <a:effectLst/>
              <a:latin typeface="Aparajita" pitchFamily="34" charset="0"/>
              <a:ea typeface="Times New Roman"/>
              <a:cs typeface="Aparajita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PO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</a:t>
            </a:r>
            <a:r>
              <a:rPr lang="pt-BR" sz="2400" b="1" dirty="0" err="1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NaOH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	Na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PO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SO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+  Ca(OH)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		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CaSO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4 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+  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</a:p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CO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Al(OH)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	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	Al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(CO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)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3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   +   H</a:t>
            </a:r>
            <a:r>
              <a:rPr lang="pt-BR" sz="2400" b="1" baseline="-25000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2</a:t>
            </a:r>
            <a:r>
              <a:rPr lang="pt-BR" sz="2400" b="1" dirty="0" smtClean="0">
                <a:effectLst/>
                <a:latin typeface="Aparajita" pitchFamily="34" charset="0"/>
                <a:ea typeface="Times New Roman"/>
                <a:cs typeface="Aparajita" pitchFamily="34" charset="0"/>
              </a:rPr>
              <a:t>O</a:t>
            </a:r>
            <a:endParaRPr lang="pt-BR" sz="2400" b="1" dirty="0">
              <a:latin typeface="Aparajita" pitchFamily="34" charset="0"/>
              <a:cs typeface="Aparajita" pitchFamily="34" charset="0"/>
            </a:endParaRPr>
          </a:p>
          <a:p>
            <a:endParaRPr lang="pt-BR" sz="2400" b="1" dirty="0"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5121" name="Conector de seta reta 5120"/>
          <p:cNvCxnSpPr/>
          <p:nvPr/>
        </p:nvCxnSpPr>
        <p:spPr>
          <a:xfrm>
            <a:off x="2843808" y="170080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383868" y="602128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3383868" y="566124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3455876" y="530120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3167844" y="494116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3167844" y="458112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996208" y="422108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843808" y="386104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771800" y="350100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843808" y="314096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771800" y="278092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99792" y="242088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843808" y="2060848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1628800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3600" b="1" dirty="0" smtClean="0">
                <a:solidFill>
                  <a:srgbClr val="0070C0"/>
                </a:solidFill>
                <a:effectLst/>
                <a:latin typeface="Harrington" pitchFamily="82" charset="0"/>
                <a:ea typeface="Times New Roman"/>
                <a:cs typeface="Arial" pitchFamily="34" charset="0"/>
              </a:rPr>
              <a:t>OBJETIVO</a:t>
            </a:r>
          </a:p>
          <a:p>
            <a:pPr algn="ctr">
              <a:spcAft>
                <a:spcPts val="0"/>
              </a:spcAft>
            </a:pPr>
            <a:endParaRPr lang="pt-BR" sz="3600" b="1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algn="ctr">
              <a:spcAft>
                <a:spcPts val="0"/>
              </a:spcAft>
            </a:pPr>
            <a:endParaRPr lang="pt-BR" sz="3600" b="1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36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	</a:t>
            </a:r>
            <a:r>
              <a:rPr lang="pt-BR" sz="28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ACERTAR OS COEFICIENTES DE UMA EQUAÇÃO QUÍMICA PELO MÉTODO DAS TENTATIVAS. </a:t>
            </a:r>
            <a:endParaRPr lang="pt-BR" sz="2800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23528" y="1418000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    </a:t>
            </a:r>
            <a:endParaRPr lang="pt-BR" sz="2400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algn="just">
              <a:spcAft>
                <a:spcPts val="0"/>
              </a:spcAft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     	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REAÇÃO QUÍMICA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: Rearranjo de substâncias químicas iniciais (reagentes) onde são transformadas em outras substâncias químicas diferentes (produtos). </a:t>
            </a:r>
          </a:p>
          <a:p>
            <a:pPr>
              <a:spcAft>
                <a:spcPts val="0"/>
              </a:spcAft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 smtClean="0">
                <a:latin typeface="Arial" pitchFamily="34" charset="0"/>
                <a:ea typeface="Times New Roman"/>
                <a:cs typeface="Arial" pitchFamily="34" charset="0"/>
              </a:rPr>
              <a:t>    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</a:t>
            </a:r>
            <a:endParaRPr lang="pt-BR" sz="2400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0" y="3668831"/>
            <a:ext cx="8820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spcAft>
                <a:spcPts val="0"/>
              </a:spcAft>
            </a:pPr>
            <a:r>
              <a:rPr lang="pt-BR" sz="24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SUBSTS. INICIAIS	</a:t>
            </a:r>
            <a:r>
              <a:rPr lang="pt-BR" sz="16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rgbClr val="00206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REAÇÃO QUÍMICA</a:t>
            </a:r>
            <a:r>
              <a:rPr lang="pt-BR" sz="16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        </a:t>
            </a:r>
            <a:r>
              <a:rPr lang="pt-BR" sz="24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SUBSTS. FINAIS</a:t>
            </a:r>
          </a:p>
          <a:p>
            <a:pPr indent="449580">
              <a:spcAft>
                <a:spcPts val="0"/>
              </a:spcAft>
            </a:pPr>
            <a:r>
              <a:rPr lang="pt-BR" sz="24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 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(REAGENTES)</a:t>
            </a:r>
            <a:r>
              <a:rPr lang="pt-BR" sz="24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	   </a:t>
            </a:r>
            <a:r>
              <a:rPr lang="pt-BR" sz="1600" dirty="0" smtClean="0">
                <a:solidFill>
                  <a:srgbClr val="00206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REARRANJO</a:t>
            </a:r>
            <a:r>
              <a:rPr lang="pt-BR" sz="24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	   	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(PRODUTOS)</a:t>
            </a:r>
          </a:p>
          <a:p>
            <a:pPr indent="449580" algn="just">
              <a:spcAft>
                <a:spcPts val="0"/>
              </a:spcAft>
            </a:pPr>
            <a:r>
              <a:rPr lang="pt-BR" sz="2400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				                         </a:t>
            </a:r>
            <a:endParaRPr lang="pt-BR" sz="2400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3419872" y="4149080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894180"/>
            <a:ext cx="8496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 smtClean="0">
                <a:solidFill>
                  <a:srgbClr val="AC66BB">
                    <a:lumMod val="75000"/>
                  </a:srgbClr>
                </a:solidFill>
                <a:latin typeface="Arial" pitchFamily="34" charset="0"/>
                <a:ea typeface="Times New Roman"/>
                <a:cs typeface="Arial" pitchFamily="34" charset="0"/>
              </a:rPr>
              <a:t>   EQUAÇÃO </a:t>
            </a:r>
            <a:r>
              <a:rPr lang="pt-BR" sz="2400" b="1" dirty="0">
                <a:solidFill>
                  <a:srgbClr val="AC66BB">
                    <a:lumMod val="75000"/>
                  </a:srgbClr>
                </a:solidFill>
                <a:latin typeface="Arial" pitchFamily="34" charset="0"/>
                <a:ea typeface="Times New Roman"/>
                <a:cs typeface="Arial" pitchFamily="34" charset="0"/>
              </a:rPr>
              <a:t>QUÍMICA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: representação </a:t>
            </a:r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gráfica da 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reação química. </a:t>
            </a:r>
          </a:p>
          <a:p>
            <a:pPr lvl="0">
              <a:tabLst>
                <a:tab pos="2806065" algn="ctr"/>
                <a:tab pos="5612130" algn="r"/>
                <a:tab pos="449580" algn="l"/>
              </a:tabLst>
            </a:pPr>
            <a:endParaRPr lang="pt-BR" sz="2400" dirty="0" smtClean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lvl="0">
              <a:tabLst>
                <a:tab pos="2806065" algn="ctr"/>
                <a:tab pos="5612130" algn="r"/>
                <a:tab pos="449580" algn="l"/>
              </a:tabLst>
            </a:pPr>
            <a:endParaRPr lang="pt-BR" sz="2400" dirty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lvl="0">
              <a:tabLst>
                <a:tab pos="2806065" algn="ctr"/>
                <a:tab pos="5612130" algn="r"/>
                <a:tab pos="449580" algn="l"/>
              </a:tabLst>
            </a:pPr>
            <a:endParaRPr lang="pt-BR" sz="2400" dirty="0" smtClean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lvl="0">
              <a:tabLst>
                <a:tab pos="2806065" algn="ctr"/>
                <a:tab pos="5612130" algn="r"/>
                <a:tab pos="449580" algn="l"/>
              </a:tabLst>
            </a:pPr>
            <a:endParaRPr lang="pt-BR" sz="2400" dirty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lvl="0">
              <a:tabLst>
                <a:tab pos="2806065" algn="ctr"/>
                <a:tab pos="5612130" algn="r"/>
                <a:tab pos="449580" algn="l"/>
              </a:tabLst>
            </a:pPr>
            <a:endParaRPr lang="pt-BR" sz="2400" dirty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lvl="0"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      </a:t>
            </a:r>
            <a:endParaRPr lang="pt-BR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827584" y="2516703"/>
            <a:ext cx="6876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806700" algn="ctr"/>
                <a:tab pos="5611813" algn="r"/>
              </a:tabLst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806700" algn="ctr"/>
                <a:tab pos="5611813" algn="r"/>
              </a:tabLst>
            </a:pPr>
            <a:r>
              <a:rPr lang="pt-BR" sz="2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pt-BR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+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bB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cC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+    </a:t>
            </a: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dD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806700" algn="ctr"/>
                <a:tab pos="5611813" algn="r"/>
              </a:tabLst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17"/>
          <p:cNvSpPr>
            <a:spLocks/>
          </p:cNvSpPr>
          <p:nvPr/>
        </p:nvSpPr>
        <p:spPr bwMode="auto">
          <a:xfrm rot="16200000">
            <a:off x="5881476" y="2578236"/>
            <a:ext cx="333375" cy="1656184"/>
          </a:xfrm>
          <a:prstGeom prst="leftBrace">
            <a:avLst>
              <a:gd name="adj1" fmla="val 646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3334171" y="3140968"/>
            <a:ext cx="10218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187624" y="3645024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Times New Roman"/>
                <a:ea typeface="Times New Roman"/>
              </a:rPr>
              <a:t>REAGENTES                           PRODUTOS</a:t>
            </a:r>
            <a:endParaRPr lang="pt-BR" sz="2400" dirty="0" smtClean="0">
              <a:solidFill>
                <a:schemeClr val="accent5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7" name="AutoShape 17"/>
          <p:cNvSpPr>
            <a:spLocks/>
          </p:cNvSpPr>
          <p:nvPr/>
        </p:nvSpPr>
        <p:spPr bwMode="auto">
          <a:xfrm rot="16200000">
            <a:off x="1921037" y="2578236"/>
            <a:ext cx="333375" cy="1656184"/>
          </a:xfrm>
          <a:prstGeom prst="leftBrace">
            <a:avLst>
              <a:gd name="adj1" fmla="val 646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522599" y="1571308"/>
            <a:ext cx="83698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tabLst>
                <a:tab pos="2806065" algn="ctr"/>
                <a:tab pos="5612130" algn="r"/>
                <a:tab pos="449580" algn="l"/>
              </a:tabLst>
            </a:pPr>
            <a:r>
              <a:rPr lang="pt-BR" sz="2400" b="1" dirty="0" smtClean="0">
                <a:solidFill>
                  <a:srgbClr val="AC66BB">
                    <a:lumMod val="75000"/>
                  </a:srgbClr>
                </a:solidFill>
                <a:latin typeface="Arial" pitchFamily="34" charset="0"/>
                <a:ea typeface="Times New Roman"/>
                <a:cs typeface="Arial" pitchFamily="34" charset="0"/>
              </a:rPr>
              <a:t>         FÓRMULAS </a:t>
            </a:r>
            <a:r>
              <a:rPr lang="pt-BR" sz="2400" b="1" dirty="0">
                <a:solidFill>
                  <a:srgbClr val="AC66BB">
                    <a:lumMod val="75000"/>
                  </a:srgbClr>
                </a:solidFill>
                <a:latin typeface="Arial" pitchFamily="34" charset="0"/>
                <a:ea typeface="Times New Roman"/>
                <a:cs typeface="Arial" pitchFamily="34" charset="0"/>
              </a:rPr>
              <a:t>QUÍMICAS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: Representação das substâncias. Indicam os elementos que as constituem e, também, a quantidade </a:t>
            </a:r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exata de 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átomos de cada elemento.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4558307" y="3933056"/>
            <a:ext cx="10218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1747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801013" y="3687415"/>
            <a:ext cx="6723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Ex.: 	H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2(g)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+    O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2(g)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H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pt-BR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(g)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844824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latin typeface="Arial" pitchFamily="34" charset="0"/>
                <a:ea typeface="Times New Roman"/>
                <a:cs typeface="Arial" pitchFamily="34" charset="0"/>
              </a:rPr>
              <a:t>É encontrar 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os coeficientes das substâncias que tornam o número total de átomos de cada elemento nos reagentes igual ao número total de átomos de cada elemento nos produtos.  </a:t>
            </a:r>
            <a:endParaRPr lang="pt-BR" sz="2400" b="1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475656" y="764704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7030A0"/>
                </a:solidFill>
                <a:latin typeface="Arial" pitchFamily="34" charset="0"/>
                <a:ea typeface="Times New Roman"/>
                <a:cs typeface="Arial" pitchFamily="34" charset="0"/>
              </a:rPr>
              <a:t>BALANCEAMENTO DE EQUAÇÕES</a:t>
            </a:r>
            <a:endParaRPr lang="pt-BR" sz="2800" dirty="0">
              <a:solidFill>
                <a:srgbClr val="7030A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1520" y="2996952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just">
              <a:spcAft>
                <a:spcPts val="0"/>
              </a:spcAft>
            </a:pPr>
            <a:endParaRPr lang="pt-BR" sz="2400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11430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        O acerto dos coeficientes deve obedecer sempre a Lei da Conservação das Massas de Lavoisier.</a:t>
            </a:r>
          </a:p>
          <a:p>
            <a:pPr marL="114300" algn="just">
              <a:spcAft>
                <a:spcPts val="0"/>
              </a:spcAft>
            </a:pPr>
            <a:endParaRPr lang="pt-BR" sz="2400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           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LEI DE LAVOISIER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: Em uma equação química a quantidade de átomos nos reagentes deverá ser igual à quantidade de átomos nos produtos.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75656" y="2204864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just"/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   TIPOS 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DE BALANCEAMENTO: </a:t>
            </a:r>
            <a:endParaRPr lang="pt-BR" sz="2400" b="1" dirty="0" smtClean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14300" lvl="0" algn="just"/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	</a:t>
            </a:r>
          </a:p>
          <a:p>
            <a:pPr marL="114300" lvl="0" algn="just"/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	a) tentativas         </a:t>
            </a:r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    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			</a:t>
            </a:r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b</a:t>
            </a:r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) algébrico </a:t>
            </a:r>
            <a:endParaRPr lang="pt-BR" sz="2400" dirty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14300" lvl="0" algn="just"/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	c) </a:t>
            </a:r>
            <a:r>
              <a:rPr lang="pt-BR" sz="2400" b="1" dirty="0" err="1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oxi-redução</a:t>
            </a:r>
            <a:endParaRPr lang="pt-BR" sz="2400" b="1" dirty="0" smtClean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marL="114300" lvl="0" algn="just"/>
            <a:r>
              <a:rPr lang="pt-BR" sz="2400" b="1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r>
              <a:rPr lang="pt-BR" sz="2400" b="1" dirty="0" smtClean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rPr>
              <a:t>d) íon-elétron</a:t>
            </a:r>
            <a:endParaRPr lang="pt-BR" sz="2400" b="1" dirty="0">
              <a:solidFill>
                <a:prstClr val="black"/>
              </a:solidFill>
              <a:latin typeface="Arial" pitchFamily="34" charset="0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26876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just">
              <a:spcAft>
                <a:spcPts val="0"/>
              </a:spcAft>
            </a:pPr>
            <a:r>
              <a:rPr lang="pt-BR" sz="2400" b="1" dirty="0" smtClean="0">
                <a:solidFill>
                  <a:srgbClr val="7030A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   BALANCEAMENTO DE EQUAÇÕES QUÍMICAS PELO MÉTODO DAS TENTATIVAS</a:t>
            </a:r>
            <a:endParaRPr lang="pt-BR" sz="2400" dirty="0">
              <a:solidFill>
                <a:srgbClr val="7030A0"/>
              </a:solidFill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36" y="278092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Para balancear uma equação pelo método das tentativas, multiplicam-se as fórmulas dos reagentes e produtos por </a:t>
            </a:r>
            <a:r>
              <a:rPr lang="pt-BR" sz="2400" b="1" dirty="0" smtClean="0">
                <a:solidFill>
                  <a:srgbClr val="FF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menores números inteiros e positivos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, chamados de </a:t>
            </a:r>
            <a:r>
              <a:rPr lang="pt-BR" sz="2400" b="1" dirty="0" smtClean="0">
                <a:solidFill>
                  <a:srgbClr val="FF000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coeficientes estequiométricos 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até que o número total de átomos de cada elemento seja igual em ambos os lados.</a:t>
            </a:r>
          </a:p>
          <a:p>
            <a:pPr indent="449580" algn="just">
              <a:spcAft>
                <a:spcPts val="0"/>
              </a:spcAft>
            </a:pPr>
            <a:endParaRPr lang="pt-BR" sz="2400" b="1" dirty="0"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980728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pt-BR" sz="2400" b="1" dirty="0" smtClean="0">
                <a:solidFill>
                  <a:srgbClr val="7030A0"/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REGRAS GERAIS:</a:t>
            </a:r>
          </a:p>
          <a:p>
            <a:pPr indent="449580" algn="just">
              <a:spcAft>
                <a:spcPts val="0"/>
              </a:spcAft>
            </a:pPr>
            <a:endParaRPr lang="pt-BR" sz="2400" b="1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Acertar os átomos que aparecem em maior quantidade;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Acertar os que aparecem apenas uma vez de cada lado.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Equilibrar metais, </a:t>
            </a:r>
            <a:r>
              <a:rPr lang="pt-BR" sz="2400" b="1" dirty="0" err="1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semimetais</a:t>
            </a:r>
            <a:r>
              <a:rPr lang="pt-BR" sz="2400" b="1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pt-BR" sz="2400" b="1" dirty="0" smtClean="0">
                <a:latin typeface="Arial" pitchFamily="34" charset="0"/>
                <a:ea typeface="Times New Roman"/>
                <a:cs typeface="Arial" pitchFamily="34" charset="0"/>
              </a:rPr>
              <a:t>e</a:t>
            </a:r>
            <a:r>
              <a:rPr lang="pt-BR" sz="2400" b="1" dirty="0" smtClean="0">
                <a:effectLst/>
                <a:latin typeface="Arial" pitchFamily="34" charset="0"/>
                <a:ea typeface="Times New Roman"/>
                <a:cs typeface="Arial" pitchFamily="34" charset="0"/>
              </a:rPr>
              <a:t> não-metais, respectivamente. E por último, acertar o Hidrogênio e o Oxigênio (acertar todos os átomos diferentes de H e O).</a:t>
            </a:r>
          </a:p>
          <a:p>
            <a:pPr lvl="0" algn="just">
              <a:spcAft>
                <a:spcPts val="0"/>
              </a:spcAft>
            </a:pPr>
            <a:endParaRPr lang="pt-BR" sz="2400" b="1" dirty="0" smtClean="0">
              <a:effectLst/>
              <a:latin typeface="Arial" pitchFamily="34" charset="0"/>
              <a:ea typeface="Times New Roman"/>
              <a:cs typeface="Arial" pitchFamily="34" charset="0"/>
            </a:endParaRPr>
          </a:p>
          <a:p>
            <a:pPr marL="678180">
              <a:spcAft>
                <a:spcPts val="0"/>
              </a:spcAft>
            </a:pP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OBS.: existem muitas exceções às regras acima.</a:t>
            </a:r>
            <a:endParaRPr lang="pt-BR" sz="2400" b="1" dirty="0"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Profa. Julieta Yasuda - 2014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2D8-A237-4EE8-B424-62D460D6EE1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3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s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ubbles">
      <a:majorFont>
        <a:latin typeface="Impact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mic Sans M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85000"/>
                <a:satMod val="150000"/>
              </a:schemeClr>
            </a:gs>
            <a:gs pos="35000">
              <a:schemeClr val="phClr">
                <a:tint val="70000"/>
                <a:shade val="90000"/>
                <a:alpha val="85000"/>
                <a:satMod val="200000"/>
              </a:schemeClr>
            </a:gs>
            <a:gs pos="100000">
              <a:schemeClr val="phClr">
                <a:tint val="90000"/>
                <a:shade val="100000"/>
                <a:alpha val="85000"/>
                <a:satMod val="25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40000"/>
                <a:satMod val="115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150000"/>
              </a:schemeClr>
            </a:gs>
          </a:gsLst>
          <a:lin ang="78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4450" cap="flat" cmpd="sng" algn="ctr">
          <a:solidFill>
            <a:schemeClr val="phClr">
              <a:alpha val="80000"/>
              <a:satMod val="110000"/>
            </a:schemeClr>
          </a:solidFill>
          <a:prstDash val="solid"/>
        </a:ln>
        <a:ln w="63500" cap="flat" cmpd="sng" algn="ctr">
          <a:solidFill>
            <a:schemeClr val="phClr">
              <a:alpha val="80000"/>
              <a:satMod val="115000"/>
            </a:schemeClr>
          </a:solidFill>
          <a:prstDash val="solid"/>
        </a:ln>
      </a:lnStyleLst>
      <a:effectStyleLst>
        <a:effectStyle>
          <a:effectLst>
            <a:innerShdw blurRad="50800" dist="25400" dir="13500000">
              <a:srgbClr val="FFFFFF">
                <a:alpha val="75000"/>
              </a:srgbClr>
            </a:innerShdw>
          </a:effectLst>
        </a:effectStyle>
        <a:effectStyle>
          <a:effectLst>
            <a:innerShdw blurRad="76200" dist="25400" dir="13500000">
              <a:srgbClr val="FFFFFF">
                <a:alpha val="75000"/>
              </a:srgbClr>
            </a:innerShdw>
            <a:reflection blurRad="63500" stA="35000" endPos="35000" dist="12700" dir="5400000" sy="-100000" rotWithShape="0"/>
          </a:effectLst>
        </a:effectStyle>
        <a:effectStyle>
          <a:effectLst>
            <a:reflection blurRad="63500" stA="35000" endPos="35000" dist="12700" dir="5400000" sy="-100000" rotWithShape="0"/>
          </a:effectLst>
          <a:scene3d>
            <a:camera prst="orthographicFront">
              <a:rot lat="0" lon="0" rev="0"/>
            </a:camera>
            <a:lightRig rig="balanced" dir="bl">
              <a:rot lat="0" lon="0" rev="7800000"/>
            </a:lightRig>
          </a:scene3d>
          <a:sp3d prstMaterial="translucentPowder">
            <a:bevelT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80000"/>
                <a:satMod val="125000"/>
              </a:schemeClr>
            </a:gs>
            <a:gs pos="100000">
              <a:schemeClr val="phClr">
                <a:tint val="100000"/>
                <a:satMod val="125000"/>
                <a:lumOff val="40000"/>
                <a:lumMod val="100000"/>
              </a:schemeClr>
            </a:gs>
          </a:gsLst>
          <a:lin ang="7800000" scaled="1"/>
        </a:gradFill>
        <a:gradFill rotWithShape="1">
          <a:gsLst>
            <a:gs pos="0">
              <a:schemeClr val="phClr">
                <a:shade val="95000"/>
                <a:lumMod val="95000"/>
              </a:schemeClr>
            </a:gs>
            <a:gs pos="60000">
              <a:schemeClr val="phClr">
                <a:satMod val="125000"/>
                <a:lumOff val="10000"/>
                <a:lumMod val="100000"/>
              </a:schemeClr>
            </a:gs>
            <a:gs pos="100000">
              <a:schemeClr val="phClr">
                <a:shade val="95000"/>
                <a:satMod val="135000"/>
                <a:lumOff val="50000"/>
                <a:lumMod val="100000"/>
              </a:schemeClr>
            </a:gs>
          </a:gsLst>
          <a:lin ang="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Bolhas</Template>
  <TotalTime>933</TotalTime>
  <Words>347</Words>
  <Application>Microsoft Office PowerPoint</Application>
  <PresentationFormat>Apresentação na tela (4:3)</PresentationFormat>
  <Paragraphs>88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Bubbles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</dc:creator>
  <cp:lastModifiedBy>saladeaula</cp:lastModifiedBy>
  <cp:revision>31</cp:revision>
  <dcterms:created xsi:type="dcterms:W3CDTF">2010-08-01T12:51:57Z</dcterms:created>
  <dcterms:modified xsi:type="dcterms:W3CDTF">2014-04-22T13:06:39Z</dcterms:modified>
</cp:coreProperties>
</file>