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28"/>
  </p:notesMasterIdLst>
  <p:sldIdLst>
    <p:sldId id="256" r:id="rId2"/>
    <p:sldId id="316" r:id="rId3"/>
    <p:sldId id="293" r:id="rId4"/>
    <p:sldId id="294" r:id="rId5"/>
    <p:sldId id="259" r:id="rId6"/>
    <p:sldId id="305" r:id="rId7"/>
    <p:sldId id="295" r:id="rId8"/>
    <p:sldId id="264" r:id="rId9"/>
    <p:sldId id="296" r:id="rId10"/>
    <p:sldId id="297" r:id="rId11"/>
    <p:sldId id="310" r:id="rId12"/>
    <p:sldId id="317" r:id="rId13"/>
    <p:sldId id="291" r:id="rId14"/>
    <p:sldId id="311" r:id="rId15"/>
    <p:sldId id="292" r:id="rId16"/>
    <p:sldId id="299" r:id="rId17"/>
    <p:sldId id="301" r:id="rId18"/>
    <p:sldId id="312" r:id="rId19"/>
    <p:sldId id="315" r:id="rId20"/>
    <p:sldId id="307" r:id="rId21"/>
    <p:sldId id="314" r:id="rId22"/>
    <p:sldId id="300" r:id="rId23"/>
    <p:sldId id="302" r:id="rId24"/>
    <p:sldId id="308" r:id="rId25"/>
    <p:sldId id="309" r:id="rId26"/>
    <p:sldId id="304" r:id="rId27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25" d="100"/>
          <a:sy n="125" d="100"/>
        </p:scale>
        <p:origin x="4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t.ac.uk/school-of-psychology/downloads/part1.zip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opy/psychopy/releases/download/1.85.3/StandalonePsychoPy-1.85.3b-win32.exe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psychopy/psychopy/releases/download/1.85.4/StandalonePsychoPy-1.85.4b-OSX_64bit.dm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sychsupport@kent.ac.u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An Introduction to PsychoPy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Frank Gasking and John Allen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the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From the downloaded materials - 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extracted directory</a:t>
            </a:r>
          </a:p>
          <a:p>
            <a:r>
              <a:rPr lang="en-GB" dirty="0" smtClean="0"/>
              <a:t>Don’t worry what everything is just yet, we’ll cover it later!</a:t>
            </a:r>
          </a:p>
          <a:p>
            <a:r>
              <a:rPr lang="en-GB" dirty="0" smtClean="0"/>
              <a:t>Click the green icon at the top to run it for yourself</a:t>
            </a:r>
          </a:p>
          <a:p>
            <a:r>
              <a:rPr lang="en-GB" dirty="0" smtClean="0"/>
              <a:t>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What builder generates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 smtClean="0"/>
              <a:t>Lets see what happens when PsychoPy runs </a:t>
            </a:r>
            <a:r>
              <a:rPr lang="en" dirty="0" smtClean="0">
                <a:solidFill>
                  <a:srgbClr val="FF0000"/>
                </a:solidFill>
              </a:rPr>
              <a:t>(Demo of code generated)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endParaRPr lang="en" dirty="0"/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number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Will cover more in next part about how to add our own data </a:t>
            </a:r>
          </a:p>
          <a:p>
            <a:pPr marL="0" indent="0">
              <a:buNone/>
            </a:pPr>
            <a:r>
              <a:rPr lang="en-GB" b="1" dirty="0"/>
              <a:t>and extras to this output to help with our analysis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files and adding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1. Start 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icon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2. Add 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You can add a new column in your data file – that is it!</a:t>
            </a:r>
          </a:p>
          <a:p>
            <a:r>
              <a:rPr lang="en-GB" dirty="0" smtClean="0"/>
              <a:t>It will appear in your output files automatically.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3. Through 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2112" y="312315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1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603686" y="4285691"/>
            <a:ext cx="295063" cy="10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52011" y="45065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0787" y="5254746"/>
            <a:ext cx="2121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FF0000"/>
                </a:solidFill>
              </a:rPr>
              <a:t>Fixation could have been separated – but better if not.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sz="2000" dirty="0" smtClean="0"/>
              <a:t>Loops are where we want to </a:t>
            </a:r>
            <a:r>
              <a:rPr lang="en" sz="2000" b="1" dirty="0" smtClean="0"/>
              <a:t>repeat</a:t>
            </a:r>
            <a:r>
              <a:rPr lang="en" sz="2000" dirty="0" smtClean="0"/>
              <a:t> </a:t>
            </a:r>
            <a:r>
              <a:rPr lang="en" sz="2000" dirty="0"/>
              <a:t>something a number of </a:t>
            </a:r>
            <a:r>
              <a:rPr lang="en" sz="2000" dirty="0" smtClean="0"/>
              <a:t>times.</a:t>
            </a:r>
            <a:endParaRPr lang="en" sz="2000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sz="2000" dirty="0" smtClean="0"/>
              <a:t>You may </a:t>
            </a:r>
            <a:r>
              <a:rPr lang="en" sz="2000" dirty="0"/>
              <a:t>hear the word “</a:t>
            </a:r>
            <a:r>
              <a:rPr lang="en" sz="2000" dirty="0" smtClean="0"/>
              <a:t>Iteration” used to describe a repetition.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In </a:t>
            </a:r>
            <a:r>
              <a:rPr lang="en-GB" sz="2000" b="1" dirty="0" err="1" smtClean="0"/>
              <a:t>PsychoPy</a:t>
            </a:r>
            <a:r>
              <a:rPr lang="en-GB" sz="2000" b="1" dirty="0" smtClean="0"/>
              <a:t> we mostly want to present stimuli or trials</a:t>
            </a:r>
          </a:p>
          <a:p>
            <a:pPr marL="0" indent="0">
              <a:buNone/>
            </a:pPr>
            <a:endParaRPr lang="en-GB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Often routines are repeated using a “Loop”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This usually represents our </a:t>
            </a:r>
            <a:r>
              <a:rPr lang="en-GB" sz="2000" b="1" dirty="0" smtClean="0"/>
              <a:t>trials </a:t>
            </a:r>
            <a:r>
              <a:rPr lang="en-GB" sz="2000" dirty="0" smtClean="0"/>
              <a:t>for an experiment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 smtClean="0"/>
              <a:t>Text</a:t>
            </a:r>
            <a:r>
              <a:rPr lang="en-GB" sz="2000" dirty="0" smtClean="0"/>
              <a:t>, </a:t>
            </a:r>
            <a:r>
              <a:rPr lang="en-GB" sz="2000" b="1" dirty="0" smtClean="0"/>
              <a:t>Image</a:t>
            </a:r>
            <a:r>
              <a:rPr lang="en-GB" sz="2000" dirty="0" smtClean="0"/>
              <a:t> or other components are </a:t>
            </a:r>
            <a:r>
              <a:rPr lang="en-GB" sz="2000" b="1" dirty="0" smtClean="0">
                <a:solidFill>
                  <a:srgbClr val="FF0000"/>
                </a:solidFill>
              </a:rPr>
              <a:t>repeated </a:t>
            </a:r>
            <a:r>
              <a:rPr lang="en-GB" sz="2000" dirty="0" smtClean="0"/>
              <a:t>within our routine/s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But the actual text/image may need to change each time</a:t>
            </a:r>
            <a:r>
              <a:rPr lang="en-GB" sz="2000" dirty="0"/>
              <a:t> </a:t>
            </a:r>
            <a:r>
              <a:rPr lang="en-GB" sz="2000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How?...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r="32088"/>
          <a:stretch/>
        </p:blipFill>
        <p:spPr>
          <a:xfrm>
            <a:off x="2627784" y="689804"/>
            <a:ext cx="158417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files.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</a:t>
            </a:r>
            <a:r>
              <a:rPr lang="en-GB" b="1" dirty="0" smtClean="0"/>
              <a:t>“Attributes” </a:t>
            </a:r>
            <a:r>
              <a:rPr lang="en-GB" dirty="0" smtClean="0"/>
              <a:t>that are created for us that we can 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use to pull in our trial data.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 smtClean="0"/>
              <a:t>PsychoPy</a:t>
            </a:r>
            <a:r>
              <a:rPr lang="en-GB" sz="1100" dirty="0" smtClean="0"/>
              <a:t> automatically picks up the headers and treats them as “</a:t>
            </a:r>
            <a:r>
              <a:rPr lang="en-GB" sz="1100" b="1" dirty="0" smtClean="0"/>
              <a:t>Attributes</a:t>
            </a:r>
            <a:r>
              <a:rPr lang="en-GB" sz="1100" dirty="0" smtClean="0"/>
              <a:t>” (or Python Variables).  These are CASE SENSITIVE.  There should be NO WHITE SPACE!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These are now available to the “</a:t>
            </a:r>
            <a:r>
              <a:rPr lang="en-GB" sz="1100" b="1" dirty="0" smtClean="0"/>
              <a:t>trial</a:t>
            </a:r>
            <a:r>
              <a:rPr lang="en-GB" sz="1100" dirty="0" smtClean="0"/>
              <a:t>” routine and the </a:t>
            </a:r>
            <a:r>
              <a:rPr lang="en-GB" sz="1100" b="1" dirty="0" smtClean="0"/>
              <a:t>components</a:t>
            </a:r>
            <a:r>
              <a:rPr lang="en-GB" sz="1100" dirty="0" smtClean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583669" y="2112263"/>
            <a:ext cx="1620179" cy="37558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0114" y="2266741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 from the Excel list.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1600" y="5383555"/>
            <a:ext cx="6156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of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Download materials for today</a:t>
            </a:r>
          </a:p>
          <a:p>
            <a:endParaRPr lang="en-GB" dirty="0" smtClean="0"/>
          </a:p>
          <a:p>
            <a:r>
              <a:rPr lang="en-GB" dirty="0" smtClean="0"/>
              <a:t>Download the materials from SP850 (zip file)</a:t>
            </a:r>
          </a:p>
          <a:p>
            <a:r>
              <a:rPr lang="en-GB" dirty="0" smtClean="0"/>
              <a:t>Or for those not on SP850 from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www.kent.ac.uk/school-of-psychology/downloads/part1.zip</a:t>
            </a: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sz="3200" dirty="0" smtClean="0">
                <a:solidFill>
                  <a:srgbClr val="FF0000"/>
                </a:solidFill>
              </a:rPr>
              <a:t>WARNING!!</a:t>
            </a:r>
          </a:p>
          <a:p>
            <a:pPr marL="5715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You must unzip the file first by right clicking 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and selecting “Extract all”.</a:t>
            </a:r>
          </a:p>
        </p:txBody>
      </p:sp>
    </p:spTree>
    <p:extLst>
      <p:ext uri="{BB962C8B-B14F-4D97-AF65-F5344CB8AC3E}">
        <p14:creationId xmlns:p14="http://schemas.microsoft.com/office/powerpoint/2010/main" val="108116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properties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“Constant”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b="1" dirty="0">
                <a:solidFill>
                  <a:schemeClr val="tx1"/>
                </a:solidFill>
              </a:rPr>
              <a:t>“Set every repeat”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NOTE: </a:t>
            </a:r>
            <a:r>
              <a:rPr lang="en-GB" sz="1400" dirty="0" smtClean="0">
                <a:solidFill>
                  <a:schemeClr val="tx1"/>
                </a:solidFill>
              </a:rPr>
              <a:t>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dirty="0" smtClean="0"/>
              <a:t>should </a:t>
            </a:r>
            <a:r>
              <a:rPr lang="en-GB" b="1" dirty="0"/>
              <a:t>re-attach the CSV file.   </a:t>
            </a:r>
            <a:r>
              <a:rPr lang="en-GB" dirty="0"/>
              <a:t>This </a:t>
            </a:r>
            <a:r>
              <a:rPr lang="en-GB" dirty="0" smtClean="0"/>
              <a:t>is to make sure </a:t>
            </a:r>
            <a:r>
              <a:rPr lang="en-GB" dirty="0" err="1" smtClean="0"/>
              <a:t>PsychoPy</a:t>
            </a:r>
            <a:r>
              <a:rPr lang="en-GB" dirty="0" smtClean="0"/>
              <a:t> picks </a:t>
            </a:r>
            <a:r>
              <a:rPr lang="en-GB" dirty="0"/>
              <a:t>up the new attributes you add</a:t>
            </a:r>
            <a:r>
              <a:rPr lang="en-GB" dirty="0" smtClean="0"/>
              <a:t>!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3) Attributes are “</a:t>
            </a:r>
            <a:r>
              <a:rPr lang="en-GB" sz="2000" b="1" dirty="0" err="1" smtClean="0">
                <a:solidFill>
                  <a:schemeClr val="tx1"/>
                </a:solidFill>
              </a:rPr>
              <a:t>CaSe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SeNsItIvE</a:t>
            </a:r>
            <a:r>
              <a:rPr lang="en-GB" sz="2000" b="1" dirty="0" smtClean="0">
                <a:solidFill>
                  <a:schemeClr val="tx1"/>
                </a:solidFill>
              </a:rPr>
              <a:t>” and must not contain white space!</a:t>
            </a:r>
            <a:endParaRPr lang="en-GB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Modify the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demo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dirty="0" smtClean="0"/>
              <a:t>Open up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Change the intro text and the first line “</a:t>
            </a:r>
            <a:r>
              <a:rPr lang="en-GB" sz="2000" b="1" dirty="0" smtClean="0"/>
              <a:t>OK. Ready for the real thing?</a:t>
            </a:r>
            <a:r>
              <a:rPr lang="en-GB" sz="2000" dirty="0" smtClean="0"/>
              <a:t>” to “</a:t>
            </a:r>
            <a:r>
              <a:rPr lang="en-GB" sz="2000" b="1" dirty="0" smtClean="0"/>
              <a:t>Instructions</a:t>
            </a:r>
            <a:r>
              <a:rPr lang="en-GB" sz="2000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Change keys from </a:t>
            </a:r>
            <a:r>
              <a:rPr lang="en-GB" sz="2000" b="1" dirty="0" smtClean="0"/>
              <a:t>“left”, “down”, “right” </a:t>
            </a:r>
            <a:r>
              <a:rPr lang="en-GB" sz="2000" dirty="0" smtClean="0"/>
              <a:t>to </a:t>
            </a:r>
            <a:r>
              <a:rPr lang="en-GB" sz="2000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Add another 5 trials to the </a:t>
            </a:r>
            <a:r>
              <a:rPr lang="en-GB" sz="2000" dirty="0" err="1" smtClean="0"/>
              <a:t>Stroop</a:t>
            </a: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cs typeface="Courier New" panose="02070309020205020404" pitchFamily="49" charset="0"/>
              </a:rPr>
              <a:t>Edit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20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Look at the properties of the </a:t>
            </a:r>
            <a:r>
              <a:rPr lang="en-GB" sz="2000" b="1" dirty="0" smtClean="0"/>
              <a:t>Text</a:t>
            </a:r>
            <a:r>
              <a:rPr lang="en-GB" sz="2000" dirty="0" smtClean="0"/>
              <a:t> and </a:t>
            </a:r>
            <a:r>
              <a:rPr lang="en-GB" sz="2000" b="1" dirty="0" smtClean="0"/>
              <a:t>Keyboard</a:t>
            </a:r>
            <a:r>
              <a:rPr lang="en-GB" sz="2000" dirty="0" smtClean="0"/>
              <a:t> component and replicate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Re-Run and see what you get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Brief 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r>
              <a:rPr lang="en-GB" dirty="0" err="1" smtClean="0"/>
              <a:t>Psychopy</a:t>
            </a:r>
            <a:r>
              <a:rPr lang="en-GB" dirty="0" smtClean="0"/>
              <a:t> preferences + </a:t>
            </a:r>
            <a:br>
              <a:rPr lang="en-GB" dirty="0" smtClean="0"/>
            </a:br>
            <a:r>
              <a:rPr lang="en-GB" dirty="0" smtClean="0"/>
              <a:t>Experiment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additional settings hidden away in </a:t>
            </a:r>
            <a:r>
              <a:rPr lang="en-GB" dirty="0" err="1" smtClean="0"/>
              <a:t>PsychoPy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Escaping from your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key settings you may want to consider changing!</a:t>
            </a:r>
          </a:p>
          <a:p>
            <a:r>
              <a:rPr lang="en-GB" dirty="0" smtClean="0"/>
              <a:t>By default, when running an experiment you 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3483313" cy="3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/>
              <a:t>Simply add images to the </a:t>
            </a:r>
            <a:r>
              <a:rPr lang="en-GB" sz="2000" dirty="0" err="1" smtClean="0"/>
              <a:t>stroop</a:t>
            </a:r>
            <a:r>
              <a:rPr lang="en-GB" sz="2000" dirty="0" smtClean="0"/>
              <a:t> trials as a distractor.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Close your previous Stoop task if still open.</a:t>
            </a:r>
          </a:p>
          <a:p>
            <a:r>
              <a:rPr lang="en-GB" sz="2000" dirty="0" smtClean="0"/>
              <a:t>Now open up the picture-</a:t>
            </a:r>
            <a:r>
              <a:rPr lang="en-GB" sz="2000" dirty="0" err="1" smtClean="0"/>
              <a:t>stroop</a:t>
            </a:r>
            <a:r>
              <a:rPr lang="en-GB" sz="2000" dirty="0" smtClean="0"/>
              <a:t> folder in your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Open up the </a:t>
            </a:r>
            <a:r>
              <a:rPr lang="en-GB" sz="1800" b="1" dirty="0" smtClean="0"/>
              <a:t>picture-</a:t>
            </a:r>
            <a:r>
              <a:rPr lang="en-GB" sz="1800" b="1" dirty="0" err="1" smtClean="0"/>
              <a:t>stroop.psyexp</a:t>
            </a:r>
            <a:r>
              <a:rPr lang="en-GB" sz="1800" dirty="0" smtClean="0"/>
              <a:t> file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sz="1800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r>
              <a:rPr lang="en-GB" sz="2000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You will need to enter a </a:t>
            </a:r>
            <a:r>
              <a:rPr lang="en-GB" sz="1800" b="1" dirty="0" smtClean="0"/>
              <a:t>“relative” </a:t>
            </a:r>
            <a:r>
              <a:rPr lang="en-GB" sz="1800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smtClean="0"/>
              <a:t>E.g. “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sz="1600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b="1" dirty="0" smtClean="0"/>
              <a:t>Hint</a:t>
            </a:r>
            <a:r>
              <a:rPr lang="en-GB" sz="1600" dirty="0" smtClean="0"/>
              <a:t> - Create a new attribute called “</a:t>
            </a:r>
            <a:r>
              <a:rPr lang="en-GB" sz="1600" dirty="0" err="1" smtClean="0"/>
              <a:t>image_path</a:t>
            </a:r>
            <a:r>
              <a:rPr lang="en-GB" sz="16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That path then needs to be passed to an </a:t>
            </a:r>
            <a:r>
              <a:rPr lang="en-GB" sz="1800" b="1" dirty="0" smtClean="0"/>
              <a:t>image</a:t>
            </a:r>
            <a:r>
              <a:rPr lang="en-GB" sz="1800" dirty="0" smtClean="0"/>
              <a:t> </a:t>
            </a:r>
            <a:r>
              <a:rPr lang="en-GB" sz="1800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 smtClean="0"/>
              <a:t>Remember: </a:t>
            </a:r>
            <a:r>
              <a:rPr lang="en-GB" sz="1800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Attributes are accessed with </a:t>
            </a:r>
            <a:r>
              <a:rPr lang="en-GB" sz="1800" b="1" dirty="0" smtClean="0"/>
              <a:t>$</a:t>
            </a:r>
            <a:r>
              <a:rPr lang="en-GB" sz="1800" dirty="0" smtClean="0"/>
              <a:t> and </a:t>
            </a:r>
            <a:r>
              <a:rPr lang="en-GB" sz="1800" b="1" dirty="0" smtClean="0"/>
              <a:t>name of excel header</a:t>
            </a:r>
            <a:endParaRPr lang="en-GB" sz="1800" b="1" dirty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We will come round and help</a:t>
            </a:r>
          </a:p>
          <a:p>
            <a:r>
              <a:rPr lang="en-GB" sz="2000" b="1" dirty="0" smtClean="0"/>
              <a:t>If you don’t get chance to finish, have a go at home.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programming environment</a:t>
            </a:r>
          </a:p>
          <a:p>
            <a:r>
              <a:rPr lang="en-US" dirty="0"/>
              <a:t>The flow of an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 smtClean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Get yourself around the </a:t>
            </a:r>
            <a:r>
              <a:rPr lang="en-GB" dirty="0" err="1" smtClean="0"/>
              <a:t>PsychoPy</a:t>
            </a:r>
            <a:r>
              <a:rPr lang="en-GB" dirty="0" smtClean="0"/>
              <a:t> basic interface</a:t>
            </a:r>
          </a:p>
          <a:p>
            <a:r>
              <a:rPr lang="en-GB" dirty="0" smtClean="0"/>
              <a:t>Run experiments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basic editing on a pre-existing </a:t>
            </a:r>
            <a:r>
              <a:rPr lang="en-US" dirty="0" smtClean="0"/>
              <a:t>experiment</a:t>
            </a:r>
          </a:p>
          <a:p>
            <a:r>
              <a:rPr lang="en-GB" dirty="0" smtClean="0"/>
              <a:t>Be prepared for the next 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84" y="1417936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Applications used at Kent for the presentation of stimuli and the collection of data: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89590"/>
              </p:ext>
            </p:extLst>
          </p:nvPr>
        </p:nvGraphicFramePr>
        <p:xfrm>
          <a:off x="524106" y="1916832"/>
          <a:ext cx="7792311" cy="46780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Application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Platforms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E-Prime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Easy for simple experiments. Can get complicated quickly. Can be used with EEG &amp; Eye-trackers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b="1" i="1" dirty="0" err="1" smtClean="0">
                          <a:solidFill>
                            <a:srgbClr val="7030A0"/>
                          </a:solidFill>
                        </a:rPr>
                        <a:t>PsychoPy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FREE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Windows, Mac, Linux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Uses Python,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a powerful and flexible free language.  Routinely used with EEG/TMS based experiments.  Has been used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EyeLink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, and we’ve managed to get things working with the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Tobii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EyeTracker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recently.</a:t>
                      </a:r>
                    </a:p>
                    <a:p>
                      <a:endParaRPr lang="en-GB" sz="1400" b="1" i="1" baseline="0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Also web browser based experiment capabilities in Beta stage at the moment.  Not yet fully stable.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Inquisit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Lab &amp; Web components.</a:t>
                      </a:r>
                    </a:p>
                    <a:p>
                      <a:r>
                        <a:rPr lang="en-GB" sz="1400" dirty="0" smtClean="0"/>
                        <a:t>Web Browser based to run experiments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Mac, Linux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Psychophysics toolbox to run experiments. Some</a:t>
                      </a:r>
                      <a:r>
                        <a:rPr lang="en-GB" sz="1400" baseline="0" dirty="0" smtClean="0"/>
                        <a:t> good internal expertise. Somewhat idiosyncratic.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Superlab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Limited use @Kent. Legacy experiments only as a rule.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In Psychology - a need for:</a:t>
            </a:r>
          </a:p>
          <a:p>
            <a:pPr lvl="0" rtl="0">
              <a:spcBef>
                <a:spcPts val="0"/>
              </a:spcBef>
              <a:buNone/>
            </a:pPr>
            <a:endParaRPr sz="1400" dirty="0" smtClean="0"/>
          </a:p>
          <a:p>
            <a:pPr marL="323850" indent="-285750">
              <a:buSzPct val="100000"/>
            </a:pPr>
            <a:r>
              <a:rPr lang="en" sz="1600" dirty="0" smtClean="0"/>
              <a:t>Constructing experiments to: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  <a:endParaRPr lang="en" dirty="0"/>
          </a:p>
          <a:p>
            <a:pPr marL="419100"/>
            <a:r>
              <a:rPr lang="en" sz="1600" dirty="0" smtClean="0"/>
              <a:t>Examples: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Eprime, </a:t>
            </a:r>
            <a:r>
              <a:rPr lang="en" dirty="0" smtClean="0">
                <a:solidFill>
                  <a:srgbClr val="9900FF"/>
                </a:solidFill>
              </a:rPr>
              <a:t>PsychoPy</a:t>
            </a:r>
            <a:r>
              <a:rPr lang="en" dirty="0" smtClean="0"/>
              <a:t>, SuperLab, MatLab, JSPsych, Qualtrics (logic flow)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is VERY widely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GOOGLE, FACEBOOK, Finance, Science...</a:t>
            </a:r>
          </a:p>
          <a:p>
            <a:r>
              <a:rPr lang="en" sz="1600" dirty="0" smtClean="0"/>
              <a:t>has lots of support</a:t>
            </a:r>
          </a:p>
          <a:p>
            <a:r>
              <a:rPr lang="en" sz="1600" dirty="0" smtClean="0"/>
              <a:t>Adaptable: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run experiments, analyse data, scripting</a:t>
            </a:r>
          </a:p>
          <a:p>
            <a:r>
              <a:rPr lang="en" sz="1600" dirty="0" smtClean="0"/>
              <a:t>libraries, libraries, libraries,...</a:t>
            </a:r>
          </a:p>
          <a:p>
            <a:pPr marL="0" indent="0">
              <a:buNone/>
            </a:pPr>
            <a:endParaRPr lang="en" b="1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2019/20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smtClean="0">
                <a:solidFill>
                  <a:schemeClr val="tx1"/>
                </a:solidFill>
              </a:rPr>
              <a:t>Sticking on an older version for now due to stability issues with the latest version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</a:t>
            </a:r>
            <a:r>
              <a:rPr lang="en" sz="1400" dirty="0" smtClean="0">
                <a:solidFill>
                  <a:schemeClr val="tx1"/>
                </a:solidFill>
              </a:rPr>
              <a:t>WILL NOT run properly on an older version!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download from: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Windows: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https://</a:t>
            </a:r>
            <a:r>
              <a:rPr lang="en-GB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github.com/psychopy/psychopy/releases/download/1.85.3/StandalonePsychoPy-1.85.3b-win32.exe</a:t>
            </a:r>
            <a:endParaRPr lang="en-GB" sz="1400" b="1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Mac: </a:t>
            </a:r>
            <a:r>
              <a:rPr lang="en" sz="1400" b="1" dirty="0" smtClean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(Version 1.85.4 due to a Mac specific bug in previous version)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https://</a:t>
            </a:r>
            <a:r>
              <a:rPr lang="en-GB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github.com/psychopy/psychopy/releases/download/1.85.4/StandalonePsychoPy-1.85.4b-OSX_64bit.dmg</a:t>
            </a:r>
            <a:endParaRPr lang="en-GB" sz="1400" b="1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now</a:t>
            </a:r>
            <a:r>
              <a:rPr lang="en" dirty="0" smtClean="0"/>
              <a:t>.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(N1.04, Oaks, MSc computing room)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Search for PsychoPy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still not present, please contact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psychsupport@kent.ac.uk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Staff </a:t>
            </a:r>
            <a:r>
              <a:rPr lang="en" sz="2400" dirty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PC’s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Install by going to “Software Center”</a:t>
            </a:r>
          </a:p>
          <a:p>
            <a:pPr marL="1771650" lvl="3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Then … START |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PsychoPy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b</a:t>
            </a:r>
            <a:r>
              <a:rPr lang="en-GB" dirty="0" smtClean="0"/>
              <a:t>rief overview of both and what they are</a:t>
            </a:r>
          </a:p>
          <a:p>
            <a:r>
              <a:rPr lang="en-GB" dirty="0" smtClean="0"/>
              <a:t>Will be sticking with 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9914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5" y="2828880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720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907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830" y="626837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FF0000"/>
                </a:solidFill>
                <a:latin typeface="+mn-lt"/>
              </a:rPr>
              <a:t>Demo – Try for yourself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2254</Words>
  <Application>Microsoft Office PowerPoint</Application>
  <PresentationFormat>On-screen Show (4:3)</PresentationFormat>
  <Paragraphs>394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 Introduction to PsychoPy</vt:lpstr>
      <vt:lpstr>First of all</vt:lpstr>
      <vt:lpstr>Learning outcomes from training</vt:lpstr>
      <vt:lpstr>Experimental software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the stroop demo</vt:lpstr>
      <vt:lpstr>Demo:  What comes out from PsychoPy?</vt:lpstr>
      <vt:lpstr>Result files and adding information</vt:lpstr>
      <vt:lpstr>An overview of the interface</vt:lpstr>
      <vt:lpstr>Continued…</vt:lpstr>
      <vt:lpstr>Key components</vt:lpstr>
      <vt:lpstr>Key component properties</vt:lpstr>
      <vt:lpstr>“Loops”</vt:lpstr>
      <vt:lpstr>By using a data source!</vt:lpstr>
      <vt:lpstr>Accessing those attributes</vt:lpstr>
      <vt:lpstr>So when the trials run…</vt:lpstr>
      <vt:lpstr>Some “Gotchas”</vt:lpstr>
      <vt:lpstr>Exercise 2: Modify the Stroop demo</vt:lpstr>
      <vt:lpstr>Components - Part 2</vt:lpstr>
      <vt:lpstr>Demo: Psychopy preferences +  Experiment settings</vt:lpstr>
      <vt:lpstr>Escaping from your experiment</vt:lpstr>
      <vt:lpstr>Exercise 3 Turn stroop into a Picture based stroop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104</cp:revision>
  <cp:lastPrinted>2016-02-05T12:31:04Z</cp:lastPrinted>
  <dcterms:modified xsi:type="dcterms:W3CDTF">2019-10-10T10:51:37Z</dcterms:modified>
</cp:coreProperties>
</file>