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270" r:id="rId3"/>
    <p:sldId id="271" r:id="rId4"/>
    <p:sldId id="279" r:id="rId5"/>
    <p:sldId id="272" r:id="rId6"/>
    <p:sldId id="273" r:id="rId7"/>
    <p:sldId id="297" r:id="rId8"/>
    <p:sldId id="277" r:id="rId9"/>
    <p:sldId id="278" r:id="rId10"/>
    <p:sldId id="301" r:id="rId11"/>
    <p:sldId id="283" r:id="rId12"/>
    <p:sldId id="296" r:id="rId13"/>
    <p:sldId id="286" r:id="rId14"/>
    <p:sldId id="287" r:id="rId15"/>
    <p:sldId id="284" r:id="rId16"/>
    <p:sldId id="257" r:id="rId17"/>
    <p:sldId id="285" r:id="rId18"/>
    <p:sldId id="288" r:id="rId19"/>
    <p:sldId id="302" r:id="rId20"/>
    <p:sldId id="258" r:id="rId21"/>
    <p:sldId id="290" r:id="rId22"/>
    <p:sldId id="291" r:id="rId23"/>
    <p:sldId id="299" r:id="rId24"/>
    <p:sldId id="263" r:id="rId25"/>
    <p:sldId id="292" r:id="rId26"/>
    <p:sldId id="293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3" autoAdjust="0"/>
    <p:restoredTop sz="86386" autoAdjust="0"/>
  </p:normalViewPr>
  <p:slideViewPr>
    <p:cSldViewPr snapToGrid="0">
      <p:cViewPr varScale="1">
        <p:scale>
          <a:sx n="115" d="100"/>
          <a:sy n="115" d="100"/>
        </p:scale>
        <p:origin x="438" y="114"/>
      </p:cViewPr>
      <p:guideLst/>
    </p:cSldViewPr>
  </p:slideViewPr>
  <p:outlineViewPr>
    <p:cViewPr>
      <p:scale>
        <a:sx n="33" d="100"/>
        <a:sy n="33" d="100"/>
      </p:scale>
      <p:origin x="0" y="-55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Intermediate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Tip: </a:t>
            </a:r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whistle stop tour of </a:t>
            </a:r>
            <a:br>
              <a:rPr lang="en-GB" dirty="0" smtClean="0"/>
            </a:br>
            <a:r>
              <a:rPr lang="en-GB" dirty="0" smtClean="0"/>
              <a:t>simple programming concepts…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Will give a bit of context for the use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Variables/attributes &amp;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Containers for data (i.e.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dirty="0" smtClean="0"/>
              <a:t>in the last exercise)</a:t>
            </a:r>
          </a:p>
          <a:p>
            <a:r>
              <a:rPr lang="en-GB" dirty="0" smtClean="0"/>
              <a:t>Or otherwise known as </a:t>
            </a:r>
            <a:r>
              <a:rPr lang="en-GB" b="1" dirty="0" smtClean="0"/>
              <a:t>variables /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Should give meaningful names for reference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 have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GB" dirty="0" smtClean="0"/>
              <a:t>ome spaces.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Variables store different data types – which we’ll cover now…</a:t>
            </a:r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(in some languages </a:t>
            </a:r>
            <a:r>
              <a:rPr lang="en-US" sz="1800" dirty="0" smtClean="0"/>
              <a:t>is valid)</a:t>
            </a:r>
          </a:p>
          <a:p>
            <a:r>
              <a:rPr lang="en-GB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18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18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will probably remember these from Maths…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</a:t>
            </a:r>
          </a:p>
          <a:p>
            <a:r>
              <a:rPr lang="en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18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18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18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Used to help make decisions in your experiment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rgbClr val="FF0000"/>
                </a:solidFill>
              </a:rPr>
              <a:t>Answer</a:t>
            </a:r>
            <a:r>
              <a:rPr lang="en" dirty="0" smtClean="0">
                <a:solidFill>
                  <a:srgbClr val="FF0000"/>
                </a:solidFill>
              </a:rPr>
              <a:t> - Using code blocks!</a:t>
            </a: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</a:t>
            </a:r>
            <a:r>
              <a:rPr lang="en-GB" dirty="0"/>
              <a:t>the next </a:t>
            </a:r>
            <a:r>
              <a:rPr lang="en-GB" b="1" dirty="0" smtClean="0">
                <a:solidFill>
                  <a:srgbClr val="FF0000"/>
                </a:solidFill>
              </a:rPr>
              <a:t>5-10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gender-based </a:t>
            </a:r>
            <a:r>
              <a:rPr lang="en-GB" dirty="0" smtClean="0"/>
              <a:t>Excel data file read?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green/red)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Try and add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“Colour” </a:t>
            </a:r>
            <a:r>
              <a:rPr lang="en-GB" dirty="0" smtClean="0"/>
              <a:t>as a new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Adding functionality </a:t>
            </a:r>
            <a:br>
              <a:rPr lang="en-GB" dirty="0" smtClean="0"/>
            </a:br>
            <a:r>
              <a:rPr lang="en-GB" dirty="0" smtClean="0"/>
              <a:t>via code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can add functionality to </a:t>
            </a:r>
            <a:r>
              <a:rPr lang="en-GB" dirty="0" err="1" smtClean="0"/>
              <a:t>PsychoPy</a:t>
            </a:r>
            <a:r>
              <a:rPr lang="en-GB" dirty="0" smtClean="0"/>
              <a:t> in a number of ways: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Not just by creating our own snippets of code like we did previously</a:t>
            </a:r>
          </a:p>
          <a:p>
            <a:r>
              <a:rPr lang="en-GB" dirty="0" smtClean="0"/>
              <a:t>But also by bringing in other people’s ready-made code</a:t>
            </a:r>
          </a:p>
          <a:p>
            <a:r>
              <a:rPr lang="en-GB" dirty="0" smtClean="0"/>
              <a:t>Thanks to </a:t>
            </a:r>
            <a:r>
              <a:rPr lang="en-GB" dirty="0" err="1" smtClean="0"/>
              <a:t>PsychoPy</a:t>
            </a:r>
            <a:r>
              <a:rPr lang="en-GB" dirty="0" smtClean="0"/>
              <a:t> being built on Python, we can: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Import from libraries/3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party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 custom </a:t>
            </a:r>
            <a:r>
              <a:rPr lang="en-GB" sz="1800" dirty="0" smtClean="0">
                <a:solidFill>
                  <a:srgbClr val="FF0000"/>
                </a:solidFill>
              </a:rPr>
              <a:t>functions</a:t>
            </a:r>
            <a:r>
              <a:rPr lang="en-GB" sz="1800" dirty="0" smtClean="0"/>
              <a:t> (either our own or outsourced)</a:t>
            </a:r>
          </a:p>
        </p:txBody>
      </p:sp>
    </p:spTree>
    <p:extLst>
      <p:ext uri="{BB962C8B-B14F-4D97-AF65-F5344CB8AC3E}">
        <p14:creationId xmlns:p14="http://schemas.microsoft.com/office/powerpoint/2010/main" val="27129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</a:t>
            </a:r>
            <a:r>
              <a:rPr lang="en-GB" b="1" dirty="0" smtClean="0"/>
              <a:t>functions?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</a:t>
            </a:r>
            <a:r>
              <a:rPr lang="en-GB" b="1" dirty="0" smtClean="0"/>
              <a:t>“container” </a:t>
            </a:r>
            <a:r>
              <a:rPr lang="en-GB" dirty="0" smtClean="0"/>
              <a:t>of reusable code that does </a:t>
            </a:r>
            <a:r>
              <a:rPr lang="en-GB" b="1" dirty="0" smtClean="0"/>
              <a:t>“something”</a:t>
            </a:r>
          </a:p>
          <a:p>
            <a:r>
              <a:rPr lang="en-GB" dirty="0" smtClean="0"/>
              <a:t>Defined under a given (sensible) name</a:t>
            </a:r>
          </a:p>
          <a:p>
            <a:r>
              <a:rPr lang="en-GB" dirty="0" smtClean="0"/>
              <a:t>Benefits:</a:t>
            </a:r>
          </a:p>
          <a:p>
            <a:pPr lvl="1"/>
            <a:r>
              <a:rPr lang="en-GB" dirty="0" smtClean="0"/>
              <a:t>Write once, use many times</a:t>
            </a:r>
          </a:p>
          <a:p>
            <a:pPr lvl="1"/>
            <a:r>
              <a:rPr lang="en-GB" dirty="0" smtClean="0"/>
              <a:t>Reduces redundancy and repetition</a:t>
            </a:r>
          </a:p>
          <a:p>
            <a:pPr lvl="1"/>
            <a:r>
              <a:rPr lang="en-GB" dirty="0" smtClean="0"/>
              <a:t>Declutters your program</a:t>
            </a:r>
          </a:p>
          <a:p>
            <a:pPr lvl="1"/>
            <a:r>
              <a:rPr lang="en-GB" dirty="0" smtClean="0"/>
              <a:t>Only runs when called</a:t>
            </a:r>
          </a:p>
          <a:p>
            <a:r>
              <a:rPr lang="en-GB" dirty="0" smtClean="0"/>
              <a:t>Variables can be passed to a function</a:t>
            </a:r>
          </a:p>
          <a:p>
            <a:pPr lvl="1"/>
            <a:r>
              <a:rPr lang="en-GB" dirty="0" smtClean="0"/>
              <a:t>Called “parameters”</a:t>
            </a:r>
          </a:p>
          <a:p>
            <a:r>
              <a:rPr lang="en-GB" dirty="0" smtClean="0"/>
              <a:t>Functions always give back something</a:t>
            </a:r>
          </a:p>
          <a:p>
            <a:pPr lvl="1"/>
            <a:r>
              <a:rPr lang="en-GB" dirty="0" smtClean="0"/>
              <a:t>A value of some kind, depending what the purpose of the function is.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1" dirty="0" smtClean="0"/>
              <a:t>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1" dirty="0" smtClean="0"/>
              <a:t>are Python functions!</a:t>
            </a:r>
          </a:p>
          <a:p>
            <a:pPr lvl="1"/>
            <a:r>
              <a:rPr lang="en-GB" dirty="0" smtClean="0"/>
              <a:t>They take a value</a:t>
            </a:r>
          </a:p>
          <a:p>
            <a:pPr lvl="1"/>
            <a:r>
              <a:rPr lang="en-GB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</a:t>
            </a:r>
            <a:r>
              <a:rPr lang="en" dirty="0" smtClean="0"/>
              <a:t>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the next </a:t>
            </a:r>
            <a:r>
              <a:rPr lang="en-GB" b="1" dirty="0">
                <a:solidFill>
                  <a:srgbClr val="FF0000"/>
                </a:solidFill>
              </a:rPr>
              <a:t>5-10 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sz="1600" dirty="0"/>
              <a:t>Run </a:t>
            </a:r>
            <a:r>
              <a:rPr lang="en-US" sz="1600" dirty="0" smtClean="0"/>
              <a:t>experiment </a:t>
            </a:r>
            <a:r>
              <a:rPr lang="en-US" sz="1600" dirty="0"/>
              <a:t>to check what </a:t>
            </a:r>
            <a:r>
              <a:rPr lang="en-US" sz="1600" dirty="0" smtClean="0"/>
              <a:t>happens</a:t>
            </a:r>
            <a:endParaRPr lang="en" sz="1600" dirty="0" smtClean="0"/>
          </a:p>
          <a:p>
            <a:pPr lvl="0"/>
            <a:r>
              <a:rPr lang="en" sz="1600" dirty="0" smtClean="0"/>
              <a:t>Select </a:t>
            </a:r>
            <a:r>
              <a:rPr lang="en" sz="1600" dirty="0"/>
              <a:t>the </a:t>
            </a:r>
            <a:r>
              <a:rPr lang="en" sz="1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/>
              <a:t>routine and then click on the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sz="1600" dirty="0" smtClean="0"/>
              <a:t>component</a:t>
            </a:r>
            <a:r>
              <a:rPr lang="en" sz="1600" dirty="0"/>
              <a:t>, and then 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sz="1600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green/red.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What </a:t>
            </a:r>
            <a:r>
              <a:rPr lang="en" sz="1600" dirty="0"/>
              <a:t>is </a:t>
            </a:r>
            <a:r>
              <a:rPr lang="en" sz="1600" dirty="0" smtClean="0"/>
              <a:t>single line of code </a:t>
            </a:r>
            <a:r>
              <a:rPr lang="en" sz="1600" dirty="0"/>
              <a:t>doing</a:t>
            </a:r>
            <a:r>
              <a:rPr lang="en" sz="1600" dirty="0" smtClean="0"/>
              <a:t>?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b="1" dirty="0"/>
              <a:t>Hint</a:t>
            </a:r>
            <a:r>
              <a:rPr lang="en" sz="1600" dirty="0"/>
              <a:t> </a:t>
            </a:r>
            <a:r>
              <a:rPr lang="en" sz="1600" dirty="0" smtClean="0"/>
              <a:t>– look for something similarly </a:t>
            </a:r>
            <a:r>
              <a:rPr lang="en" sz="1600" dirty="0"/>
              <a:t>named inside the experiment </a:t>
            </a:r>
            <a:r>
              <a:rPr lang="en" sz="1600" dirty="0" smtClean="0"/>
              <a:t>folder.</a:t>
            </a:r>
          </a:p>
          <a:p>
            <a:pPr marL="342900" lvl="1" indent="-342900"/>
            <a:r>
              <a:rPr lang="en" dirty="0"/>
              <a:t>Select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routine, then </a:t>
            </a:r>
            <a:r>
              <a:rPr lang="en" dirty="0"/>
              <a:t>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342900" lvl="1" indent="-342900"/>
            <a:r>
              <a:rPr lang="en" dirty="0" smtClean="0"/>
              <a:t>Now create a Excel data source which will load in a month numbers 1-12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Feed it into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“trials_2” loop </a:t>
            </a:r>
            <a:r>
              <a:rPr lang="en" sz="1600" dirty="0" smtClean="0">
                <a:cs typeface="Courier New" panose="02070309020205020404" pitchFamily="49" charset="0"/>
              </a:rPr>
              <a:t>as a data source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1600" dirty="0" smtClean="0"/>
              <a:t>Replace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/>
              <a:t>with the header from the </a:t>
            </a:r>
          </a:p>
          <a:p>
            <a:pPr marL="400050" lvl="2" indent="0">
              <a:buNone/>
            </a:pPr>
            <a:r>
              <a:rPr lang="en-GB" sz="1600" dirty="0" smtClean="0"/>
              <a:t>Excel file</a:t>
            </a:r>
            <a:endParaRPr lang="en" sz="1600" dirty="0" smtClean="0"/>
          </a:p>
          <a:p>
            <a:pPr marL="342900" lvl="1" indent="-342900"/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</a:t>
            </a:r>
            <a:r>
              <a:rPr lang="en-GB" smtClean="0"/>
              <a:t>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r>
              <a:rPr lang="en-GB" dirty="0" smtClean="0"/>
              <a:t>If you get really stuck – pop to the support hatch</a:t>
            </a:r>
          </a:p>
          <a:p>
            <a:pPr marL="0" indent="0">
              <a:buNone/>
            </a:pPr>
            <a:r>
              <a:rPr lang="en-GB" dirty="0" smtClean="0"/>
              <a:t>(Offices - Frank – </a:t>
            </a:r>
            <a:r>
              <a:rPr lang="en-GB" dirty="0" smtClean="0"/>
              <a:t>A1.5, </a:t>
            </a:r>
            <a:r>
              <a:rPr lang="en-GB" dirty="0" smtClean="0"/>
              <a:t>John – A1.2)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When lab testing, ensure you test your experiment in there 24 hours before</a:t>
            </a:r>
          </a:p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“Age = 10” </a:t>
            </a:r>
            <a:r>
              <a:rPr lang="en-GB" dirty="0" smtClean="0"/>
              <a:t>is meaningful in comparison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 = 10”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Question_display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GB" dirty="0" smtClean="0"/>
              <a:t>is meaningful as a routine name than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“routine_1”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Be careful of using RESERVED WORDS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Some of you encountered this problem last week (with “image”)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These are Python language terms, which cannot be re-used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</a:t>
            </a:r>
            <a:r>
              <a:rPr lang="en-GB" dirty="0" smtClean="0"/>
              <a:t>.e.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list,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err="1" smtClean="0"/>
              <a:t>PsychoPy</a:t>
            </a:r>
            <a:r>
              <a:rPr lang="en-GB" dirty="0" smtClean="0"/>
              <a:t> should warn you if a name is already in use.</a:t>
            </a:r>
          </a:p>
          <a:p>
            <a:r>
              <a:rPr lang="en-GB" dirty="0" smtClean="0"/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Watch out for memory leaks – from video stimuli in particular!</a:t>
            </a:r>
          </a:p>
          <a:p>
            <a:r>
              <a:rPr lang="en-GB" dirty="0" smtClean="0"/>
              <a:t>Check 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Worse thing that could happen is to check after your tests and find</a:t>
            </a:r>
          </a:p>
          <a:p>
            <a:pPr marL="457200" lvl="1" indent="0">
              <a:buNone/>
            </a:pPr>
            <a:r>
              <a:rPr lang="en-GB" dirty="0"/>
              <a:t>y</a:t>
            </a:r>
            <a:r>
              <a:rPr lang="en-GB" dirty="0" smtClean="0"/>
              <a:t>ou haven’t got what you need.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(A1.2 or 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Exercise 5: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(hopefully we have left enough time!) –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have given you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revisited!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800" b="1" u="sng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buNone/>
            </a:pP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 u="sng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www.psychopy.org/builder/settings.html</a:t>
            </a:r>
            <a:r>
              <a:rPr lang="en-GB" sz="1800" b="1" dirty="0" smtClean="0">
                <a:solidFill>
                  <a:schemeClr val="accent2"/>
                </a:solidFill>
              </a:rPr>
              <a:t>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Which we did in the first week</a:t>
            </a:r>
          </a:p>
          <a:p>
            <a:r>
              <a:rPr lang="en-GB" dirty="0" smtClean="0"/>
              <a:t>Add a new column in your data file – that is it!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4487" y="291360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b="1" dirty="0" smtClean="0"/>
              <a:t>Right click </a:t>
            </a:r>
            <a:r>
              <a:rPr lang="en-GB" dirty="0" smtClean="0"/>
              <a:t>the item in the flow and use the move options.</a:t>
            </a:r>
          </a:p>
          <a:p>
            <a:r>
              <a:rPr lang="en-GB" dirty="0" smtClean="0"/>
              <a:t>Also try playing with </a:t>
            </a:r>
            <a:r>
              <a:rPr lang="en-GB" b="1" dirty="0" smtClean="0"/>
              <a:t>positioning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take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Repeated stimuli with different conditions can cause repetition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 – combined-data.xlsx)</a:t>
            </a:r>
          </a:p>
          <a:p>
            <a:r>
              <a:rPr lang="en-GB" dirty="0" smtClean="0"/>
              <a:t>Using nested loops/lists in </a:t>
            </a:r>
            <a:r>
              <a:rPr lang="en-GB" dirty="0" err="1" smtClean="0"/>
              <a:t>PsychoPy</a:t>
            </a:r>
            <a:r>
              <a:rPr lang="en-GB" dirty="0" smtClean="0"/>
              <a:t>, we can reduce this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Completes each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Here is a quick demo of something which can be achieved </a:t>
            </a:r>
          </a:p>
          <a:p>
            <a:pPr marL="0" indent="0">
              <a:buNone/>
            </a:pPr>
            <a:r>
              <a:rPr lang="en-GB" dirty="0" smtClean="0"/>
              <a:t>with</a:t>
            </a:r>
            <a:r>
              <a:rPr lang="en-US" dirty="0" smtClean="0"/>
              <a:t> Coder… </a:t>
            </a:r>
            <a:r>
              <a:rPr lang="en-US" dirty="0" smtClean="0">
                <a:solidFill>
                  <a:srgbClr val="FF0000"/>
                </a:solidFill>
              </a:rPr>
              <a:t>(CARD GAME DEMO)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Python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card game could have been done in builder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Structure/nested loops required would have been complex</a:t>
            </a:r>
          </a:p>
          <a:p>
            <a:r>
              <a:rPr lang="en-GB" dirty="0" smtClean="0"/>
              <a:t>However, even 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Python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Often to produce something builder cannot handle.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A limit to what a builder interface can achieve.</a:t>
            </a:r>
            <a:endParaRPr lang="en-GB" sz="1800" dirty="0"/>
          </a:p>
          <a:p>
            <a:r>
              <a:rPr lang="en-GB" dirty="0" smtClean="0"/>
              <a:t>We can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881</TotalTime>
  <Words>2079</Words>
  <Application>Microsoft Office PowerPoint</Application>
  <PresentationFormat>On-screen Show (4:3)</PresentationFormat>
  <Paragraphs>367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Intermediate</vt:lpstr>
      <vt:lpstr>A quick recap/overview</vt:lpstr>
      <vt:lpstr>Result files revisited!</vt:lpstr>
      <vt:lpstr>Monitor settings</vt:lpstr>
      <vt:lpstr>Positioning components</vt:lpstr>
      <vt:lpstr>Exercise 1: Modify ordering and positions</vt:lpstr>
      <vt:lpstr>Nested loops and lists</vt:lpstr>
      <vt:lpstr>Using Coder instead of Builder</vt:lpstr>
      <vt:lpstr>Using Python code in builder</vt:lpstr>
      <vt:lpstr>Tip: Testing simple Python code</vt:lpstr>
      <vt:lpstr>Exercise 2: Using snippets of code in Builder</vt:lpstr>
      <vt:lpstr>A whistle stop tour of  simple programming concepts…</vt:lpstr>
      <vt:lpstr>Variables/attributes &amp; data types</vt:lpstr>
      <vt:lpstr>Simple data types</vt:lpstr>
      <vt:lpstr>Operators</vt:lpstr>
      <vt:lpstr>Conditional statements</vt:lpstr>
      <vt:lpstr>Exercise 3: Using conditionals and variables</vt:lpstr>
      <vt:lpstr>Adding functionality  via code blocks</vt:lpstr>
      <vt:lpstr>What are functions?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Exercise 5: Create an experiment</vt:lpstr>
      <vt:lpstr>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83</cp:revision>
  <dcterms:created xsi:type="dcterms:W3CDTF">2015-08-20T11:53:29Z</dcterms:created>
  <dcterms:modified xsi:type="dcterms:W3CDTF">2017-10-03T15:55:29Z</dcterms:modified>
</cp:coreProperties>
</file>