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29" r:id="rId1"/>
  </p:sldMasterIdLst>
  <p:notesMasterIdLst>
    <p:notesMasterId r:id="rId34"/>
  </p:notesMasterIdLst>
  <p:sldIdLst>
    <p:sldId id="256" r:id="rId2"/>
    <p:sldId id="293" r:id="rId3"/>
    <p:sldId id="341" r:id="rId4"/>
    <p:sldId id="259" r:id="rId5"/>
    <p:sldId id="305" r:id="rId6"/>
    <p:sldId id="295" r:id="rId7"/>
    <p:sldId id="264" r:id="rId8"/>
    <p:sldId id="296" r:id="rId9"/>
    <p:sldId id="297" r:id="rId10"/>
    <p:sldId id="310" r:id="rId11"/>
    <p:sldId id="291" r:id="rId12"/>
    <p:sldId id="311" r:id="rId13"/>
    <p:sldId id="292" r:id="rId14"/>
    <p:sldId id="299" r:id="rId15"/>
    <p:sldId id="344" r:id="rId16"/>
    <p:sldId id="343" r:id="rId17"/>
    <p:sldId id="312" r:id="rId18"/>
    <p:sldId id="315" r:id="rId19"/>
    <p:sldId id="307" r:id="rId20"/>
    <p:sldId id="300" r:id="rId21"/>
    <p:sldId id="314" r:id="rId22"/>
    <p:sldId id="309" r:id="rId23"/>
    <p:sldId id="337" r:id="rId24"/>
    <p:sldId id="338" r:id="rId25"/>
    <p:sldId id="304" r:id="rId26"/>
    <p:sldId id="340" r:id="rId27"/>
    <p:sldId id="317" r:id="rId28"/>
    <p:sldId id="302" r:id="rId29"/>
    <p:sldId id="318" r:id="rId30"/>
    <p:sldId id="334" r:id="rId31"/>
    <p:sldId id="320" r:id="rId32"/>
    <p:sldId id="342" r:id="rId33"/>
  </p:sldIdLst>
  <p:sldSz cx="9144000" cy="6858000" type="screen4x3"/>
  <p:notesSz cx="6797675" cy="9928225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>
      <p:cViewPr varScale="1">
        <p:scale>
          <a:sx n="109" d="100"/>
          <a:sy n="109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39" cy="44677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896010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39" cy="446770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9842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39" cy="446770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6279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39" cy="446770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4810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9769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5437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154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4F2B-4BCF-4197-901F-D7CA0C5C3346}" type="datetimeFigureOut">
              <a:rPr lang="en-US" smtClean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8968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077EF-3DB9-4852-A8C8-9AA18A70A9F8}" type="datetimeFigureOut">
              <a:rPr lang="en-US" smtClean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07063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077EF-3DB9-4852-A8C8-9AA18A70A9F8}" type="datetimeFigureOut">
              <a:rPr lang="en-US" smtClean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780454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077EF-3DB9-4852-A8C8-9AA18A70A9F8}" type="datetimeFigureOut">
              <a:rPr lang="en-US" smtClean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51692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077EF-3DB9-4852-A8C8-9AA18A70A9F8}" type="datetimeFigureOut">
              <a:rPr lang="en-US" smtClean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521416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077EF-3DB9-4852-A8C8-9AA18A70A9F8}" type="datetimeFigureOut">
              <a:rPr lang="en-US" smtClean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51960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08BB0-1F20-4C6B-A56C-896A9F73FB4A}" type="datetimeFigureOut">
              <a:rPr lang="en-US" smtClean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22248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60DA-11B7-472A-AFEF-07FB059A27D8}" type="datetimeFigureOut">
              <a:rPr lang="en-US" smtClean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933460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7662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F21A-8405-4DA5-BEAC-3D4CC71D54EA}" type="datetimeFigureOut">
              <a:rPr lang="en-US" smtClean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09695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5F84-9683-4B1B-940C-516296C3B9E2}" type="datetimeFigureOut">
              <a:rPr lang="en-US" smtClean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825007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7B2AD-074C-4247-B20E-4BA1D1B80702}" type="datetimeFigureOut">
              <a:rPr lang="en-US" smtClean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30793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C26FB-39E8-4A97-A330-257F2E3058A9}" type="datetimeFigureOut">
              <a:rPr lang="en-US" smtClean="0"/>
              <a:t>10/28/2019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37905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405D-5078-464B-95D5-AD1D787A29C3}" type="datetimeFigureOut">
              <a:rPr lang="en-US" smtClean="0"/>
              <a:t>10/28/2019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857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5EF8-B59A-48DF-A116-AFDAD4B003AB}" type="datetimeFigureOut">
              <a:rPr lang="en-US" smtClean="0"/>
              <a:t>10/28/2019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126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AEE7-DB1F-4DD1-9290-70ECE3C49600}" type="datetimeFigureOut">
              <a:rPr lang="en-US" smtClean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20183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845D-AA64-4C6F-B170-8AA45DD4B329}" type="datetimeFigureOut">
              <a:rPr lang="en-US" smtClean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71869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077EF-3DB9-4852-A8C8-9AA18A70A9F8}" type="datetimeFigureOut">
              <a:rPr lang="en-US" smtClean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233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2" r:id="rId13"/>
    <p:sldLayoutId id="2147483843" r:id="rId14"/>
    <p:sldLayoutId id="2147483844" r:id="rId15"/>
    <p:sldLayoutId id="2147483845" r:id="rId16"/>
    <p:sldLayoutId id="214748384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ent.ac.uk/school-of-psychology/fyp.zip" TargetMode="Externa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sychopy/psychopy/releases/download/1.85.3/StandalonePsychoPy-1.85.3b-win32.exe" TargetMode="External"/><Relationship Id="rId2" Type="http://schemas.openxmlformats.org/officeDocument/2006/relationships/hyperlink" Target="http://psychopy.org/" TargetMode="External"/><Relationship Id="rId1" Type="http://schemas.openxmlformats.org/officeDocument/2006/relationships/slideLayout" Target="../slideLayouts/slideLayout17.xml"/><Relationship Id="rId4" Type="http://schemas.openxmlformats.org/officeDocument/2006/relationships/hyperlink" Target="https://github.com/psychopy/psychopy/releases/download/1.85.4/StandalonePsychoPy-1.85.4b-OSX_64bit.dmg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ctrTitle"/>
          </p:nvPr>
        </p:nvSpPr>
        <p:spPr>
          <a:xfrm>
            <a:off x="827584" y="2132856"/>
            <a:ext cx="6753773" cy="220601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 dirty="0" smtClean="0"/>
              <a:t>PsychoPy workshop</a:t>
            </a:r>
            <a:endParaRPr lang="en" sz="6000" dirty="0"/>
          </a:p>
        </p:txBody>
      </p:sp>
      <p:sp>
        <p:nvSpPr>
          <p:cNvPr id="34" name="Shape 34"/>
          <p:cNvSpPr txBox="1">
            <a:spLocks noGrp="1"/>
          </p:cNvSpPr>
          <p:nvPr>
            <p:ph type="subTitle" idx="1"/>
          </p:nvPr>
        </p:nvSpPr>
        <p:spPr>
          <a:xfrm>
            <a:off x="1724368" y="4005064"/>
            <a:ext cx="5826719" cy="1096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endParaRPr lang="en" dirty="0" smtClean="0"/>
          </a:p>
          <a:p>
            <a:pPr>
              <a:spcBef>
                <a:spcPts val="0"/>
              </a:spcBef>
            </a:pPr>
            <a:r>
              <a:rPr lang="en" dirty="0" smtClean="0"/>
              <a:t>John Allen and Frank Gasking</a:t>
            </a:r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Demo: </a:t>
            </a:r>
            <a:br>
              <a:rPr lang="en-GB" dirty="0" smtClean="0"/>
            </a:b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What comes out from </a:t>
            </a:r>
            <a:r>
              <a:rPr lang="en-GB" dirty="0" err="1" smtClean="0">
                <a:solidFill>
                  <a:schemeClr val="accent1">
                    <a:lumMod val="75000"/>
                  </a:schemeClr>
                </a:solidFill>
              </a:rPr>
              <a:t>PsychoPy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lvl="0" indent="0">
              <a:buClr>
                <a:schemeClr val="dk1"/>
              </a:buClr>
              <a:buSzPct val="100000"/>
              <a:buNone/>
            </a:pPr>
            <a:r>
              <a:rPr lang="en" b="1" dirty="0" smtClean="0"/>
              <a:t>Data output</a:t>
            </a:r>
          </a:p>
          <a:p>
            <a:pPr marL="114300" lvl="0" indent="0">
              <a:buClr>
                <a:schemeClr val="dk1"/>
              </a:buClr>
              <a:buSzPct val="100000"/>
              <a:buNone/>
            </a:pPr>
            <a:endParaRPr lang="en" dirty="0"/>
          </a:p>
          <a:p>
            <a:pPr marL="400050" lvl="0" indent="-285750">
              <a:buClr>
                <a:schemeClr val="accent1">
                  <a:lumMod val="75000"/>
                </a:schemeClr>
              </a:buClr>
              <a:buSzPct val="100000"/>
            </a:pPr>
            <a:r>
              <a:rPr lang="en" dirty="0"/>
              <a:t>Default area for data output is within a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 dirty="0"/>
              <a:t> sub-folder</a:t>
            </a:r>
          </a:p>
          <a:p>
            <a:pPr marL="400050" indent="-285750">
              <a:buClr>
                <a:schemeClr val="accent1">
                  <a:lumMod val="75000"/>
                </a:schemeClr>
              </a:buClr>
              <a:buSzPct val="100000"/>
            </a:pPr>
            <a:r>
              <a:rPr lang="en" dirty="0"/>
              <a:t>4 files are generated:</a:t>
            </a:r>
          </a:p>
          <a:p>
            <a:pPr marL="800100" lvl="1"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sv – </a:t>
            </a:r>
            <a:r>
              <a:rPr lang="en" dirty="0"/>
              <a:t>main data</a:t>
            </a:r>
          </a:p>
          <a:p>
            <a:pPr marL="800100" lvl="1"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lsx - </a:t>
            </a:r>
            <a:r>
              <a:rPr lang="en" dirty="0" smtClean="0"/>
              <a:t>slightly simplified </a:t>
            </a:r>
            <a:r>
              <a:rPr lang="en" dirty="0"/>
              <a:t>version of the csv </a:t>
            </a:r>
            <a:r>
              <a:rPr lang="en" dirty="0" smtClean="0"/>
              <a:t>file</a:t>
            </a:r>
          </a:p>
          <a:p>
            <a:pPr marL="800100" lvl="1"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sydat - </a:t>
            </a:r>
            <a:r>
              <a:rPr lang="en" dirty="0" smtClean="0"/>
              <a:t>complex - but useful for batch processing of results files. Possibly of interest if you are familiar with matplotlib</a:t>
            </a:r>
          </a:p>
          <a:p>
            <a:pPr marL="800100" lvl="1"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og - </a:t>
            </a:r>
            <a:r>
              <a:rPr lang="en" dirty="0"/>
              <a:t>chronological record of everything BUT depends on what settings you use.</a:t>
            </a:r>
          </a:p>
          <a:p>
            <a:pPr marL="400050">
              <a:buClr>
                <a:schemeClr val="accent1">
                  <a:lumMod val="75000"/>
                </a:schemeClr>
              </a:buClr>
              <a:buSzPct val="100000"/>
            </a:pPr>
            <a:r>
              <a:rPr lang="en-GB" dirty="0"/>
              <a:t>These are all generated automatically.  </a:t>
            </a:r>
          </a:p>
          <a:p>
            <a:pPr marL="400050">
              <a:buClr>
                <a:schemeClr val="accent1">
                  <a:lumMod val="75000"/>
                </a:schemeClr>
              </a:buClr>
              <a:buSzPct val="100000"/>
            </a:pPr>
            <a:r>
              <a:rPr lang="en-GB" dirty="0"/>
              <a:t>Filename based on Session/Participant and date </a:t>
            </a:r>
            <a:r>
              <a:rPr lang="en-GB" dirty="0" smtClean="0"/>
              <a:t>number</a:t>
            </a:r>
            <a:br>
              <a:rPr lang="en-GB" dirty="0" smtClean="0"/>
            </a:br>
            <a:endParaRPr lang="en-GB" dirty="0" smtClean="0"/>
          </a:p>
          <a:p>
            <a:pPr marL="400050">
              <a:buClr>
                <a:schemeClr val="accent1">
                  <a:lumMod val="75000"/>
                </a:schemeClr>
              </a:buClr>
              <a:buSzPct val="100000"/>
            </a:pPr>
            <a:r>
              <a:rPr lang="en-GB" u="sng" dirty="0" smtClean="0"/>
              <a:t>It is possible to </a:t>
            </a:r>
            <a:r>
              <a:rPr lang="en-GB" b="1" u="sng" dirty="0" smtClean="0"/>
              <a:t>add extra data</a:t>
            </a:r>
            <a:r>
              <a:rPr lang="en-GB" u="sng" dirty="0"/>
              <a:t> </a:t>
            </a:r>
            <a:r>
              <a:rPr lang="en-GB" u="sng" dirty="0" smtClean="0"/>
              <a:t>to results files – </a:t>
            </a:r>
            <a:r>
              <a:rPr lang="en-GB" b="1" i="1" u="sng" dirty="0" smtClean="0"/>
              <a:t>Ask for help</a:t>
            </a:r>
            <a:endParaRPr lang="en-US" b="1" i="1" u="sng" dirty="0"/>
          </a:p>
        </p:txBody>
      </p:sp>
    </p:spTree>
    <p:extLst>
      <p:ext uri="{BB962C8B-B14F-4D97-AF65-F5344CB8AC3E}">
        <p14:creationId xmlns:p14="http://schemas.microsoft.com/office/powerpoint/2010/main" val="89183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An overview of the interface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 smtClean="0"/>
              <a:t>Menus</a:t>
            </a:r>
            <a:r>
              <a:rPr lang="en-GB" dirty="0" smtClean="0"/>
              <a:t> (key items)</a:t>
            </a:r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 smtClean="0"/>
              <a:t>Routines</a:t>
            </a:r>
            <a:endParaRPr lang="en-GB" b="1" dirty="0"/>
          </a:p>
          <a:p>
            <a:pPr marL="0" indent="0">
              <a:buNone/>
            </a:pPr>
            <a:r>
              <a:rPr lang="en" dirty="0"/>
              <a:t>O</a:t>
            </a:r>
            <a:r>
              <a:rPr lang="en" sz="1800" dirty="0" smtClean="0"/>
              <a:t>ne </a:t>
            </a:r>
            <a:r>
              <a:rPr lang="en" sz="1800" dirty="0"/>
              <a:t>tab per routine</a:t>
            </a:r>
          </a:p>
          <a:p>
            <a:pPr marL="1276350" lvl="2" indent="-285750">
              <a:buClr>
                <a:schemeClr val="dk1"/>
              </a:buClr>
              <a:buFont typeface="Wingdings" panose="05000000000000000000" pitchFamily="2" charset="2"/>
              <a:buChar char="§"/>
            </a:pPr>
            <a:r>
              <a:rPr lang="en" sz="1800" dirty="0"/>
              <a:t>components in this routine</a:t>
            </a:r>
          </a:p>
          <a:p>
            <a:pPr marL="1276350" lvl="2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" sz="1800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WARNING: closing a TAB deletes the routine</a:t>
            </a:r>
            <a:r>
              <a:rPr lang="en" sz="1800" dirty="0" smtClean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!</a:t>
            </a:r>
          </a:p>
          <a:p>
            <a:pPr marL="1276350" lvl="2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" sz="1800" dirty="0">
              <a:solidFill>
                <a:srgbClr val="FF0000"/>
              </a:solidFill>
              <a:sym typeface="Calibri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24" y="2132856"/>
            <a:ext cx="5001323" cy="3905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24" y="4769678"/>
            <a:ext cx="1667108" cy="5715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84" y="4769678"/>
            <a:ext cx="6020640" cy="1886213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2051720" y="5085184"/>
            <a:ext cx="1224136" cy="256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635896" y="4402773"/>
            <a:ext cx="360040" cy="466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483768" y="2420888"/>
            <a:ext cx="570217" cy="284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391128" y="2410188"/>
            <a:ext cx="127986" cy="287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4026977" y="2392233"/>
            <a:ext cx="44775" cy="295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4790813" y="2377594"/>
            <a:ext cx="193616" cy="310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5221457" y="2420888"/>
            <a:ext cx="521491" cy="284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883749" y="2705869"/>
            <a:ext cx="11040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Preferences</a:t>
            </a:r>
            <a:endParaRPr lang="en-US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2768876" y="2713738"/>
            <a:ext cx="11040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Monitor settings</a:t>
            </a:r>
            <a:endParaRPr 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3519714" y="2729506"/>
            <a:ext cx="11040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Experiment settings</a:t>
            </a:r>
            <a:endParaRPr lang="en-US" sz="1100" dirty="0"/>
          </a:p>
        </p:txBody>
      </p:sp>
      <p:sp>
        <p:nvSpPr>
          <p:cNvPr id="28" name="TextBox 27"/>
          <p:cNvSpPr txBox="1"/>
          <p:nvPr/>
        </p:nvSpPr>
        <p:spPr>
          <a:xfrm>
            <a:off x="4462354" y="2688236"/>
            <a:ext cx="11040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Run experiment</a:t>
            </a:r>
            <a:endParaRPr lang="en-US" sz="1100" dirty="0"/>
          </a:p>
        </p:txBody>
      </p:sp>
      <p:sp>
        <p:nvSpPr>
          <p:cNvPr id="29" name="TextBox 28"/>
          <p:cNvSpPr txBox="1"/>
          <p:nvPr/>
        </p:nvSpPr>
        <p:spPr>
          <a:xfrm>
            <a:off x="5317059" y="2672520"/>
            <a:ext cx="11040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Stop experiment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0858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778099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Continued…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472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 smtClean="0"/>
              <a:t>Experiment flow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" sz="1800" dirty="0"/>
              <a:t>sequential order of </a:t>
            </a:r>
            <a:r>
              <a:rPr lang="en" sz="1800" dirty="0" smtClean="0"/>
              <a:t>execution</a:t>
            </a:r>
            <a:endParaRPr lang="en-GB" sz="1800" dirty="0" smtClean="0"/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 smtClean="0"/>
              <a:t>Routine timelines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" sz="1600" dirty="0" smtClean="0"/>
              <a:t>Concurrent </a:t>
            </a:r>
            <a:r>
              <a:rPr lang="en" sz="1600" dirty="0"/>
              <a:t>objects/components controlled by </a:t>
            </a:r>
            <a:r>
              <a:rPr lang="en" sz="1600" dirty="0" smtClean="0"/>
              <a:t>start/duration</a:t>
            </a:r>
            <a:endParaRPr lang="en-GB" sz="1600" dirty="0" smtClean="0"/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r>
              <a:rPr lang="en-GB" b="1" dirty="0" smtClean="0"/>
              <a:t>Components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" sz="1800" dirty="0"/>
              <a:t>5 sections - drop-down menus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 smtClean="0"/>
              <a:t>More details coming up…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048" y="1916832"/>
            <a:ext cx="4544059" cy="8192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5536" y="2111020"/>
            <a:ext cx="11040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Experiment starts here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6742584" y="2111019"/>
            <a:ext cx="11040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And ends </a:t>
            </a:r>
          </a:p>
          <a:p>
            <a:pPr algn="ctr"/>
            <a:r>
              <a:rPr lang="en-GB" sz="1100" dirty="0" smtClean="0"/>
              <a:t>here</a:t>
            </a:r>
            <a:endParaRPr lang="en-US" sz="1100" dirty="0"/>
          </a:p>
        </p:txBody>
      </p:sp>
      <p:cxnSp>
        <p:nvCxnSpPr>
          <p:cNvPr id="8" name="Straight Arrow Connector 7"/>
          <p:cNvCxnSpPr>
            <a:stCxn id="5" idx="3"/>
          </p:cNvCxnSpPr>
          <p:nvPr/>
        </p:nvCxnSpPr>
        <p:spPr>
          <a:xfrm flipV="1">
            <a:off x="1499611" y="2111019"/>
            <a:ext cx="562453" cy="215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6462107" y="2111020"/>
            <a:ext cx="424493" cy="215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820"/>
          <a:stretch/>
        </p:blipFill>
        <p:spPr>
          <a:xfrm>
            <a:off x="4572000" y="5592487"/>
            <a:ext cx="1858110" cy="8958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418" y="3854936"/>
            <a:ext cx="4771689" cy="1361271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1499611" y="4354186"/>
            <a:ext cx="699663" cy="181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771800" y="3732640"/>
            <a:ext cx="11561" cy="170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536368" y="4444878"/>
            <a:ext cx="350232" cy="90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427986" y="3796929"/>
            <a:ext cx="399392" cy="738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11106" y="3516248"/>
            <a:ext cx="11040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Timeline start</a:t>
            </a:r>
            <a:endParaRPr lang="en-US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457200" y="3846354"/>
            <a:ext cx="11040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Components on the timeline</a:t>
            </a:r>
          </a:p>
          <a:p>
            <a:pPr algn="ctr"/>
            <a:endParaRPr lang="en-GB" sz="1100" dirty="0"/>
          </a:p>
          <a:p>
            <a:pPr algn="ctr"/>
            <a:r>
              <a:rPr lang="en-GB" sz="1100" dirty="0" smtClean="0"/>
              <a:t>Drawing order is top first, when items drawn at same time!</a:t>
            </a:r>
            <a:endParaRPr 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4792314" y="3554787"/>
            <a:ext cx="29739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Components set to start after 1 second</a:t>
            </a:r>
            <a:endParaRPr lang="en-US" sz="11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190077" y="3765295"/>
            <a:ext cx="216713" cy="295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414011" y="3535319"/>
            <a:ext cx="13145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Fixation finishes</a:t>
            </a:r>
            <a:endParaRPr lang="en-US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6779566" y="4030358"/>
            <a:ext cx="1314537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Both these components end times are “open-ended”</a:t>
            </a:r>
          </a:p>
          <a:p>
            <a:pPr algn="ctr"/>
            <a:endParaRPr lang="en-GB" sz="1100" dirty="0"/>
          </a:p>
          <a:p>
            <a:pPr algn="ctr"/>
            <a:r>
              <a:rPr lang="en-GB" sz="1100" dirty="0" smtClean="0"/>
              <a:t>Finishes, when user responds!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1984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850107"/>
          </a:xfrm>
        </p:spPr>
        <p:txBody>
          <a:bodyPr/>
          <a:lstStyle/>
          <a:p>
            <a:r>
              <a:rPr lang="en-GB" dirty="0" smtClean="0"/>
              <a:t>Key components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96752"/>
            <a:ext cx="8229600" cy="54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A quick look at a few of the key and basic components you can use:</a:t>
            </a:r>
          </a:p>
          <a:p>
            <a:endParaRPr lang="en-GB" dirty="0"/>
          </a:p>
          <a:p>
            <a:r>
              <a:rPr lang="en-GB" b="1" dirty="0" smtClean="0"/>
              <a:t>Text box </a:t>
            </a:r>
            <a:r>
              <a:rPr lang="en-GB" dirty="0" smtClean="0"/>
              <a:t>(display component)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b="1" dirty="0" smtClean="0"/>
              <a:t>Keyboard</a:t>
            </a:r>
            <a:r>
              <a:rPr lang="en-GB" dirty="0" smtClean="0"/>
              <a:t> (response component)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 smtClean="0"/>
              <a:t>Can record data automatically in results file</a:t>
            </a:r>
          </a:p>
          <a:p>
            <a:r>
              <a:rPr lang="en-GB" b="1" dirty="0" smtClean="0"/>
              <a:t>Mouse</a:t>
            </a:r>
            <a:r>
              <a:rPr lang="en-GB" dirty="0" smtClean="0"/>
              <a:t> (response component)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 smtClean="0"/>
              <a:t>Can record data automatically in results file</a:t>
            </a:r>
          </a:p>
          <a:p>
            <a:r>
              <a:rPr lang="en-GB" b="1" dirty="0" smtClean="0"/>
              <a:t>Loops</a:t>
            </a:r>
            <a:r>
              <a:rPr lang="en-GB" dirty="0" smtClean="0"/>
              <a:t> (flow component)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 smtClean="0"/>
              <a:t>Data feeds and repetitions</a:t>
            </a:r>
          </a:p>
          <a:p>
            <a:pPr marL="0" lvl="2" indent="0">
              <a:buNone/>
            </a:pPr>
            <a:endParaRPr lang="en-GB" sz="1800" dirty="0" smtClean="0"/>
          </a:p>
          <a:p>
            <a:pPr marL="0" lvl="2" indent="0">
              <a:buNone/>
            </a:pPr>
            <a:endParaRPr lang="en-GB" sz="1800" dirty="0" smtClean="0"/>
          </a:p>
          <a:p>
            <a:pPr marL="0" lvl="2" indent="0">
              <a:buNone/>
            </a:pPr>
            <a:endParaRPr lang="en-GB" sz="1800" b="1" dirty="0" smtClean="0">
              <a:solidFill>
                <a:srgbClr val="7030A0"/>
              </a:solidFill>
            </a:endParaRPr>
          </a:p>
          <a:p>
            <a:pPr marL="0" lvl="2" indent="0">
              <a:buNone/>
            </a:pPr>
            <a:endParaRPr lang="en-GB" sz="1800" b="1" dirty="0" smtClean="0">
              <a:solidFill>
                <a:srgbClr val="7030A0"/>
              </a:solidFill>
            </a:endParaRPr>
          </a:p>
          <a:p>
            <a:pPr marL="0" lvl="2" indent="0">
              <a:buNone/>
            </a:pPr>
            <a:r>
              <a:rPr lang="en-GB" sz="1800" b="1" dirty="0" smtClean="0">
                <a:solidFill>
                  <a:srgbClr val="7030A0"/>
                </a:solidFill>
              </a:rPr>
              <a:t>When you add a component, you must give it a sensible name</a:t>
            </a:r>
          </a:p>
          <a:p>
            <a:pPr marL="0" lvl="2" indent="0">
              <a:buNone/>
            </a:pPr>
            <a:r>
              <a:rPr lang="en-GB" sz="1800" b="1" dirty="0" smtClean="0">
                <a:solidFill>
                  <a:srgbClr val="7030A0"/>
                </a:solidFill>
              </a:rPr>
              <a:t>(No spaces, something meaningful so you remember what it is!)</a:t>
            </a:r>
          </a:p>
          <a:p>
            <a:pPr marL="0" lvl="2" indent="0">
              <a:buNone/>
            </a:pPr>
            <a:endParaRPr lang="en-GB" sz="1800" dirty="0"/>
          </a:p>
          <a:p>
            <a:pPr marL="0" lvl="2" indent="0">
              <a:buNone/>
            </a:pPr>
            <a:r>
              <a:rPr lang="en-GB" sz="1800" dirty="0" smtClean="0"/>
              <a:t>Each component comes with its own set of properties and attributes</a:t>
            </a:r>
          </a:p>
          <a:p>
            <a:pPr marL="0" lvl="2" indent="0">
              <a:buNone/>
            </a:pPr>
            <a:r>
              <a:rPr lang="en-GB" sz="1800" dirty="0" smtClean="0"/>
              <a:t>These allow us to make them do different things.</a:t>
            </a:r>
            <a:endParaRPr lang="en-GB" dirty="0" smtClean="0"/>
          </a:p>
          <a:p>
            <a:pPr marL="457200" lvl="3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902" y="1785291"/>
            <a:ext cx="444132" cy="4298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2494018"/>
            <a:ext cx="422760" cy="4298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3068961"/>
            <a:ext cx="429806" cy="4298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3653438"/>
            <a:ext cx="3596305" cy="115437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3779912" y="4653136"/>
            <a:ext cx="3168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95736" y="4353054"/>
            <a:ext cx="172819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Loop created called “Trials” which repeats the routine called “trial”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8050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Key component properties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When adding a new component or double clicking a pre-existing one to edit on your timeline, you’re presented with a properties box.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Including properties such as: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Position</a:t>
            </a:r>
          </a:p>
          <a:p>
            <a:r>
              <a:rPr lang="en-GB" dirty="0" err="1" smtClean="0"/>
              <a:t>Color</a:t>
            </a:r>
            <a:endParaRPr lang="en-GB" dirty="0"/>
          </a:p>
          <a:p>
            <a:r>
              <a:rPr lang="en-GB" dirty="0" smtClean="0"/>
              <a:t>Text (where applicable)</a:t>
            </a:r>
          </a:p>
          <a:p>
            <a:r>
              <a:rPr lang="en-GB" dirty="0" smtClean="0"/>
              <a:t>Start time</a:t>
            </a:r>
          </a:p>
          <a:p>
            <a:r>
              <a:rPr lang="en-GB" dirty="0" smtClean="0"/>
              <a:t>Duration</a:t>
            </a:r>
          </a:p>
          <a:p>
            <a:r>
              <a:rPr lang="en-GB" dirty="0" smtClean="0"/>
              <a:t>….</a:t>
            </a:r>
          </a:p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…. And so on.  Depending on the type of component.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These affect the </a:t>
            </a:r>
            <a:r>
              <a:rPr lang="en-GB" b="1" dirty="0" smtClean="0"/>
              <a:t>behaviour</a:t>
            </a:r>
            <a:r>
              <a:rPr lang="en-GB" dirty="0" smtClean="0"/>
              <a:t> of the component within our experiment!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492896"/>
            <a:ext cx="2911296" cy="273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65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000" dirty="0" smtClean="0"/>
              <a:t>Exercise 1.3</a:t>
            </a:r>
            <a:r>
              <a:rPr lang="en-GB" dirty="0" smtClean="0"/>
              <a:t/>
            </a:r>
            <a:br>
              <a:rPr lang="en-GB" dirty="0" smtClean="0"/>
            </a:br>
            <a:endParaRPr lang="en-US" sz="3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 smtClean="0"/>
              <a:t>Exercise 1.3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Study the Stroop experiment to observe some of what we’ve just discussed and</a:t>
            </a:r>
            <a:br>
              <a:rPr lang="en-GB" dirty="0" smtClean="0"/>
            </a:br>
            <a:endParaRPr lang="en-GB" dirty="0" smtClean="0"/>
          </a:p>
          <a:p>
            <a:pPr lvl="1"/>
            <a:r>
              <a:rPr lang="en-GB" dirty="0" smtClean="0"/>
              <a:t>try changing the colour of the instructions </a:t>
            </a:r>
            <a:br>
              <a:rPr lang="en-GB" dirty="0" smtClean="0"/>
            </a:br>
            <a:endParaRPr lang="en-GB" dirty="0" smtClean="0"/>
          </a:p>
          <a:p>
            <a:pPr lvl="1"/>
            <a:r>
              <a:rPr lang="en-GB" dirty="0" smtClean="0"/>
              <a:t>Increase the font size of the target word stimuli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73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“Loops”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8100" lvl="0" indent="0">
              <a:buClr>
                <a:schemeClr val="dk1"/>
              </a:buClr>
              <a:buSzPct val="166666"/>
              <a:buNone/>
            </a:pPr>
            <a:r>
              <a:rPr lang="en" dirty="0" smtClean="0"/>
              <a:t>Loops are where we want to </a:t>
            </a:r>
            <a:r>
              <a:rPr lang="en" b="1" dirty="0" smtClean="0"/>
              <a:t>repeat</a:t>
            </a:r>
            <a:r>
              <a:rPr lang="en" dirty="0" smtClean="0"/>
              <a:t> </a:t>
            </a:r>
            <a:r>
              <a:rPr lang="en" dirty="0"/>
              <a:t>something a number of </a:t>
            </a:r>
            <a:r>
              <a:rPr lang="en" dirty="0" smtClean="0"/>
              <a:t>times.</a:t>
            </a:r>
            <a:endParaRPr lang="en" dirty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r>
              <a:rPr lang="en" dirty="0" smtClean="0"/>
              <a:t>You may </a:t>
            </a:r>
            <a:r>
              <a:rPr lang="en" dirty="0"/>
              <a:t>hear the word “</a:t>
            </a:r>
            <a:r>
              <a:rPr lang="en" dirty="0" smtClean="0"/>
              <a:t>Iteration” used to describe a repetition.</a:t>
            </a:r>
          </a:p>
          <a:p>
            <a:endParaRPr lang="en-GB" dirty="0" smtClean="0"/>
          </a:p>
          <a:p>
            <a:pPr marL="0" indent="0">
              <a:buNone/>
            </a:pPr>
            <a:r>
              <a:rPr lang="en-GB" b="1" dirty="0" smtClean="0"/>
              <a:t>In </a:t>
            </a:r>
            <a:r>
              <a:rPr lang="en-GB" b="1" dirty="0" err="1" smtClean="0"/>
              <a:t>PsychoPy</a:t>
            </a:r>
            <a:r>
              <a:rPr lang="en-GB" b="1" dirty="0" smtClean="0"/>
              <a:t> we want to present stimuli or trials</a:t>
            </a:r>
          </a:p>
          <a:p>
            <a:pPr marL="0" indent="0">
              <a:buNone/>
            </a:pPr>
            <a:endParaRPr lang="en-GB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Often routines are repeated using a Loop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This usually to represent our </a:t>
            </a:r>
            <a:r>
              <a:rPr lang="en-GB" b="1" dirty="0" smtClean="0"/>
              <a:t>trials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Text, Image or other components are </a:t>
            </a:r>
            <a:r>
              <a:rPr lang="en-GB" dirty="0" smtClean="0">
                <a:solidFill>
                  <a:srgbClr val="FF0000"/>
                </a:solidFill>
              </a:rPr>
              <a:t>repeated</a:t>
            </a:r>
            <a:r>
              <a:rPr lang="en-GB" dirty="0" smtClean="0"/>
              <a:t> within our routine/s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/>
              <a:t>Including their timelines and settings.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But the actual text/image may need to change each time</a:t>
            </a:r>
            <a:r>
              <a:rPr lang="en-GB" dirty="0"/>
              <a:t> </a:t>
            </a:r>
            <a:r>
              <a:rPr lang="en-GB" dirty="0" smtClean="0"/>
              <a:t>to represent trial stimuli.</a:t>
            </a:r>
          </a:p>
          <a:p>
            <a:pPr marL="457200" lvl="1" indent="0">
              <a:buNone/>
            </a:pPr>
            <a:endParaRPr lang="en-GB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GB" sz="2800" dirty="0" smtClean="0">
                <a:solidFill>
                  <a:srgbClr val="FF0000"/>
                </a:solidFill>
              </a:rPr>
              <a:t>But how?...</a:t>
            </a:r>
          </a:p>
        </p:txBody>
      </p:sp>
    </p:spTree>
    <p:extLst>
      <p:ext uri="{BB962C8B-B14F-4D97-AF65-F5344CB8AC3E}">
        <p14:creationId xmlns:p14="http://schemas.microsoft.com/office/powerpoint/2010/main" val="190542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850107"/>
          </a:xfrm>
        </p:spPr>
        <p:txBody>
          <a:bodyPr/>
          <a:lstStyle/>
          <a:p>
            <a:r>
              <a:rPr lang="en-GB" dirty="0" smtClean="0"/>
              <a:t>By using a data source!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5299140"/>
          </a:xfrm>
        </p:spPr>
        <p:txBody>
          <a:bodyPr>
            <a:normAutofit/>
          </a:bodyPr>
          <a:lstStyle/>
          <a:p>
            <a:pPr marL="38100" lvl="0" indent="0">
              <a:buClr>
                <a:schemeClr val="dk1"/>
              </a:buClr>
              <a:buSzPct val="166666"/>
              <a:buNone/>
            </a:pPr>
            <a:r>
              <a:rPr lang="en-GB" b="1" dirty="0" smtClean="0"/>
              <a:t>Created in Excel or package that can create CSV files</a:t>
            </a:r>
            <a:endParaRPr lang="en-GB" b="1" dirty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b="1" dirty="0" smtClean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r>
              <a:rPr lang="en-GB" dirty="0" smtClean="0"/>
              <a:t>Headings refer to “attributes” that are created for us that we can use as our trial data</a:t>
            </a:r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dirty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dirty="0" smtClean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dirty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dirty="0" smtClean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dirty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dirty="0" smtClean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14" y="3277743"/>
            <a:ext cx="1206805" cy="7151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25" r="21901"/>
          <a:stretch/>
        </p:blipFill>
        <p:spPr>
          <a:xfrm>
            <a:off x="2704962" y="5596621"/>
            <a:ext cx="1512169" cy="7716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456" y="2492105"/>
            <a:ext cx="3748611" cy="18811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1520" y="2962455"/>
            <a:ext cx="1728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 smtClean="0"/>
              <a:t>Excel/csv data file</a:t>
            </a:r>
            <a:endParaRPr lang="en-US" sz="1100" b="1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719019" y="3717032"/>
            <a:ext cx="1880874" cy="27585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53444" y="3531378"/>
            <a:ext cx="141838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Attached to loop</a:t>
            </a:r>
          </a:p>
          <a:p>
            <a:pPr algn="ctr"/>
            <a:endParaRPr lang="en-GB" sz="1100" dirty="0"/>
          </a:p>
          <a:p>
            <a:pPr algn="ctr"/>
            <a:endParaRPr lang="en-GB" sz="1100" dirty="0" smtClean="0"/>
          </a:p>
          <a:p>
            <a:pPr algn="ctr"/>
            <a:r>
              <a:rPr lang="en-GB" sz="1100" dirty="0" smtClean="0"/>
              <a:t>Via “</a:t>
            </a:r>
            <a:r>
              <a:rPr lang="en-GB" sz="1100" b="1" dirty="0" smtClean="0"/>
              <a:t>Conditions</a:t>
            </a:r>
            <a:r>
              <a:rPr lang="en-GB" sz="1100" dirty="0" smtClean="0"/>
              <a:t>” property</a:t>
            </a:r>
            <a:endParaRPr lang="en-US" sz="11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5580112" y="4470097"/>
            <a:ext cx="288032" cy="33110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76055" y="4887243"/>
            <a:ext cx="218101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err="1"/>
              <a:t>PsychoPy</a:t>
            </a:r>
            <a:r>
              <a:rPr lang="en-GB" sz="1100" dirty="0"/>
              <a:t> automatically picks up the headers and treats them as “</a:t>
            </a:r>
            <a:r>
              <a:rPr lang="en-GB" sz="1100" b="1" dirty="0"/>
              <a:t>Attributes</a:t>
            </a:r>
            <a:r>
              <a:rPr lang="en-GB" sz="1100" dirty="0"/>
              <a:t>” (or Python Variables).  These are CASE SENSITIVE.  There should be NO WHITE SPACE!</a:t>
            </a:r>
          </a:p>
          <a:p>
            <a:pPr algn="ctr"/>
            <a:endParaRPr lang="en-GB" sz="1100" dirty="0"/>
          </a:p>
          <a:p>
            <a:pPr algn="ctr"/>
            <a:r>
              <a:rPr lang="en-GB" sz="1100" dirty="0"/>
              <a:t>These are now available to the “</a:t>
            </a:r>
            <a:r>
              <a:rPr lang="en-GB" sz="1100" b="1" dirty="0"/>
              <a:t>trial</a:t>
            </a:r>
            <a:r>
              <a:rPr lang="en-GB" sz="1100" dirty="0"/>
              <a:t>” routine and the </a:t>
            </a:r>
            <a:r>
              <a:rPr lang="en-GB" sz="1100" b="1" dirty="0"/>
              <a:t>components</a:t>
            </a:r>
            <a:r>
              <a:rPr lang="en-GB" sz="1100" dirty="0"/>
              <a:t> within.</a:t>
            </a:r>
            <a:endParaRPr lang="en-US" sz="11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3707944" y="5664584"/>
            <a:ext cx="1440120" cy="14068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71460" y="3409719"/>
            <a:ext cx="1296144" cy="3061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716016" y="4066713"/>
            <a:ext cx="1296144" cy="3745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12546" y="3873689"/>
            <a:ext cx="1294151" cy="2837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2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850107"/>
          </a:xfrm>
        </p:spPr>
        <p:txBody>
          <a:bodyPr/>
          <a:lstStyle/>
          <a:p>
            <a:r>
              <a:rPr lang="en-GB" dirty="0" smtClean="0"/>
              <a:t>Accessing those attributes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5299140"/>
          </a:xfrm>
        </p:spPr>
        <p:txBody>
          <a:bodyPr>
            <a:normAutofit/>
          </a:bodyPr>
          <a:lstStyle/>
          <a:p>
            <a:pPr marL="38100" lvl="0" indent="0">
              <a:buClr>
                <a:schemeClr val="dk1"/>
              </a:buClr>
              <a:buSzPct val="166666"/>
              <a:buNone/>
            </a:pPr>
            <a:r>
              <a:rPr lang="en-GB" b="1" dirty="0" smtClean="0"/>
              <a:t>“Word” </a:t>
            </a:r>
            <a:r>
              <a:rPr lang="en-GB" dirty="0" smtClean="0"/>
              <a:t>and</a:t>
            </a:r>
            <a:r>
              <a:rPr lang="en-GB" b="1" dirty="0" smtClean="0"/>
              <a:t> “Colour” </a:t>
            </a:r>
            <a:r>
              <a:rPr lang="en-GB" dirty="0" smtClean="0"/>
              <a:t>now become available to use in the Text component</a:t>
            </a:r>
            <a:endParaRPr lang="en-GB" dirty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b="1" dirty="0" smtClean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dirty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dirty="0" smtClean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dirty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dirty="0" smtClean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dirty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dirty="0" smtClean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25" r="21901"/>
          <a:stretch/>
        </p:blipFill>
        <p:spPr>
          <a:xfrm>
            <a:off x="539552" y="1772816"/>
            <a:ext cx="1512169" cy="77163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202"/>
          <a:stretch/>
        </p:blipFill>
        <p:spPr>
          <a:xfrm>
            <a:off x="2699792" y="1772816"/>
            <a:ext cx="1656184" cy="12241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773392"/>
            <a:ext cx="3748769" cy="3520418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1691680" y="1772816"/>
            <a:ext cx="1440160" cy="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211960" y="1772816"/>
            <a:ext cx="1440160" cy="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95636" y="3747840"/>
            <a:ext cx="31683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We use the dollar sign (</a:t>
            </a:r>
            <a:r>
              <a:rPr lang="en-GB" sz="1600" b="1" dirty="0" smtClean="0"/>
              <a:t>$</a:t>
            </a:r>
            <a:r>
              <a:rPr lang="en-GB" sz="1600" dirty="0" smtClean="0"/>
              <a:t>) to tell </a:t>
            </a:r>
            <a:r>
              <a:rPr lang="en-GB" sz="1600" dirty="0" err="1" smtClean="0"/>
              <a:t>PsychoPy</a:t>
            </a:r>
            <a:r>
              <a:rPr lang="en-GB" sz="1600" dirty="0" smtClean="0"/>
              <a:t> that we are using an attribute, which will contain data for our current trial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195736" y="5383555"/>
            <a:ext cx="49325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Crucially, we MUST change the update method from “</a:t>
            </a:r>
            <a:r>
              <a:rPr lang="en-GB" sz="1600" b="1" dirty="0" smtClean="0"/>
              <a:t>Constant</a:t>
            </a:r>
            <a:r>
              <a:rPr lang="en-GB" sz="1600" dirty="0" smtClean="0"/>
              <a:t>” to “</a:t>
            </a:r>
            <a:r>
              <a:rPr lang="en-GB" sz="1600" b="1" dirty="0" smtClean="0"/>
              <a:t>Set every repeat</a:t>
            </a:r>
            <a:r>
              <a:rPr lang="en-GB" sz="1600" dirty="0" smtClean="0"/>
              <a:t>”.</a:t>
            </a:r>
          </a:p>
          <a:p>
            <a:pPr algn="ctr"/>
            <a:endParaRPr lang="en-GB" sz="1600" dirty="0"/>
          </a:p>
          <a:p>
            <a:pPr algn="ctr"/>
            <a:r>
              <a:rPr lang="en-GB" sz="1600" dirty="0" smtClean="0"/>
              <a:t>So we are saying – “</a:t>
            </a:r>
            <a:r>
              <a:rPr lang="en-GB" sz="1600" b="1" dirty="0" smtClean="0"/>
              <a:t>This value will change on every repetition/loop/trial”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4417199" y="3444913"/>
            <a:ext cx="802873" cy="63216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430194" y="4239903"/>
            <a:ext cx="1038690" cy="46546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472100" y="3317576"/>
            <a:ext cx="504056" cy="2160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610653" y="4131890"/>
            <a:ext cx="504056" cy="2160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6215071" y="3425588"/>
            <a:ext cx="1525281" cy="1957967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6202524" y="4239902"/>
            <a:ext cx="1537828" cy="1143653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7679128" y="3317576"/>
            <a:ext cx="853311" cy="2160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7683537" y="4131889"/>
            <a:ext cx="853311" cy="2160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6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706091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So when the trials run…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8229600" cy="5587172"/>
          </a:xfrm>
        </p:spPr>
        <p:txBody>
          <a:bodyPr/>
          <a:lstStyle/>
          <a:p>
            <a:pPr marL="457200" lvl="1" indent="0">
              <a:buNone/>
            </a:pPr>
            <a:endParaRPr lang="en-GB" sz="1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25" r="21901"/>
          <a:stretch/>
        </p:blipFill>
        <p:spPr>
          <a:xfrm>
            <a:off x="2478596" y="1159034"/>
            <a:ext cx="1512169" cy="7716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1212747"/>
            <a:ext cx="1206805" cy="7151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2588" y="1363211"/>
            <a:ext cx="14183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1) </a:t>
            </a:r>
            <a:r>
              <a:rPr lang="en-GB" sz="1100" dirty="0" smtClean="0"/>
              <a:t>We come into the trial routine…</a:t>
            </a:r>
            <a:endParaRPr lang="en-US" sz="1100" dirty="0"/>
          </a:p>
        </p:txBody>
      </p:sp>
      <p:sp>
        <p:nvSpPr>
          <p:cNvPr id="8" name="Rectangle 7"/>
          <p:cNvSpPr/>
          <p:nvPr/>
        </p:nvSpPr>
        <p:spPr>
          <a:xfrm>
            <a:off x="5868144" y="1578655"/>
            <a:ext cx="1418381" cy="160473"/>
          </a:xfrm>
          <a:prstGeom prst="rect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  <a:alpha val="2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150681" y="1357590"/>
            <a:ext cx="1418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2)</a:t>
            </a:r>
            <a:r>
              <a:rPr lang="en-GB" sz="1100" dirty="0" smtClean="0"/>
              <a:t> And fetch a row</a:t>
            </a:r>
            <a:endParaRPr lang="en-US" sz="11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907704" y="1484784"/>
            <a:ext cx="504056" cy="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8" idx="1"/>
          </p:cNvCxnSpPr>
          <p:nvPr/>
        </p:nvCxnSpPr>
        <p:spPr>
          <a:xfrm flipV="1">
            <a:off x="4788024" y="1658892"/>
            <a:ext cx="1080120" cy="80237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2588" y="2190876"/>
            <a:ext cx="1418381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3)</a:t>
            </a:r>
            <a:r>
              <a:rPr lang="en-GB" sz="1100" dirty="0" smtClean="0"/>
              <a:t> </a:t>
            </a:r>
            <a:r>
              <a:rPr lang="en-GB" sz="1100" b="1" dirty="0" smtClean="0"/>
              <a:t>“Hello” </a:t>
            </a:r>
            <a:r>
              <a:rPr lang="en-GB" sz="1100" dirty="0" smtClean="0"/>
              <a:t>and </a:t>
            </a:r>
            <a:r>
              <a:rPr lang="en-GB" sz="1100" b="1" dirty="0" smtClean="0"/>
              <a:t>“Red” </a:t>
            </a:r>
            <a:r>
              <a:rPr lang="en-GB" sz="1100" dirty="0" smtClean="0"/>
              <a:t>are passed into their attributes. </a:t>
            </a:r>
          </a:p>
          <a:p>
            <a:pPr algn="ctr"/>
            <a:endParaRPr lang="en-GB" sz="1100" dirty="0" smtClean="0"/>
          </a:p>
          <a:p>
            <a:pPr algn="ctr"/>
            <a:r>
              <a:rPr lang="en-GB" sz="1100" dirty="0" smtClean="0"/>
              <a:t>Done automatically by </a:t>
            </a:r>
            <a:r>
              <a:rPr lang="en-GB" sz="1100" dirty="0" err="1" smtClean="0"/>
              <a:t>PsychoPy</a:t>
            </a:r>
            <a:endParaRPr lang="en-US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2411760" y="2310012"/>
            <a:ext cx="1614463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“Red”</a:t>
            </a:r>
          </a:p>
          <a:p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Word = “Hello”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90562" y="2310012"/>
            <a:ext cx="1418381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4)</a:t>
            </a:r>
            <a:r>
              <a:rPr lang="en-GB" sz="1100" dirty="0" smtClean="0"/>
              <a:t> These are passed to the Text component in the trial routine.</a:t>
            </a:r>
            <a:endParaRPr lang="en-US" sz="11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842396" y="2420888"/>
            <a:ext cx="504056" cy="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709" y="2190876"/>
            <a:ext cx="2901141" cy="1584176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5535442" y="2371458"/>
            <a:ext cx="692742" cy="302643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551101" y="2679956"/>
            <a:ext cx="744715" cy="700236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10525" y="3735491"/>
            <a:ext cx="1418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5)</a:t>
            </a:r>
            <a:r>
              <a:rPr lang="en-GB" sz="1100" dirty="0" smtClean="0"/>
              <a:t> This enables display when we run the experiment!</a:t>
            </a:r>
            <a:endParaRPr lang="en-US" sz="1100" dirty="0"/>
          </a:p>
        </p:txBody>
      </p:sp>
      <p:sp>
        <p:nvSpPr>
          <p:cNvPr id="27" name="TextBox 26"/>
          <p:cNvSpPr txBox="1"/>
          <p:nvPr/>
        </p:nvSpPr>
        <p:spPr>
          <a:xfrm>
            <a:off x="2336837" y="3823822"/>
            <a:ext cx="1583292" cy="111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b="1" dirty="0" smtClean="0">
                <a:solidFill>
                  <a:srgbClr val="FF0000"/>
                </a:solidFill>
              </a:rPr>
              <a:t>Hello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9323" y="5157192"/>
            <a:ext cx="1418381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7)</a:t>
            </a:r>
            <a:r>
              <a:rPr lang="en-GB" sz="1100" dirty="0" smtClean="0"/>
              <a:t> And the cycle repeats until we have no data left to use!</a:t>
            </a:r>
            <a:endParaRPr lang="en-US" sz="1100" dirty="0"/>
          </a:p>
        </p:txBody>
      </p:sp>
      <p:sp>
        <p:nvSpPr>
          <p:cNvPr id="29" name="TextBox 28"/>
          <p:cNvSpPr txBox="1"/>
          <p:nvPr/>
        </p:nvSpPr>
        <p:spPr>
          <a:xfrm>
            <a:off x="4190562" y="3795195"/>
            <a:ext cx="1418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6)</a:t>
            </a:r>
            <a:r>
              <a:rPr lang="en-GB" sz="1100" dirty="0" smtClean="0"/>
              <a:t> When the trial ends, we then fetch our next trial data…</a:t>
            </a:r>
            <a:endParaRPr lang="en-US" sz="1100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567" y="3871632"/>
            <a:ext cx="1206805" cy="715144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5849551" y="4420655"/>
            <a:ext cx="1418381" cy="160473"/>
          </a:xfrm>
          <a:prstGeom prst="rect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  <a:alpha val="2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endCxn id="31" idx="1"/>
          </p:cNvCxnSpPr>
          <p:nvPr/>
        </p:nvCxnSpPr>
        <p:spPr>
          <a:xfrm>
            <a:off x="5535442" y="4086283"/>
            <a:ext cx="314109" cy="414609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832781" y="3933056"/>
            <a:ext cx="504056" cy="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9512" y="2564904"/>
            <a:ext cx="323076" cy="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66302" y="2571622"/>
            <a:ext cx="15599" cy="2993374"/>
          </a:xfrm>
          <a:prstGeom prst="straightConnector1">
            <a:avLst/>
          </a:prstGeom>
          <a:ln w="6032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91826" y="5564996"/>
            <a:ext cx="318699" cy="0"/>
          </a:xfrm>
          <a:prstGeom prst="straightConnector1">
            <a:avLst/>
          </a:prstGeom>
          <a:ln w="6032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822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While you’re waiting…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GB" dirty="0" smtClean="0"/>
              <a:t>Go to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c:\Work</a:t>
            </a:r>
            <a:b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 smtClean="0"/>
              <a:t>Create directory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:\Work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\{your_username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 smtClean="0"/>
              <a:t>Download todays materials from	</a:t>
            </a:r>
          </a:p>
          <a:p>
            <a:pPr lvl="1">
              <a:buFont typeface="+mj-lt"/>
              <a:buAutoNum type="arabicPeriod"/>
            </a:pPr>
            <a:r>
              <a:rPr lang="en-GB" b="1" dirty="0">
                <a:hlinkClick r:id="rId2"/>
              </a:rPr>
              <a:t>https://</a:t>
            </a:r>
            <a:r>
              <a:rPr lang="en-GB" b="1" dirty="0" smtClean="0">
                <a:hlinkClick r:id="rId2"/>
              </a:rPr>
              <a:t>www.kent.ac.uk/school-of-psychology/fyp.zip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pPr>
              <a:buFont typeface="+mj-lt"/>
              <a:buAutoNum type="arabicPeriod"/>
            </a:pPr>
            <a:r>
              <a:rPr lang="en-GB" dirty="0" smtClean="0"/>
              <a:t>Save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‘.zip’ </a:t>
            </a:r>
            <a:r>
              <a:rPr lang="en-GB" dirty="0" smtClean="0"/>
              <a:t>file into your folder (see #2 above)</a:t>
            </a:r>
            <a:br>
              <a:rPr lang="en-GB" dirty="0" smtClean="0"/>
            </a:br>
            <a:endParaRPr lang="en-GB" dirty="0" smtClean="0"/>
          </a:p>
          <a:p>
            <a:pPr>
              <a:buFont typeface="+mj-lt"/>
              <a:buAutoNum type="arabicPeriod"/>
            </a:pPr>
            <a:r>
              <a:rPr lang="en-GB" dirty="0" smtClean="0"/>
              <a:t>Right click on the downloaded file and select ‘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Extract all</a:t>
            </a:r>
            <a:r>
              <a:rPr lang="en-GB" dirty="0" smtClean="0"/>
              <a:t>’</a:t>
            </a:r>
          </a:p>
          <a:p>
            <a:pPr lvl="1">
              <a:buFont typeface="+mj-lt"/>
              <a:buAutoNum type="arabicPeriod"/>
            </a:pPr>
            <a:r>
              <a:rPr lang="en-GB" dirty="0" smtClean="0">
                <a:solidFill>
                  <a:srgbClr val="FF0000"/>
                </a:solidFill>
              </a:rPr>
              <a:t>Please make sure you unzip the file and not click onto it!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24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869256"/>
          </a:xfrm>
        </p:spPr>
        <p:txBody>
          <a:bodyPr>
            <a:normAutofit/>
          </a:bodyPr>
          <a:lstStyle/>
          <a:p>
            <a:r>
              <a:rPr lang="en-GB" sz="2400" dirty="0" smtClean="0"/>
              <a:t>Exercise 2: further </a:t>
            </a:r>
            <a:r>
              <a:rPr lang="en-GB" sz="2400" dirty="0"/>
              <a:t>modifications of the Stroop demo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GB" dirty="0" smtClean="0"/>
              <a:t>Open up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stroop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stroop.psyexp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/>
              <a:t>from Exercise 1</a:t>
            </a:r>
          </a:p>
          <a:p>
            <a:pPr>
              <a:buFont typeface="+mj-lt"/>
              <a:buAutoNum type="arabicPeriod"/>
            </a:pPr>
            <a:r>
              <a:rPr lang="en-GB" dirty="0" smtClean="0"/>
              <a:t>Change the intro text and the first line “</a:t>
            </a:r>
            <a:r>
              <a:rPr lang="en-GB" b="1" dirty="0" smtClean="0"/>
              <a:t>OK. Ready for the real thing?</a:t>
            </a:r>
            <a:r>
              <a:rPr lang="en-GB" dirty="0" smtClean="0"/>
              <a:t>” to “</a:t>
            </a:r>
            <a:r>
              <a:rPr lang="en-GB" b="1" dirty="0" smtClean="0"/>
              <a:t>Instructions</a:t>
            </a:r>
            <a:r>
              <a:rPr lang="en-GB" dirty="0" smtClean="0"/>
              <a:t>”</a:t>
            </a:r>
          </a:p>
          <a:p>
            <a:pPr>
              <a:buFont typeface="+mj-lt"/>
              <a:buAutoNum type="arabicPeriod"/>
            </a:pPr>
            <a:r>
              <a:rPr lang="en-GB" dirty="0" smtClean="0"/>
              <a:t>Update keys from </a:t>
            </a:r>
            <a:r>
              <a:rPr lang="en-GB" b="1" dirty="0" smtClean="0"/>
              <a:t>“left”, “down”, “right” </a:t>
            </a:r>
            <a:r>
              <a:rPr lang="en-GB" dirty="0" smtClean="0"/>
              <a:t>to </a:t>
            </a:r>
            <a:r>
              <a:rPr lang="en-GB" b="1" dirty="0" smtClean="0"/>
              <a:t>“a”, “s”, “d”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 smtClean="0"/>
              <a:t>Ensure you update the instructions</a:t>
            </a:r>
          </a:p>
          <a:p>
            <a:pPr>
              <a:buFont typeface="+mj-lt"/>
              <a:buAutoNum type="arabicPeriod"/>
            </a:pPr>
            <a:r>
              <a:rPr lang="en-GB" dirty="0" smtClean="0"/>
              <a:t>Add another 5 trials to the </a:t>
            </a:r>
            <a:r>
              <a:rPr lang="en-GB" dirty="0" err="1" smtClean="0"/>
              <a:t>Stroop</a:t>
            </a:r>
            <a:endParaRPr lang="en-GB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 smtClean="0">
                <a:cs typeface="Courier New" panose="02070309020205020404" pitchFamily="49" charset="0"/>
              </a:rPr>
              <a:t>Edit the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trialTypes.xlsx </a:t>
            </a:r>
            <a:r>
              <a:rPr lang="en-GB" sz="1800" dirty="0" smtClean="0"/>
              <a:t>is where the source trial data is!</a:t>
            </a:r>
          </a:p>
          <a:p>
            <a:pPr>
              <a:buFont typeface="+mj-lt"/>
              <a:buAutoNum type="arabicPeriod"/>
            </a:pPr>
            <a:r>
              <a:rPr lang="en-GB" dirty="0" smtClean="0"/>
              <a:t>Try adding a new routine which will act as a title page for the experiment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 smtClean="0"/>
              <a:t>HINT: the “instruct” routine should give you some clues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 smtClean="0"/>
              <a:t>Look at the properties of the Text and Keyboard component and replicate</a:t>
            </a:r>
          </a:p>
          <a:p>
            <a:pPr>
              <a:buFont typeface="+mj-lt"/>
              <a:buAutoNum type="arabicPeriod"/>
            </a:pPr>
            <a:r>
              <a:rPr lang="en-GB" dirty="0" smtClean="0"/>
              <a:t>Re-Run and see what you get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 smtClean="0"/>
              <a:t>Look at the result file, has your new data column come over?</a:t>
            </a:r>
          </a:p>
        </p:txBody>
      </p:sp>
    </p:spTree>
    <p:extLst>
      <p:ext uri="{BB962C8B-B14F-4D97-AF65-F5344CB8AC3E}">
        <p14:creationId xmlns:p14="http://schemas.microsoft.com/office/powerpoint/2010/main" val="166220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“</a:t>
            </a:r>
            <a:r>
              <a:rPr lang="en-GB" dirty="0" err="1" smtClean="0"/>
              <a:t>Gotchas</a:t>
            </a:r>
            <a:r>
              <a:rPr lang="en-GB" dirty="0" smtClean="0"/>
              <a:t>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GB" sz="2000" b="1" dirty="0" smtClean="0">
                <a:solidFill>
                  <a:schemeClr val="tx1"/>
                </a:solidFill>
              </a:rPr>
              <a:t>1) Update </a:t>
            </a:r>
            <a:r>
              <a:rPr lang="en-GB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properties</a:t>
            </a:r>
            <a:r>
              <a:rPr lang="en-GB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b="1" dirty="0">
                <a:solidFill>
                  <a:schemeClr val="tx1"/>
                </a:solidFill>
              </a:rPr>
              <a:t>setting</a:t>
            </a:r>
          </a:p>
          <a:p>
            <a:pPr marL="0" lvl="1" indent="0">
              <a:buNone/>
            </a:pPr>
            <a:endParaRPr lang="en-GB" sz="1800" dirty="0" smtClean="0">
              <a:solidFill>
                <a:schemeClr val="tx1"/>
              </a:solidFill>
            </a:endParaRPr>
          </a:p>
          <a:p>
            <a:pPr marL="0" lvl="1" indent="0">
              <a:buNone/>
            </a:pPr>
            <a:r>
              <a:rPr lang="en-GB" sz="1800" dirty="0" smtClean="0">
                <a:solidFill>
                  <a:schemeClr val="tx1"/>
                </a:solidFill>
              </a:rPr>
              <a:t>It is key to set the properties where you have an attribute coming in from </a:t>
            </a:r>
            <a:r>
              <a:rPr lang="en-GB" sz="1800" b="1" dirty="0" smtClean="0">
                <a:solidFill>
                  <a:schemeClr val="tx1"/>
                </a:solidFill>
              </a:rPr>
              <a:t>“</a:t>
            </a:r>
            <a:r>
              <a:rPr lang="en-GB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Constant</a:t>
            </a:r>
            <a:r>
              <a:rPr lang="en-GB" sz="1800" b="1" dirty="0" smtClean="0">
                <a:solidFill>
                  <a:schemeClr val="tx1"/>
                </a:solidFill>
              </a:rPr>
              <a:t>” </a:t>
            </a:r>
            <a:r>
              <a:rPr lang="en-GB" sz="1800" dirty="0" smtClean="0">
                <a:solidFill>
                  <a:schemeClr val="tx1"/>
                </a:solidFill>
              </a:rPr>
              <a:t>(never changes) to </a:t>
            </a:r>
            <a:r>
              <a:rPr lang="en-GB" sz="1800" dirty="0">
                <a:solidFill>
                  <a:schemeClr val="tx1"/>
                </a:solidFill>
              </a:rPr>
              <a:t>“</a:t>
            </a:r>
            <a:r>
              <a:rPr lang="en-GB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every repeat</a:t>
            </a:r>
            <a:r>
              <a:rPr lang="en-GB" sz="1800" b="1" dirty="0">
                <a:solidFill>
                  <a:schemeClr val="tx1"/>
                </a:solidFill>
              </a:rPr>
              <a:t>” </a:t>
            </a:r>
            <a:r>
              <a:rPr lang="en-GB" sz="1800" dirty="0" smtClean="0">
                <a:solidFill>
                  <a:schemeClr val="tx1"/>
                </a:solidFill>
              </a:rPr>
              <a:t>= (update </a:t>
            </a:r>
            <a:r>
              <a:rPr lang="en-GB" sz="1800" dirty="0">
                <a:solidFill>
                  <a:schemeClr val="tx1"/>
                </a:solidFill>
              </a:rPr>
              <a:t>and change on every </a:t>
            </a:r>
            <a:r>
              <a:rPr lang="en-GB" sz="1800" dirty="0" smtClean="0">
                <a:solidFill>
                  <a:schemeClr val="tx1"/>
                </a:solidFill>
              </a:rPr>
              <a:t>repetition/trial/loop).  Keeping as Constant will cause an error!</a:t>
            </a:r>
          </a:p>
          <a:p>
            <a:pPr marL="0" lvl="1" indent="0">
              <a:buNone/>
            </a:pPr>
            <a:endParaRPr lang="en-GB" sz="1800" dirty="0">
              <a:solidFill>
                <a:schemeClr val="tx1"/>
              </a:solidFill>
            </a:endParaRPr>
          </a:p>
          <a:p>
            <a:pPr marL="0" lvl="1" indent="0">
              <a:buNone/>
            </a:pPr>
            <a:r>
              <a:rPr lang="en-GB" sz="1400" dirty="0" smtClean="0">
                <a:solidFill>
                  <a:schemeClr val="tx1"/>
                </a:solidFill>
              </a:rPr>
              <a:t>NOTE: The </a:t>
            </a:r>
            <a:r>
              <a:rPr lang="en-GB" sz="1400" b="1" dirty="0" smtClean="0">
                <a:solidFill>
                  <a:schemeClr val="tx1"/>
                </a:solidFill>
              </a:rPr>
              <a:t>“Set every frame” option updates </a:t>
            </a:r>
            <a:r>
              <a:rPr lang="en-GB" sz="1400" dirty="0" smtClean="0">
                <a:solidFill>
                  <a:schemeClr val="tx1"/>
                </a:solidFill>
              </a:rPr>
              <a:t>component at every single screen refresh</a:t>
            </a:r>
          </a:p>
          <a:p>
            <a:pPr marL="0" lvl="1" indent="0">
              <a:buNone/>
            </a:pPr>
            <a:r>
              <a:rPr lang="en-GB" sz="1400" b="1" dirty="0" smtClean="0">
                <a:solidFill>
                  <a:schemeClr val="tx1"/>
                </a:solidFill>
              </a:rPr>
              <a:t>= Overkill!</a:t>
            </a:r>
            <a:endParaRPr lang="en-GB" sz="18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sz="20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sz="2000" b="1" dirty="0" smtClean="0">
                <a:solidFill>
                  <a:schemeClr val="tx1"/>
                </a:solidFill>
              </a:rPr>
              <a:t>2) Making updates to the data file </a:t>
            </a:r>
            <a:r>
              <a:rPr lang="en-GB" sz="2000" dirty="0" smtClean="0">
                <a:solidFill>
                  <a:schemeClr val="tx1"/>
                </a:solidFill>
              </a:rPr>
              <a:t>(</a:t>
            </a:r>
            <a:r>
              <a:rPr lang="en-GB" sz="2000" dirty="0" err="1" smtClean="0">
                <a:solidFill>
                  <a:schemeClr val="tx1"/>
                </a:solidFill>
              </a:rPr>
              <a:t>i.e</a:t>
            </a:r>
            <a:r>
              <a:rPr lang="en-GB" sz="2000" dirty="0" smtClean="0">
                <a:solidFill>
                  <a:schemeClr val="tx1"/>
                </a:solidFill>
              </a:rPr>
              <a:t> new columns)</a:t>
            </a:r>
          </a:p>
          <a:p>
            <a:pPr marL="457200" lvl="1" indent="0">
              <a:buNone/>
            </a:pPr>
            <a:endParaRPr lang="en-GB" sz="1800" b="1" dirty="0">
              <a:solidFill>
                <a:srgbClr val="7030A0"/>
              </a:solidFill>
            </a:endParaRPr>
          </a:p>
          <a:p>
            <a:pPr marL="0" lvl="0" indent="0">
              <a:buNone/>
            </a:pPr>
            <a:r>
              <a:rPr lang="en-GB" dirty="0"/>
              <a:t>When a trial list is updated with new columns, you </a:t>
            </a:r>
            <a:r>
              <a:rPr lang="en-GB" b="1" dirty="0"/>
              <a:t>must re-attach the CSV file.   </a:t>
            </a:r>
            <a:r>
              <a:rPr lang="en-GB" dirty="0"/>
              <a:t>This is so </a:t>
            </a:r>
            <a:r>
              <a:rPr lang="en-GB" dirty="0" err="1"/>
              <a:t>PsychoPy</a:t>
            </a:r>
            <a:r>
              <a:rPr lang="en-GB" dirty="0"/>
              <a:t> will pick up the new attributes you add!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5218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354163"/>
          </a:xfrm>
        </p:spPr>
        <p:txBody>
          <a:bodyPr>
            <a:normAutofit/>
          </a:bodyPr>
          <a:lstStyle/>
          <a:p>
            <a:r>
              <a:rPr lang="en-GB" dirty="0"/>
              <a:t>File </a:t>
            </a:r>
            <a:r>
              <a:rPr lang="en-GB" dirty="0" smtClean="0"/>
              <a:t>Preferences (menu option)&amp;</a:t>
            </a:r>
            <a:br>
              <a:rPr lang="en-GB" dirty="0" smtClean="0"/>
            </a:br>
            <a:r>
              <a:rPr lang="en-GB" dirty="0" smtClean="0"/>
              <a:t>Experiment Settings (icon)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4984"/>
            <a:ext cx="8229600" cy="2850868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One of the key settings you may want to </a:t>
            </a:r>
            <a:br>
              <a:rPr lang="en-GB" dirty="0" smtClean="0"/>
            </a:br>
            <a:r>
              <a:rPr lang="en-GB" dirty="0" smtClean="0"/>
              <a:t>consider changing!</a:t>
            </a:r>
          </a:p>
          <a:p>
            <a:r>
              <a:rPr lang="en-GB" dirty="0" smtClean="0"/>
              <a:t>By default, when running an experiment you </a:t>
            </a:r>
            <a:br>
              <a:rPr lang="en-GB" dirty="0" smtClean="0"/>
            </a:br>
            <a:r>
              <a:rPr lang="en-GB" dirty="0" smtClean="0"/>
              <a:t>can press ESC</a:t>
            </a:r>
          </a:p>
          <a:p>
            <a:r>
              <a:rPr lang="en-GB" dirty="0" smtClean="0"/>
              <a:t>This will halt the experiment</a:t>
            </a:r>
          </a:p>
          <a:p>
            <a:r>
              <a:rPr lang="en-GB" dirty="0" smtClean="0"/>
              <a:t>And save any data recorded so far.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This can be disabled: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E.g.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805" y="3284984"/>
            <a:ext cx="2808995" cy="273630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2322981"/>
            <a:ext cx="6069360" cy="576809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rmAutofit/>
          </a:bodyPr>
          <a:lstStyle>
            <a:lvl1pPr algn="l" defTabSz="457200" rtl="0" eaLnBrk="1" latinLnBrk="0" hangingPunct="1">
              <a:spcBef>
                <a:spcPts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spcBef>
                <a:spcPts val="0"/>
              </a:spcBef>
              <a:defRPr>
                <a:solidFill>
                  <a:schemeClr val="tx2"/>
                </a:solidFill>
              </a:defRPr>
            </a:lvl2pPr>
            <a:lvl3pPr eaLnBrk="1" hangingPunct="1">
              <a:spcBef>
                <a:spcPts val="0"/>
              </a:spcBef>
              <a:defRPr>
                <a:solidFill>
                  <a:schemeClr val="tx2"/>
                </a:solidFill>
              </a:defRPr>
            </a:lvl3pPr>
            <a:lvl4pPr eaLnBrk="1" hangingPunct="1">
              <a:spcBef>
                <a:spcPts val="0"/>
              </a:spcBef>
              <a:defRPr>
                <a:solidFill>
                  <a:schemeClr val="tx2"/>
                </a:solidFill>
              </a:defRPr>
            </a:lvl4pPr>
            <a:lvl5pPr eaLnBrk="1" hangingPunct="1">
              <a:spcBef>
                <a:spcPts val="0"/>
              </a:spcBef>
              <a:defRPr>
                <a:solidFill>
                  <a:schemeClr val="tx2"/>
                </a:solidFill>
              </a:defRPr>
            </a:lvl5pPr>
            <a:lvl6pPr eaLnBrk="1" hangingPunct="1">
              <a:spcBef>
                <a:spcPts val="0"/>
              </a:spcBef>
              <a:defRPr>
                <a:solidFill>
                  <a:schemeClr val="tx2"/>
                </a:solidFill>
              </a:defRPr>
            </a:lvl6pPr>
            <a:lvl7pPr eaLnBrk="1" hangingPunct="1">
              <a:spcBef>
                <a:spcPts val="0"/>
              </a:spcBef>
              <a:defRPr>
                <a:solidFill>
                  <a:schemeClr val="tx2"/>
                </a:solidFill>
              </a:defRPr>
            </a:lvl7pPr>
            <a:lvl8pPr eaLnBrk="1" hangingPunct="1">
              <a:spcBef>
                <a:spcPts val="0"/>
              </a:spcBef>
              <a:defRPr>
                <a:solidFill>
                  <a:schemeClr val="tx2"/>
                </a:solidFill>
              </a:defRPr>
            </a:lvl8pPr>
            <a:lvl9pPr eaLnBrk="1" hangingPunct="1">
              <a:spcBef>
                <a:spcPts val="0"/>
              </a:spcBef>
              <a:defRPr>
                <a:solidFill>
                  <a:schemeClr val="tx2"/>
                </a:solidFill>
              </a:defRPr>
            </a:lvl9pPr>
          </a:lstStyle>
          <a:p>
            <a:r>
              <a:rPr lang="en-GB" sz="2400" dirty="0" smtClean="0"/>
              <a:t>Escaping from your experiment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335" y="993862"/>
            <a:ext cx="55245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4408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General best </a:t>
            </a:r>
            <a:r>
              <a:rPr lang="en" dirty="0"/>
              <a:t>practices</a:t>
            </a:r>
          </a:p>
        </p:txBody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457200" y="1600199"/>
            <a:ext cx="8229600" cy="513310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GB" dirty="0" smtClean="0"/>
              <a:t>When lab testing, ensure you test your experiment in there 24 hours before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Label your routines/loops and components clearly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Make regular backups!!</a:t>
            </a:r>
            <a:br>
              <a:rPr lang="en-GB" dirty="0" smtClean="0"/>
            </a:br>
            <a:endParaRPr lang="en-GB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smtClean="0"/>
              <a:t>We cannot stress this enough!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smtClean="0"/>
              <a:t>Don’t just rely on USB sticks (can be unreliable)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Check your data output and ensure its solid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smtClean="0"/>
              <a:t>Make sure you are saving ALL the data you need for your analysis</a:t>
            </a:r>
          </a:p>
          <a:p>
            <a:pPr>
              <a:buFont typeface="Courier New" panose="02070309020205020404" pitchFamily="49" charset="0"/>
              <a:buChar char="o"/>
            </a:pPr>
            <a:endParaRPr lang="en" dirty="0" smtClean="0"/>
          </a:p>
          <a:p>
            <a:pPr marL="38100" lvl="0" indent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151454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Where can I get extra help?</a:t>
            </a:r>
            <a:endParaRPr lang="en" dirty="0"/>
          </a:p>
        </p:txBody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GB" b="1" dirty="0" err="1" smtClean="0"/>
              <a:t>PsychoPy</a:t>
            </a:r>
            <a:r>
              <a:rPr lang="en-GB" b="1" dirty="0" smtClean="0"/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err="1" smtClean="0"/>
              <a:t>PsychoPy</a:t>
            </a:r>
            <a:r>
              <a:rPr lang="en-GB" sz="1800" dirty="0" smtClean="0"/>
              <a:t> built-in HELP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GB" sz="1800" dirty="0" smtClean="0"/>
              <a:t>Remember, there are separate help sections for Builder and Coder!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err="1" smtClean="0"/>
              <a:t>PsychoPy</a:t>
            </a:r>
            <a:r>
              <a:rPr lang="en-GB" sz="1800" dirty="0" smtClean="0"/>
              <a:t> website – </a:t>
            </a:r>
            <a:r>
              <a:rPr lang="en-GB" sz="1800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http://www.psychopy.org/index.html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b="1" dirty="0" err="1" smtClean="0"/>
              <a:t>PsychoPy</a:t>
            </a:r>
            <a:r>
              <a:rPr lang="en-GB" sz="1800" b="1" dirty="0"/>
              <a:t> </a:t>
            </a:r>
            <a:r>
              <a:rPr lang="en-GB" sz="1800" b="1" dirty="0" smtClean="0"/>
              <a:t>discourse </a:t>
            </a:r>
            <a:r>
              <a:rPr lang="en-GB" sz="1800" dirty="0" smtClean="0"/>
              <a:t>(Main support forum) </a:t>
            </a:r>
            <a:r>
              <a:rPr lang="en-GB" sz="1800" dirty="0"/>
              <a:t>- </a:t>
            </a:r>
            <a:r>
              <a:rPr lang="en-GB" sz="18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http://discourse.psychopy.org</a:t>
            </a:r>
            <a:r>
              <a:rPr lang="en-GB" sz="1800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/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smtClean="0"/>
              <a:t>Google groups forum (mostly replaced by Discourse site) – </a:t>
            </a:r>
            <a:r>
              <a:rPr lang="en-GB" sz="1800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https://groups.google.com/forum/#!forum/psychopy-users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/>
              <a:t>Pre-made scripts by us - </a:t>
            </a:r>
            <a:r>
              <a:rPr lang="en-GB" sz="18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http://</a:t>
            </a:r>
            <a:r>
              <a:rPr lang="en-GB" sz="1800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www.kent.ac.uk/psychology/technical/experiments.html</a:t>
            </a:r>
          </a:p>
          <a:p>
            <a:r>
              <a:rPr lang="en-GB" b="1" dirty="0" smtClean="0"/>
              <a:t>Python: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http://www.python.org/doc/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smtClean="0"/>
              <a:t>Google is your friend!</a:t>
            </a:r>
          </a:p>
          <a:p>
            <a:r>
              <a:rPr lang="en-GB" b="1" dirty="0" smtClean="0"/>
              <a:t>Anything else: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smtClean="0"/>
              <a:t>Psychology Technical Team (A1.2 or A1.6)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smtClean="0"/>
              <a:t>Check out FAQ handout in the directory (will grow over time)</a:t>
            </a:r>
          </a:p>
        </p:txBody>
      </p:sp>
    </p:spTree>
    <p:extLst>
      <p:ext uri="{BB962C8B-B14F-4D97-AF65-F5344CB8AC3E}">
        <p14:creationId xmlns:p14="http://schemas.microsoft.com/office/powerpoint/2010/main" val="298141560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Bonus exercise (</a:t>
            </a:r>
            <a:r>
              <a:rPr lang="en-GB" smtClean="0"/>
              <a:t>if time)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Turn </a:t>
            </a:r>
            <a:r>
              <a:rPr lang="en-GB" dirty="0" err="1" smtClean="0">
                <a:solidFill>
                  <a:schemeClr val="accent1">
                    <a:lumMod val="50000"/>
                  </a:schemeClr>
                </a:solidFill>
              </a:rPr>
              <a:t>stroop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 into a Picture based </a:t>
            </a:r>
            <a:r>
              <a:rPr lang="en-GB" dirty="0" err="1" smtClean="0">
                <a:solidFill>
                  <a:schemeClr val="accent1">
                    <a:lumMod val="50000"/>
                  </a:schemeClr>
                </a:solidFill>
              </a:rPr>
              <a:t>stroop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Simply add images to the </a:t>
            </a:r>
            <a:r>
              <a:rPr lang="en-GB" dirty="0" err="1" smtClean="0"/>
              <a:t>stroop</a:t>
            </a:r>
            <a:r>
              <a:rPr lang="en-GB" dirty="0" smtClean="0"/>
              <a:t> trials as a distractor.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First close the old </a:t>
            </a:r>
            <a:r>
              <a:rPr lang="en-GB" dirty="0" err="1" smtClean="0"/>
              <a:t>Stroop</a:t>
            </a:r>
            <a:r>
              <a:rPr lang="en-GB" dirty="0" smtClean="0"/>
              <a:t> task if you already have it open.</a:t>
            </a:r>
          </a:p>
          <a:p>
            <a:r>
              <a:rPr lang="en-GB" dirty="0" smtClean="0"/>
              <a:t>Open up the picture-</a:t>
            </a:r>
            <a:r>
              <a:rPr lang="en-GB" dirty="0" err="1" smtClean="0"/>
              <a:t>stroop</a:t>
            </a:r>
            <a:r>
              <a:rPr lang="en-GB" dirty="0" smtClean="0"/>
              <a:t> folder in your directory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/picture-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stroop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/images </a:t>
            </a:r>
            <a:r>
              <a:rPr lang="en-GB" dirty="0" smtClean="0"/>
              <a:t>contains 6 images for you to use and link to each of the 6 trials.</a:t>
            </a:r>
          </a:p>
          <a:p>
            <a:pPr marL="457200" lvl="1" indent="0">
              <a:buNone/>
            </a:pPr>
            <a:endParaRPr lang="en-GB" dirty="0" smtClean="0"/>
          </a:p>
          <a:p>
            <a:r>
              <a:rPr lang="en-GB" b="1" dirty="0" smtClean="0"/>
              <a:t>Hints: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/>
              <a:t>You will need to enter a </a:t>
            </a:r>
            <a:r>
              <a:rPr lang="en-GB" b="1" dirty="0" smtClean="0"/>
              <a:t>“relative” </a:t>
            </a:r>
            <a:r>
              <a:rPr lang="en-GB" dirty="0" smtClean="0"/>
              <a:t>path for each image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 smtClean="0"/>
              <a:t>E.g. “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images/1.jpg</a:t>
            </a:r>
            <a:r>
              <a:rPr lang="en-GB" dirty="0" smtClean="0"/>
              <a:t>”  (without the quotes)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b="1" dirty="0" smtClean="0"/>
              <a:t>Hint</a:t>
            </a:r>
            <a:r>
              <a:rPr lang="en-GB" dirty="0" smtClean="0"/>
              <a:t> - Create a new attribute called “</a:t>
            </a:r>
            <a:r>
              <a:rPr lang="en-GB" dirty="0" err="1" smtClean="0"/>
              <a:t>image_path</a:t>
            </a:r>
            <a:r>
              <a:rPr lang="en-GB" dirty="0" smtClean="0"/>
              <a:t>”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/>
              <a:t>That path then needs to be passed to an </a:t>
            </a:r>
            <a:r>
              <a:rPr lang="en-GB" b="1" dirty="0" smtClean="0"/>
              <a:t>image</a:t>
            </a:r>
            <a:r>
              <a:rPr lang="en-GB" dirty="0" smtClean="0"/>
              <a:t> </a:t>
            </a:r>
            <a:r>
              <a:rPr lang="en-GB" b="1" dirty="0" smtClean="0"/>
              <a:t>component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b="1" dirty="0" smtClean="0"/>
              <a:t>Remember: </a:t>
            </a:r>
            <a:r>
              <a:rPr lang="en-GB" dirty="0" smtClean="0"/>
              <a:t>when trial data is updated, Excel link needs refreshing.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/>
              <a:t>Attributes are accessed with </a:t>
            </a:r>
            <a:r>
              <a:rPr lang="en-GB" b="1" dirty="0" smtClean="0"/>
              <a:t>$</a:t>
            </a:r>
            <a:r>
              <a:rPr lang="en-GB" dirty="0" smtClean="0"/>
              <a:t> and </a:t>
            </a:r>
            <a:r>
              <a:rPr lang="en-GB" b="1" dirty="0" smtClean="0"/>
              <a:t>name of excel header</a:t>
            </a:r>
            <a:endParaRPr lang="en-GB" b="1" dirty="0"/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We will come round and help</a:t>
            </a:r>
          </a:p>
          <a:p>
            <a:r>
              <a:rPr lang="en-GB" b="1" dirty="0" smtClean="0"/>
              <a:t>If you don’t get chance to finish, have a go at home.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9557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Feedback</a:t>
            </a:r>
            <a:endParaRPr lang="en" dirty="0"/>
          </a:p>
        </p:txBody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 dirty="0"/>
              <a:t>Please take a moment to leave any feedback for </a:t>
            </a:r>
            <a:endParaRPr lang="en" sz="2400" dirty="0" smtClean="0"/>
          </a:p>
          <a:p>
            <a:pPr rtl="0">
              <a:spcBef>
                <a:spcPts val="0"/>
              </a:spcBef>
              <a:buNone/>
            </a:pPr>
            <a:r>
              <a:rPr lang="en" sz="2400" dirty="0" smtClean="0"/>
              <a:t>future </a:t>
            </a:r>
            <a:r>
              <a:rPr lang="en" sz="2400" dirty="0"/>
              <a:t>workshops at:</a:t>
            </a:r>
          </a:p>
          <a:p>
            <a:pPr rtl="0">
              <a:spcBef>
                <a:spcPts val="0"/>
              </a:spcBef>
              <a:buNone/>
            </a:pPr>
            <a:endParaRPr sz="2400" dirty="0"/>
          </a:p>
          <a:p>
            <a:pPr>
              <a:buNone/>
            </a:pPr>
            <a:r>
              <a:rPr lang="en-US" sz="2400" u="sng" dirty="0">
                <a:solidFill>
                  <a:srgbClr val="0000FF"/>
                </a:solidFill>
              </a:rPr>
              <a:t>https://goo.gl/lBg0Em</a:t>
            </a:r>
            <a:endParaRPr lang="en" sz="2400" u="sng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845868"/>
      </p:ext>
    </p:extLst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3068960"/>
            <a:ext cx="5256584" cy="1143299"/>
          </a:xfrm>
        </p:spPr>
        <p:txBody>
          <a:bodyPr>
            <a:noAutofit/>
          </a:bodyPr>
          <a:lstStyle/>
          <a:p>
            <a:r>
              <a:rPr lang="en-GB" sz="4000" dirty="0" smtClean="0"/>
              <a:t>Miscellaneous extras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2438369" y="2348880"/>
            <a:ext cx="44614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For info only</a:t>
            </a:r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8527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More components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7328" y="1417936"/>
            <a:ext cx="8229600" cy="49677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 smtClean="0"/>
              <a:t>Overview of remaining components in brief.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Stimuli:</a:t>
            </a:r>
          </a:p>
          <a:p>
            <a:r>
              <a:rPr lang="en-GB" b="1" dirty="0" smtClean="0"/>
              <a:t>Sound</a:t>
            </a:r>
            <a:r>
              <a:rPr lang="en-GB" dirty="0" smtClean="0"/>
              <a:t> – Playback of sound</a:t>
            </a:r>
          </a:p>
          <a:p>
            <a:r>
              <a:rPr lang="en-GB" b="1" dirty="0" smtClean="0"/>
              <a:t>Image</a:t>
            </a:r>
            <a:r>
              <a:rPr lang="en-GB" dirty="0" smtClean="0"/>
              <a:t> – Display of image</a:t>
            </a:r>
          </a:p>
          <a:p>
            <a:r>
              <a:rPr lang="en-GB" b="1" dirty="0" smtClean="0"/>
              <a:t>Aperture</a:t>
            </a:r>
            <a:r>
              <a:rPr lang="en-GB" dirty="0" smtClean="0"/>
              <a:t> – Add a circular effect onto image component</a:t>
            </a:r>
          </a:p>
          <a:p>
            <a:r>
              <a:rPr lang="en-GB" b="1" dirty="0" smtClean="0"/>
              <a:t>Grating</a:t>
            </a:r>
            <a:r>
              <a:rPr lang="en-GB" dirty="0" smtClean="0"/>
              <a:t> – Wrapped texture that can be cycled in 2 dimensions</a:t>
            </a:r>
          </a:p>
          <a:p>
            <a:r>
              <a:rPr lang="en-GB" b="1" dirty="0" smtClean="0"/>
              <a:t>Movie</a:t>
            </a:r>
            <a:r>
              <a:rPr lang="en-GB" dirty="0" smtClean="0"/>
              <a:t> – Playback of movie files</a:t>
            </a:r>
          </a:p>
          <a:p>
            <a:r>
              <a:rPr lang="en-GB" b="1" dirty="0" smtClean="0"/>
              <a:t>Dots</a:t>
            </a:r>
            <a:r>
              <a:rPr lang="en-GB" dirty="0" smtClean="0"/>
              <a:t> – Presentation of Random Dot </a:t>
            </a:r>
            <a:r>
              <a:rPr lang="en-GB" dirty="0" err="1" smtClean="0"/>
              <a:t>Kinematogram</a:t>
            </a:r>
            <a:r>
              <a:rPr lang="en-GB" dirty="0" smtClean="0"/>
              <a:t> to participants</a:t>
            </a:r>
          </a:p>
          <a:p>
            <a:r>
              <a:rPr lang="en-GB" b="1" dirty="0" smtClean="0"/>
              <a:t>Polygon</a:t>
            </a:r>
            <a:r>
              <a:rPr lang="en-GB" dirty="0" smtClean="0"/>
              <a:t> – Shape presentation of different sides (square, rectangle, octagon)</a:t>
            </a:r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Responses:</a:t>
            </a:r>
          </a:p>
          <a:p>
            <a:r>
              <a:rPr lang="en-GB" b="1" dirty="0" smtClean="0"/>
              <a:t>Mouse</a:t>
            </a:r>
            <a:r>
              <a:rPr lang="en-GB" dirty="0" smtClean="0"/>
              <a:t> – Take responses from the mouse</a:t>
            </a:r>
          </a:p>
          <a:p>
            <a:r>
              <a:rPr lang="en-GB" b="1" dirty="0" smtClean="0"/>
              <a:t>Mic</a:t>
            </a:r>
            <a:r>
              <a:rPr lang="en-GB" dirty="0" smtClean="0"/>
              <a:t> – Only records sound, doesn’t register response to sound</a:t>
            </a:r>
          </a:p>
          <a:p>
            <a:r>
              <a:rPr lang="en-GB" b="1" dirty="0" smtClean="0"/>
              <a:t>Scale</a:t>
            </a:r>
            <a:r>
              <a:rPr lang="en-GB" dirty="0" smtClean="0"/>
              <a:t> – Mouse friendly scale to choose a value</a:t>
            </a:r>
          </a:p>
          <a:p>
            <a:r>
              <a:rPr lang="en-GB" b="1" dirty="0" err="1" smtClean="0"/>
              <a:t>ioBox</a:t>
            </a:r>
            <a:r>
              <a:rPr lang="en-GB" b="1" dirty="0" smtClean="0"/>
              <a:t>, </a:t>
            </a:r>
            <a:r>
              <a:rPr lang="en-GB" b="1" dirty="0" err="1" smtClean="0"/>
              <a:t>Cedrus</a:t>
            </a:r>
            <a:r>
              <a:rPr lang="en-GB" b="1" dirty="0"/>
              <a:t> </a:t>
            </a:r>
            <a:r>
              <a:rPr lang="en-GB" dirty="0" smtClean="0"/>
              <a:t>– Input options for external hardware devices and button boxes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Other:</a:t>
            </a:r>
          </a:p>
          <a:p>
            <a:r>
              <a:rPr lang="en-GB" b="1" dirty="0" smtClean="0"/>
              <a:t>Parallel icon </a:t>
            </a:r>
            <a:r>
              <a:rPr lang="en-GB" dirty="0" smtClean="0"/>
              <a:t>– Send signals down a cable (EEG)</a:t>
            </a:r>
          </a:p>
          <a:p>
            <a:r>
              <a:rPr lang="en-GB" b="1" dirty="0" smtClean="0"/>
              <a:t>Static</a:t>
            </a:r>
            <a:r>
              <a:rPr lang="en-GB" dirty="0" smtClean="0"/>
              <a:t> – A static period to allow for pre-loading images or other operations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More details can </a:t>
            </a:r>
            <a:r>
              <a:rPr lang="en-GB" dirty="0"/>
              <a:t>be found at </a:t>
            </a:r>
            <a:r>
              <a:rPr lang="en-GB" b="1" dirty="0"/>
              <a:t>http://</a:t>
            </a:r>
            <a:r>
              <a:rPr lang="en-GB" b="1" dirty="0" smtClean="0"/>
              <a:t>www.psychopy.org/builder/components.html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17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289778" y="3725611"/>
            <a:ext cx="2977468" cy="23426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Positioning components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7936"/>
            <a:ext cx="8229600" cy="1984379"/>
          </a:xfrm>
        </p:spPr>
        <p:txBody>
          <a:bodyPr>
            <a:normAutofit fontScale="92500" lnSpcReduction="20000"/>
          </a:bodyPr>
          <a:lstStyle/>
          <a:p>
            <a:r>
              <a:rPr lang="en-GB" sz="1900" dirty="0" smtClean="0"/>
              <a:t>Positioning of components within a routine</a:t>
            </a:r>
          </a:p>
          <a:p>
            <a:r>
              <a:rPr lang="en-GB" sz="1900" dirty="0" smtClean="0"/>
              <a:t>Stacking order is important!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900" dirty="0" smtClean="0"/>
              <a:t>Refers to order they are drawn</a:t>
            </a:r>
            <a:endParaRPr lang="en-GB" sz="19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900" dirty="0" smtClean="0"/>
              <a:t>Components rendered at the same time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900" dirty="0" smtClean="0"/>
              <a:t>Those at same position will overlap!</a:t>
            </a:r>
            <a:endParaRPr lang="en-GB" sz="1900" dirty="0"/>
          </a:p>
          <a:p>
            <a:r>
              <a:rPr lang="en-GB" sz="1900" dirty="0" smtClean="0"/>
              <a:t>Screen divided by a coordinate system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900" dirty="0" smtClean="0"/>
              <a:t>Other options available too which you can read about here: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9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http://</a:t>
            </a:r>
            <a:r>
              <a:rPr lang="en-GB" sz="1900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www.psychopy.org/general/units.html</a:t>
            </a:r>
          </a:p>
          <a:p>
            <a:pPr lvl="1"/>
            <a:endParaRPr lang="en-GB" dirty="0" smtClean="0"/>
          </a:p>
        </p:txBody>
      </p:sp>
      <p:cxnSp>
        <p:nvCxnSpPr>
          <p:cNvPr id="7" name="Straight Arrow Connector 6"/>
          <p:cNvCxnSpPr>
            <a:stCxn id="10" idx="1"/>
            <a:endCxn id="10" idx="3"/>
          </p:cNvCxnSpPr>
          <p:nvPr/>
        </p:nvCxnSpPr>
        <p:spPr>
          <a:xfrm>
            <a:off x="2289778" y="4896950"/>
            <a:ext cx="29774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0" idx="2"/>
            <a:endCxn id="10" idx="0"/>
          </p:cNvCxnSpPr>
          <p:nvPr/>
        </p:nvCxnSpPr>
        <p:spPr>
          <a:xfrm flipV="1">
            <a:off x="3778512" y="3725611"/>
            <a:ext cx="0" cy="2342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15513" y="6099960"/>
            <a:ext cx="1125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Screen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284785" y="4877073"/>
            <a:ext cx="1125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0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3277228" y="4652709"/>
            <a:ext cx="1125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0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3306196" y="3714070"/>
            <a:ext cx="1125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1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4626156" y="4869516"/>
            <a:ext cx="1125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1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850208" y="4877073"/>
            <a:ext cx="1125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-1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3117270" y="5839590"/>
            <a:ext cx="1125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-1</a:t>
            </a:r>
            <a:endParaRPr lang="en-US" sz="1200" dirty="0"/>
          </a:p>
        </p:txBody>
      </p:sp>
      <p:sp>
        <p:nvSpPr>
          <p:cNvPr id="22" name="Isosceles Triangle 21"/>
          <p:cNvSpPr/>
          <p:nvPr/>
        </p:nvSpPr>
        <p:spPr>
          <a:xfrm>
            <a:off x="4410782" y="4179033"/>
            <a:ext cx="274573" cy="241825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22" idx="5"/>
          </p:cNvCxnSpPr>
          <p:nvPr/>
        </p:nvCxnSpPr>
        <p:spPr>
          <a:xfrm flipV="1">
            <a:off x="4616712" y="3893814"/>
            <a:ext cx="1564934" cy="406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15510" y="3402315"/>
            <a:ext cx="1125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Y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588230" y="4712284"/>
            <a:ext cx="1125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X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181646" y="3575765"/>
            <a:ext cx="11259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This would be</a:t>
            </a:r>
          </a:p>
          <a:p>
            <a:pPr algn="ctr"/>
            <a:r>
              <a:rPr lang="en-GB" dirty="0" smtClean="0"/>
              <a:t>X = 0.5</a:t>
            </a:r>
          </a:p>
          <a:p>
            <a:pPr algn="ctr"/>
            <a:r>
              <a:rPr lang="en-GB" dirty="0" smtClean="0"/>
              <a:t>Y = 0.5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26735" y="5365544"/>
            <a:ext cx="242265" cy="222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685355" y="5469811"/>
            <a:ext cx="797265" cy="7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531739" y="4890820"/>
            <a:ext cx="11259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This would be</a:t>
            </a:r>
          </a:p>
          <a:p>
            <a:pPr algn="ctr"/>
            <a:r>
              <a:rPr lang="en-GB" dirty="0" smtClean="0"/>
              <a:t>X = 0.5</a:t>
            </a:r>
          </a:p>
          <a:p>
            <a:pPr algn="ctr"/>
            <a:r>
              <a:rPr lang="en-GB" dirty="0" smtClean="0"/>
              <a:t>Y = -0.5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80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outcomes from training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At the end of this session you will be familiar with: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</a:t>
            </a:r>
            <a:r>
              <a:rPr lang="en-US" dirty="0" err="1"/>
              <a:t>PsychoPy</a:t>
            </a:r>
            <a:r>
              <a:rPr lang="en-US" dirty="0"/>
              <a:t> and some similar applications can be used for.</a:t>
            </a:r>
          </a:p>
          <a:p>
            <a:r>
              <a:rPr lang="en-US" dirty="0"/>
              <a:t>The </a:t>
            </a:r>
            <a:r>
              <a:rPr lang="en-US" dirty="0" err="1"/>
              <a:t>PsychoPy</a:t>
            </a:r>
            <a:r>
              <a:rPr lang="en-US" dirty="0"/>
              <a:t> programming environment</a:t>
            </a:r>
          </a:p>
          <a:p>
            <a:r>
              <a:rPr lang="en-US" dirty="0"/>
              <a:t>The flow of an </a:t>
            </a:r>
            <a:r>
              <a:rPr lang="en-US" dirty="0" err="1"/>
              <a:t>PsychoPy</a:t>
            </a:r>
            <a:r>
              <a:rPr lang="en-US" dirty="0"/>
              <a:t> experiment</a:t>
            </a:r>
          </a:p>
          <a:p>
            <a:r>
              <a:rPr lang="en-US" dirty="0"/>
              <a:t>The display objects and their response objects</a:t>
            </a:r>
          </a:p>
          <a:p>
            <a:r>
              <a:rPr lang="en-US" dirty="0"/>
              <a:t>Routines and Loops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/>
              <a:t>At the end of the session you will be able to:</a:t>
            </a:r>
          </a:p>
          <a:p>
            <a:pPr marL="0" indent="0">
              <a:buNone/>
            </a:pPr>
            <a:endParaRPr lang="en-US" dirty="0"/>
          </a:p>
          <a:p>
            <a:r>
              <a:rPr lang="en-GB" dirty="0"/>
              <a:t>Get yourself around the </a:t>
            </a:r>
            <a:r>
              <a:rPr lang="en-GB" dirty="0" err="1"/>
              <a:t>PsychoPy</a:t>
            </a:r>
            <a:r>
              <a:rPr lang="en-GB" dirty="0"/>
              <a:t> basic interface</a:t>
            </a:r>
          </a:p>
          <a:p>
            <a:r>
              <a:rPr lang="en-GB" dirty="0"/>
              <a:t>Run experiments</a:t>
            </a:r>
            <a:endParaRPr lang="en-US" dirty="0"/>
          </a:p>
          <a:p>
            <a:r>
              <a:rPr lang="en-US" dirty="0"/>
              <a:t>Do basic editing on a pre-existing </a:t>
            </a:r>
            <a:r>
              <a:rPr lang="en-US" dirty="0" smtClean="0"/>
              <a:t>experiment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93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890591"/>
          </a:xfrm>
        </p:spPr>
        <p:txBody>
          <a:bodyPr/>
          <a:lstStyle/>
          <a:p>
            <a:r>
              <a:rPr lang="en-GB" dirty="0" smtClean="0"/>
              <a:t>Branching in </a:t>
            </a:r>
            <a:r>
              <a:rPr lang="en-GB" dirty="0" err="1" smtClean="0"/>
              <a:t>PsychoPy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Sometimes we may want to skip a particular routine</a:t>
            </a:r>
          </a:p>
          <a:p>
            <a:r>
              <a:rPr lang="en-GB" dirty="0" smtClean="0"/>
              <a:t>Maybe the user should only be prompted for a particular </a:t>
            </a:r>
          </a:p>
          <a:p>
            <a:pPr marL="0" indent="0">
              <a:buNone/>
            </a:pPr>
            <a:r>
              <a:rPr lang="en-GB" dirty="0" smtClean="0"/>
              <a:t>question if they answered previously with a particular answer or you might want to let them have a rest in the middle of a long experiment?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Conditionals in a Code block come in handy for this!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Example: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765" y="3555419"/>
            <a:ext cx="4333049" cy="1163419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3105937" y="3914537"/>
            <a:ext cx="831273" cy="1146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64826" y="5061477"/>
            <a:ext cx="3724774" cy="9541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So how do we bypass this routine based on an answer under “trial”?</a:t>
            </a:r>
          </a:p>
          <a:p>
            <a:endParaRPr lang="en-GB" dirty="0"/>
          </a:p>
          <a:p>
            <a:r>
              <a:rPr lang="en-GB" dirty="0" smtClean="0">
                <a:solidFill>
                  <a:srgbClr val="FF0000"/>
                </a:solidFill>
              </a:rPr>
              <a:t>See /demos/2-Branching-example for how!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105937" y="3914537"/>
            <a:ext cx="1881699" cy="1146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24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Nested loops and lists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Useful for randomising order of blocks (outer level)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662" y="2978109"/>
            <a:ext cx="4934262" cy="1321839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3121051" y="4084051"/>
            <a:ext cx="649904" cy="646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4390632" y="3846526"/>
            <a:ext cx="717116" cy="88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370572" y="66123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43622" y="4730698"/>
            <a:ext cx="1446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Outer loop </a:t>
            </a:r>
          </a:p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(Starts first)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30044" y="4730697"/>
            <a:ext cx="27526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Inner loop </a:t>
            </a:r>
          </a:p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(Starts second, runs and </a:t>
            </a:r>
          </a:p>
          <a:p>
            <a:r>
              <a:rPr lang="en-GB" smtClean="0">
                <a:solidFill>
                  <a:schemeClr val="bg1">
                    <a:lumMod val="50000"/>
                  </a:schemeClr>
                </a:solidFill>
              </a:rPr>
              <a:t>Completes each 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time)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9067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Monitor settings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3810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000" dirty="0"/>
              <a:t>PsychoPy has concept of a ‘</a:t>
            </a:r>
            <a:r>
              <a:rPr lang="en" sz="2000" b="1" dirty="0"/>
              <a:t>Monitor</a:t>
            </a:r>
            <a:r>
              <a:rPr lang="en" sz="2000" dirty="0"/>
              <a:t>’</a:t>
            </a:r>
          </a:p>
          <a:p>
            <a:pPr marL="914400" lvl="1" indent="-381000">
              <a:buClr>
                <a:schemeClr val="dk1"/>
              </a:buClr>
              <a:buFont typeface="Courier New"/>
              <a:buChar char="o"/>
            </a:pPr>
            <a:r>
              <a:rPr lang="en" sz="2000" dirty="0" smtClean="0"/>
              <a:t>Allows </a:t>
            </a:r>
            <a:r>
              <a:rPr lang="en" sz="2000" dirty="0"/>
              <a:t>you to: </a:t>
            </a:r>
          </a:p>
          <a:p>
            <a:pPr marL="1371600" lvl="2" indent="-342900"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 sz="2000" dirty="0"/>
              <a:t>store information about multiple monitors </a:t>
            </a:r>
          </a:p>
          <a:p>
            <a:pPr marL="1371600" lvl="2" indent="-342900"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 sz="2000" dirty="0"/>
              <a:t>keep track of multiple calibrations for the same monitor.</a:t>
            </a:r>
          </a:p>
          <a:p>
            <a:pPr marL="457200" lvl="0" indent="-3810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000" dirty="0">
                <a:latin typeface="Courier New"/>
                <a:ea typeface="Courier New"/>
                <a:cs typeface="Courier New"/>
                <a:sym typeface="Courier New"/>
              </a:rPr>
              <a:t>TOOLS | MONITOR CENTER</a:t>
            </a:r>
          </a:p>
          <a:p>
            <a:pPr marL="457200" lvl="0" indent="-3810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000" dirty="0"/>
              <a:t>Means you can:</a:t>
            </a:r>
          </a:p>
          <a:p>
            <a:pPr marL="914400" lvl="1" indent="-381000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000" dirty="0"/>
              <a:t>specify the size and location of stimuli in units that are independent of your particular setup.e.g.</a:t>
            </a:r>
          </a:p>
          <a:p>
            <a:pPr marL="1371600" lvl="2" indent="-342900"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 sz="2000" b="1" dirty="0"/>
              <a:t>pixels</a:t>
            </a:r>
          </a:p>
          <a:p>
            <a:pPr marL="1371600" lvl="2" indent="-342900"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 sz="2000" b="1" dirty="0"/>
              <a:t>cm of screen</a:t>
            </a:r>
          </a:p>
          <a:p>
            <a:pPr marL="1371600" lvl="2" indent="-342900"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 sz="2000" b="1" dirty="0"/>
              <a:t>degrees of visual </a:t>
            </a:r>
            <a:r>
              <a:rPr lang="en" sz="2000" b="1" dirty="0" smtClean="0"/>
              <a:t>angle</a:t>
            </a:r>
          </a:p>
          <a:p>
            <a:pPr marL="914400" lvl="1" indent="-381000">
              <a:buClr>
                <a:schemeClr val="dk1"/>
              </a:buClr>
              <a:buFont typeface="Courier New"/>
              <a:buChar char="o"/>
            </a:pPr>
            <a:r>
              <a:rPr lang="en" sz="2000" dirty="0"/>
              <a:t>easy to port programs to different setups as PsychoPy calculate appropriate pixel size for you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10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accent2"/>
                </a:solidFill>
              </a:rPr>
              <a:t>PsychoPy: </a:t>
            </a:r>
            <a:r>
              <a:rPr lang="en" sz="3000" dirty="0" smtClean="0">
                <a:solidFill>
                  <a:schemeClr val="accent2"/>
                </a:solidFill>
              </a:rPr>
              <a:t/>
            </a:r>
            <a:br>
              <a:rPr lang="en" sz="3000" dirty="0" smtClean="0">
                <a:solidFill>
                  <a:schemeClr val="accent2"/>
                </a:solidFill>
              </a:rPr>
            </a:br>
            <a:r>
              <a:rPr lang="en" sz="2800" b="0" dirty="0" smtClean="0">
                <a:solidFill>
                  <a:schemeClr val="accent1">
                    <a:lumMod val="50000"/>
                  </a:schemeClr>
                </a:solidFill>
              </a:rPr>
              <a:t>Why </a:t>
            </a:r>
            <a:r>
              <a:rPr lang="en" sz="2800" b="0" dirty="0">
                <a:solidFill>
                  <a:schemeClr val="accent1">
                    <a:lumMod val="50000"/>
                  </a:schemeClr>
                </a:solidFill>
              </a:rPr>
              <a:t>might I want to use it?</a:t>
            </a:r>
            <a:r>
              <a:rPr lang="en" sz="280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91520" y="1340768"/>
            <a:ext cx="8229600" cy="4967700"/>
          </a:xfrm>
          <a:prstGeom prst="rect">
            <a:avLst/>
          </a:prstGeom>
          <a:noFill/>
          <a:ln w="9525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600" dirty="0" smtClean="0"/>
              <a:t>In Psychology we often want to:</a:t>
            </a:r>
            <a:endParaRPr sz="1400" dirty="0" smtClean="0"/>
          </a:p>
          <a:p>
            <a:pPr marL="819150" lvl="1">
              <a:buFont typeface="Wingdings" panose="05000000000000000000" pitchFamily="2" charset="2"/>
              <a:buChar char="§"/>
            </a:pPr>
            <a:r>
              <a:rPr lang="en" dirty="0" smtClean="0"/>
              <a:t>display stimuli PRECISELY</a:t>
            </a:r>
          </a:p>
          <a:p>
            <a:pPr marL="819150" lvl="1">
              <a:buFont typeface="Wingdings" panose="05000000000000000000" pitchFamily="2" charset="2"/>
              <a:buChar char="§"/>
            </a:pPr>
            <a:r>
              <a:rPr lang="en" dirty="0" smtClean="0"/>
              <a:t>capture user responses</a:t>
            </a:r>
          </a:p>
          <a:p>
            <a:pPr marL="1219200" lvl="2">
              <a:buFont typeface="Wingdings" panose="05000000000000000000" pitchFamily="2" charset="2"/>
              <a:buChar char="§"/>
            </a:pPr>
            <a:r>
              <a:rPr lang="en" dirty="0" smtClean="0"/>
              <a:t>key presses, mouse clicks</a:t>
            </a:r>
          </a:p>
          <a:p>
            <a:pPr marL="1219200" lvl="2">
              <a:buFont typeface="Wingdings" panose="05000000000000000000" pitchFamily="2" charset="2"/>
              <a:buChar char="§"/>
            </a:pPr>
            <a:r>
              <a:rPr lang="en" dirty="0" smtClean="0"/>
              <a:t>eye movements, brain responses (EEG), heart rate,…</a:t>
            </a:r>
          </a:p>
          <a:p>
            <a:pPr marL="819150" lvl="1">
              <a:buFont typeface="Wingdings" panose="05000000000000000000" pitchFamily="2" charset="2"/>
              <a:buChar char="§"/>
            </a:pPr>
            <a:r>
              <a:rPr lang="en-GB" dirty="0" smtClean="0"/>
              <a:t>(often) with very accurate response times (RTs)</a:t>
            </a:r>
            <a:endParaRPr lang="en" dirty="0" smtClean="0"/>
          </a:p>
          <a:p>
            <a:pPr marL="819150" lvl="1">
              <a:buFont typeface="Wingdings" panose="05000000000000000000" pitchFamily="2" charset="2"/>
              <a:buChar char="§"/>
            </a:pPr>
            <a:endParaRPr lang="en" dirty="0"/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endParaRPr lang="en" dirty="0" smtClean="0"/>
          </a:p>
          <a:p>
            <a:pPr marL="0" indent="0">
              <a:buNone/>
            </a:pPr>
            <a:r>
              <a:rPr lang="en" sz="1600" dirty="0" smtClean="0"/>
              <a:t>PsychoPy is free and is written in a computing language called </a:t>
            </a:r>
            <a:r>
              <a:rPr lang="en" sz="1600" b="1" dirty="0" smtClean="0"/>
              <a:t>Python, which means:</a:t>
            </a:r>
          </a:p>
          <a:p>
            <a:pPr marL="0" indent="0">
              <a:buNone/>
            </a:pPr>
            <a:endParaRPr lang="en" sz="1600" b="1" dirty="0"/>
          </a:p>
          <a:p>
            <a:r>
              <a:rPr lang="en" sz="1600" dirty="0" smtClean="0"/>
              <a:t>works on Windows/MAC/LINUX</a:t>
            </a:r>
          </a:p>
          <a:p>
            <a:r>
              <a:rPr lang="en" sz="1600" dirty="0" smtClean="0"/>
              <a:t>has lots of support</a:t>
            </a:r>
          </a:p>
          <a:p>
            <a:pPr marL="0" indent="0">
              <a:buNone/>
            </a:pPr>
            <a:endParaRPr lang="en" b="1" dirty="0" smtClean="0"/>
          </a:p>
          <a:p>
            <a:pPr marL="0" indent="0">
              <a:buNone/>
            </a:pPr>
            <a:r>
              <a:rPr lang="en" sz="1600" dirty="0" smtClean="0"/>
              <a:t>We focus </a:t>
            </a:r>
            <a:r>
              <a:rPr lang="en" sz="1600" dirty="0"/>
              <a:t>on </a:t>
            </a:r>
            <a:r>
              <a:rPr lang="en" sz="1600" b="1" dirty="0" smtClean="0"/>
              <a:t>PsychoPy</a:t>
            </a:r>
            <a:r>
              <a:rPr lang="en" sz="1600" dirty="0" smtClean="0"/>
              <a:t> – alternatives exist, </a:t>
            </a:r>
          </a:p>
          <a:p>
            <a:pPr marL="0" indent="0">
              <a:buNone/>
            </a:pPr>
            <a:r>
              <a:rPr lang="en" sz="1600" dirty="0" smtClean="0"/>
              <a:t>	e.g. E-Prime, Matlab (PsychToolbox), Superlab, Inquisit</a:t>
            </a:r>
            <a:endParaRPr lang="en" sz="1600" dirty="0"/>
          </a:p>
          <a:p>
            <a:pPr marL="457200" lvl="0" indent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and installing </a:t>
            </a:r>
            <a:r>
              <a:rPr lang="en-GB" dirty="0" err="1" smtClean="0"/>
              <a:t>PsychoPy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76200" indent="0">
              <a:buClr>
                <a:schemeClr val="dk1"/>
              </a:buClr>
              <a:buSzPct val="100000"/>
              <a:buNone/>
            </a:pPr>
            <a:r>
              <a:rPr lang="en" sz="1400" dirty="0">
                <a:solidFill>
                  <a:schemeClr val="tx1"/>
                </a:solidFill>
                <a:ea typeface="Courier New"/>
                <a:cs typeface="Courier New"/>
                <a:sym typeface="Courier New"/>
              </a:rPr>
              <a:t>For all of </a:t>
            </a:r>
            <a:r>
              <a:rPr lang="en" sz="1400" dirty="0" smtClean="0">
                <a:solidFill>
                  <a:srgbClr val="FF0000"/>
                </a:solidFill>
                <a:ea typeface="Courier New"/>
                <a:cs typeface="Courier New"/>
                <a:sym typeface="Courier New"/>
              </a:rPr>
              <a:t>2019/20</a:t>
            </a:r>
            <a:r>
              <a:rPr lang="en" sz="1400" dirty="0" smtClean="0">
                <a:solidFill>
                  <a:schemeClr val="tx1"/>
                </a:solidFill>
                <a:ea typeface="Courier New"/>
                <a:cs typeface="Courier New"/>
                <a:sym typeface="Courier New"/>
              </a:rPr>
              <a:t> </a:t>
            </a:r>
            <a:r>
              <a:rPr lang="en" sz="1400" dirty="0">
                <a:solidFill>
                  <a:schemeClr val="tx1"/>
                </a:solidFill>
                <a:ea typeface="Courier New"/>
                <a:cs typeface="Courier New"/>
                <a:sym typeface="Courier New"/>
              </a:rPr>
              <a:t>we are using </a:t>
            </a:r>
            <a:r>
              <a:rPr lang="en" sz="1400" dirty="0">
                <a:solidFill>
                  <a:srgbClr val="FF0000"/>
                </a:solidFill>
                <a:ea typeface="Courier New"/>
                <a:cs typeface="Courier New"/>
                <a:sym typeface="Courier New"/>
              </a:rPr>
              <a:t>v1.85.03</a:t>
            </a:r>
            <a:r>
              <a:rPr lang="en" sz="1400" dirty="0">
                <a:solidFill>
                  <a:schemeClr val="tx1"/>
                </a:solidFill>
                <a:ea typeface="Courier New"/>
                <a:cs typeface="Courier New"/>
                <a:sym typeface="Courier New"/>
              </a:rPr>
              <a:t> of PsychoPy</a:t>
            </a:r>
          </a:p>
          <a:p>
            <a:pPr marL="76200" indent="0">
              <a:buClr>
                <a:schemeClr val="dk1"/>
              </a:buClr>
              <a:buSzPct val="100000"/>
              <a:buNone/>
            </a:pPr>
            <a:endParaRPr lang="en" sz="1400" dirty="0">
              <a:solidFill>
                <a:schemeClr val="tx1"/>
              </a:solidFill>
              <a:ea typeface="Courier New"/>
              <a:cs typeface="Courier New"/>
              <a:sym typeface="Courier New"/>
            </a:endParaRPr>
          </a:p>
          <a:p>
            <a:pPr marL="247650" indent="-171450">
              <a:buClr>
                <a:schemeClr val="accent1">
                  <a:lumMod val="75000"/>
                </a:schemeClr>
              </a:buClr>
              <a:buSzPct val="100000"/>
            </a:pPr>
            <a:r>
              <a:rPr lang="en" sz="1400" dirty="0">
                <a:solidFill>
                  <a:schemeClr val="tx1"/>
                </a:solidFill>
              </a:rPr>
              <a:t> Fixed for consistency across School</a:t>
            </a:r>
          </a:p>
          <a:p>
            <a:pPr marL="247650" indent="-171450">
              <a:buClr>
                <a:schemeClr val="accent1">
                  <a:lumMod val="75000"/>
                </a:schemeClr>
              </a:buClr>
              <a:buSzPct val="100000"/>
            </a:pPr>
            <a:r>
              <a:rPr lang="en" sz="1400" dirty="0">
                <a:solidFill>
                  <a:schemeClr val="tx1"/>
                </a:solidFill>
              </a:rPr>
              <a:t> Sticking on an older version for now due to stability issues with the latest version</a:t>
            </a:r>
          </a:p>
          <a:p>
            <a:pPr marL="247650" indent="-171450">
              <a:buClr>
                <a:schemeClr val="accent1">
                  <a:lumMod val="75000"/>
                </a:schemeClr>
              </a:buClr>
              <a:buSzPct val="100000"/>
            </a:pPr>
            <a:r>
              <a:rPr lang="en" sz="1400" dirty="0">
                <a:solidFill>
                  <a:schemeClr val="tx1"/>
                </a:solidFill>
              </a:rPr>
              <a:t> Experiments created in an older version should upgrade fine.</a:t>
            </a:r>
          </a:p>
          <a:p>
            <a:pPr marL="762000" lvl="1"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" sz="1400" dirty="0">
                <a:solidFill>
                  <a:schemeClr val="tx1"/>
                </a:solidFill>
              </a:rPr>
              <a:t> Let us know if you have any problems with any upgrade process.</a:t>
            </a:r>
          </a:p>
          <a:p>
            <a:pPr marL="247650" indent="-171450">
              <a:buClr>
                <a:schemeClr val="accent1">
                  <a:lumMod val="75000"/>
                </a:schemeClr>
              </a:buClr>
              <a:buSzPct val="100000"/>
            </a:pPr>
            <a:r>
              <a:rPr lang="en" sz="1400" dirty="0">
                <a:solidFill>
                  <a:srgbClr val="FF0000"/>
                </a:solidFill>
              </a:rPr>
              <a:t> Warning! </a:t>
            </a:r>
            <a:r>
              <a:rPr lang="en" sz="1400" dirty="0">
                <a:solidFill>
                  <a:schemeClr val="tx1"/>
                </a:solidFill>
              </a:rPr>
              <a:t>- Experiments created in an newer version MAY not run properly on an older version!</a:t>
            </a:r>
          </a:p>
          <a:p>
            <a:pPr marL="76200" indent="0">
              <a:buClr>
                <a:schemeClr val="dk1"/>
              </a:buClr>
              <a:buSzPct val="100000"/>
              <a:buNone/>
            </a:pPr>
            <a:endParaRPr lang="en" sz="1400" u="sng" dirty="0">
              <a:solidFill>
                <a:schemeClr val="tx1"/>
              </a:solidFill>
              <a:ea typeface="Courier New"/>
              <a:cs typeface="Courier New"/>
              <a:sym typeface="Courier New"/>
              <a:hlinkClick r:id="rId2"/>
            </a:endParaRPr>
          </a:p>
          <a:p>
            <a:pPr marL="76200" indent="0">
              <a:buClr>
                <a:schemeClr val="dk1"/>
              </a:buClr>
              <a:buSzPct val="100000"/>
              <a:buNone/>
            </a:pPr>
            <a:r>
              <a:rPr lang="en" sz="1500" b="1" dirty="0">
                <a:solidFill>
                  <a:schemeClr val="tx1"/>
                </a:solidFill>
                <a:ea typeface="Courier New"/>
                <a:cs typeface="Courier New"/>
                <a:sym typeface="Courier New"/>
              </a:rPr>
              <a:t>Installation instructions</a:t>
            </a:r>
          </a:p>
          <a:p>
            <a:pPr marL="76200" indent="0">
              <a:buClr>
                <a:schemeClr val="dk1"/>
              </a:buClr>
              <a:buSzPct val="100000"/>
              <a:buNone/>
            </a:pPr>
            <a:endParaRPr lang="en" sz="1400" b="1" dirty="0">
              <a:solidFill>
                <a:schemeClr val="tx1"/>
              </a:solidFill>
              <a:ea typeface="Courier New"/>
              <a:cs typeface="Courier New"/>
              <a:sym typeface="Courier New"/>
            </a:endParaRPr>
          </a:p>
          <a:p>
            <a:pPr marL="76200" indent="0">
              <a:buClr>
                <a:schemeClr val="dk1"/>
              </a:buClr>
              <a:buSzPct val="100000"/>
              <a:buNone/>
            </a:pPr>
            <a:r>
              <a:rPr lang="en" sz="1400" dirty="0">
                <a:solidFill>
                  <a:schemeClr val="tx1"/>
                </a:solidFill>
                <a:ea typeface="Courier New"/>
                <a:cs typeface="Courier New"/>
                <a:sym typeface="Courier New"/>
              </a:rPr>
              <a:t>Student/staff PC’s (like you are on now), should already have it installed on the PC you are on.  We show how to load it a few slides on…</a:t>
            </a:r>
          </a:p>
          <a:p>
            <a:pPr marL="76200" indent="0">
              <a:buClr>
                <a:schemeClr val="dk1"/>
              </a:buClr>
              <a:buSzPct val="100000"/>
              <a:buNone/>
            </a:pPr>
            <a:endParaRPr lang="en" sz="1400" dirty="0">
              <a:solidFill>
                <a:schemeClr val="tx1"/>
              </a:solidFill>
              <a:ea typeface="Courier New"/>
              <a:cs typeface="Courier New"/>
              <a:sym typeface="Courier New"/>
            </a:endParaRPr>
          </a:p>
          <a:p>
            <a:pPr marL="76200" indent="0">
              <a:buClr>
                <a:schemeClr val="dk1"/>
              </a:buClr>
              <a:buSzPct val="100000"/>
              <a:buNone/>
            </a:pPr>
            <a:r>
              <a:rPr lang="en" sz="1400" b="1" dirty="0">
                <a:solidFill>
                  <a:schemeClr val="tx1"/>
                </a:solidFill>
                <a:ea typeface="Courier New"/>
                <a:cs typeface="Courier New"/>
                <a:sym typeface="Courier New"/>
              </a:rPr>
              <a:t>For home use, download from:</a:t>
            </a:r>
          </a:p>
          <a:p>
            <a:pPr marL="76200" indent="0">
              <a:buClr>
                <a:schemeClr val="dk1"/>
              </a:buClr>
              <a:buSzPct val="100000"/>
              <a:buNone/>
            </a:pPr>
            <a:endParaRPr lang="en" sz="1400" b="1" dirty="0">
              <a:solidFill>
                <a:schemeClr val="tx1"/>
              </a:solidFill>
              <a:ea typeface="Courier New"/>
              <a:cs typeface="Courier New"/>
              <a:sym typeface="Courier New"/>
            </a:endParaRPr>
          </a:p>
          <a:p>
            <a:pPr marL="76200" indent="0">
              <a:buClr>
                <a:schemeClr val="dk1"/>
              </a:buClr>
              <a:buSzPct val="100000"/>
              <a:buNone/>
            </a:pPr>
            <a:r>
              <a:rPr lang="en" sz="1400" b="1" dirty="0">
                <a:solidFill>
                  <a:schemeClr val="tx1"/>
                </a:solidFill>
                <a:ea typeface="Courier New"/>
                <a:cs typeface="Courier New"/>
                <a:sym typeface="Courier New"/>
              </a:rPr>
              <a:t>Windows:</a:t>
            </a:r>
          </a:p>
          <a:p>
            <a:pPr marL="76200" indent="0">
              <a:buClr>
                <a:schemeClr val="dk1"/>
              </a:buClr>
              <a:buSzPct val="100000"/>
              <a:buNone/>
            </a:pPr>
            <a:r>
              <a:rPr lang="en-GB" sz="1400" b="1" dirty="0">
                <a:solidFill>
                  <a:schemeClr val="tx1"/>
                </a:solidFill>
                <a:ea typeface="Courier New"/>
                <a:cs typeface="Courier New"/>
                <a:sym typeface="Courier New"/>
                <a:hlinkClick r:id="rId3"/>
              </a:rPr>
              <a:t>https://github.com/psychopy/psychopy/releases/download/1.85.3/StandalonePsychoPy-1.85.3b-win32.exe</a:t>
            </a:r>
            <a:endParaRPr lang="en-GB" sz="1400" b="1" dirty="0">
              <a:solidFill>
                <a:schemeClr val="tx1"/>
              </a:solidFill>
              <a:ea typeface="Courier New"/>
              <a:cs typeface="Courier New"/>
              <a:sym typeface="Courier New"/>
            </a:endParaRPr>
          </a:p>
          <a:p>
            <a:pPr marL="76200" indent="0">
              <a:buClr>
                <a:schemeClr val="dk1"/>
              </a:buClr>
              <a:buSzPct val="100000"/>
              <a:buNone/>
            </a:pPr>
            <a:endParaRPr lang="en" sz="1400" b="1" dirty="0">
              <a:solidFill>
                <a:schemeClr val="tx1"/>
              </a:solidFill>
              <a:ea typeface="Courier New"/>
              <a:cs typeface="Courier New"/>
              <a:sym typeface="Courier New"/>
            </a:endParaRPr>
          </a:p>
          <a:p>
            <a:pPr marL="76200" indent="0">
              <a:buClr>
                <a:schemeClr val="dk1"/>
              </a:buClr>
              <a:buSzPct val="100000"/>
              <a:buNone/>
            </a:pPr>
            <a:r>
              <a:rPr lang="en" sz="1400" b="1" dirty="0">
                <a:solidFill>
                  <a:schemeClr val="tx1"/>
                </a:solidFill>
                <a:ea typeface="Courier New"/>
                <a:cs typeface="Courier New"/>
                <a:sym typeface="Courier New"/>
              </a:rPr>
              <a:t>Mac: </a:t>
            </a:r>
            <a:r>
              <a:rPr lang="en" sz="1400" b="1" dirty="0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(Version 1.85.4 due to a Mac specific bug in previous version)</a:t>
            </a:r>
          </a:p>
          <a:p>
            <a:pPr marL="76200" indent="0">
              <a:buClr>
                <a:schemeClr val="dk1"/>
              </a:buClr>
              <a:buSzPct val="100000"/>
              <a:buNone/>
            </a:pPr>
            <a:r>
              <a:rPr lang="en-GB" sz="1400" b="1" dirty="0">
                <a:solidFill>
                  <a:schemeClr val="tx1"/>
                </a:solidFill>
                <a:ea typeface="Courier New"/>
                <a:cs typeface="Courier New"/>
                <a:sym typeface="Courier New"/>
                <a:hlinkClick r:id="rId4"/>
              </a:rPr>
              <a:t>https://github.com/psychopy/psychopy/releases/download/1.85.4/StandalonePsychoPy-1.85.4b-OSX_64bit.dmg</a:t>
            </a:r>
            <a:endParaRPr lang="en-GB" sz="1400" b="1" dirty="0">
              <a:solidFill>
                <a:schemeClr val="tx1"/>
              </a:solidFill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lang="en-GB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Know your file 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SzPct val="100000"/>
              <a:buNone/>
            </a:pPr>
            <a:r>
              <a:rPr lang="en" sz="2000" dirty="0" smtClean="0">
                <a:ea typeface="Courier New"/>
                <a:cs typeface="Courier New"/>
                <a:sym typeface="Courier New"/>
              </a:rPr>
              <a:t>Firstly, show file extensions in Windows file explorer</a:t>
            </a:r>
          </a:p>
          <a:p>
            <a:pPr marL="76200" indent="0">
              <a:buSzPct val="100000"/>
              <a:buNone/>
            </a:pPr>
            <a:endParaRPr lang="en" sz="2000" dirty="0" smtClean="0">
              <a:ea typeface="Courier New"/>
              <a:cs typeface="Courier New"/>
              <a:sym typeface="Courier New"/>
            </a:endParaRPr>
          </a:p>
          <a:p>
            <a:pPr marL="419100">
              <a:buSzPct val="100000"/>
            </a:pPr>
            <a:r>
              <a:rPr lang="en" sz="2000" dirty="0" smtClean="0">
                <a:ea typeface="Courier New"/>
                <a:cs typeface="Courier New"/>
                <a:sym typeface="Courier New"/>
              </a:rPr>
              <a:t>Open up a folder view</a:t>
            </a:r>
          </a:p>
          <a:p>
            <a:pPr marL="419100">
              <a:buSzPct val="100000"/>
            </a:pPr>
            <a:r>
              <a:rPr lang="en" sz="2000" dirty="0" smtClean="0">
                <a:ea typeface="Courier New"/>
                <a:cs typeface="Courier New"/>
                <a:sym typeface="Courier New"/>
              </a:rPr>
              <a:t>Press </a:t>
            </a:r>
            <a:r>
              <a:rPr lang="en" sz="2000" dirty="0" smtClean="0">
                <a:ea typeface="Courier New"/>
                <a:cs typeface="Courier New"/>
                <a:sym typeface="Courier New"/>
              </a:rPr>
              <a:t>ALT + V</a:t>
            </a:r>
          </a:p>
          <a:p>
            <a:pPr marL="419100">
              <a:buSzPct val="100000"/>
            </a:pPr>
            <a:r>
              <a:rPr lang="en" sz="2000" dirty="0" smtClean="0">
                <a:ea typeface="Courier New"/>
                <a:cs typeface="Courier New"/>
                <a:sym typeface="Courier New"/>
              </a:rPr>
              <a:t>Tick the “File name extensions” box.</a:t>
            </a:r>
          </a:p>
          <a:p>
            <a:pPr marL="76200" indent="0">
              <a:buSzPct val="100000"/>
              <a:buNone/>
            </a:pPr>
            <a:endParaRPr lang="en" sz="2000" dirty="0" smtClean="0">
              <a:ea typeface="Courier New"/>
              <a:cs typeface="Courier New"/>
              <a:sym typeface="Courier New"/>
            </a:endParaRPr>
          </a:p>
          <a:p>
            <a:pPr marL="76200" indent="0">
              <a:buSzPct val="100000"/>
              <a:buNone/>
            </a:pPr>
            <a:r>
              <a:rPr lang="en" sz="2000" dirty="0" smtClean="0">
                <a:ea typeface="Courier New"/>
                <a:cs typeface="Courier New"/>
                <a:sym typeface="Courier New"/>
              </a:rPr>
              <a:t>Experimental files:</a:t>
            </a:r>
          </a:p>
          <a:p>
            <a:pPr marL="361950" indent="-285750">
              <a:buSzPct val="100000"/>
            </a:pPr>
            <a:endParaRPr lang="en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61950" indent="-285750">
              <a:buSzPct val="100000"/>
            </a:pP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*.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psyexp</a:t>
            </a:r>
            <a:r>
              <a:rPr lang="en" dirty="0"/>
              <a:t> : these are PsychoPy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BUILDER</a:t>
            </a:r>
            <a:r>
              <a:rPr lang="en" dirty="0"/>
              <a:t> source </a:t>
            </a:r>
            <a:r>
              <a:rPr lang="en" dirty="0" smtClean="0"/>
              <a:t>files</a:t>
            </a:r>
          </a:p>
          <a:p>
            <a:pPr marL="361950" indent="-285750">
              <a:buSzPct val="100000"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*.py</a:t>
            </a:r>
            <a:r>
              <a:rPr lang="en" dirty="0"/>
              <a:t> : these are Python source code files. Your PsychoPy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CODER</a:t>
            </a:r>
            <a:r>
              <a:rPr lang="en" dirty="0"/>
              <a:t> </a:t>
            </a:r>
            <a:r>
              <a:rPr lang="en" dirty="0" smtClean="0"/>
              <a:t>files</a:t>
            </a:r>
          </a:p>
          <a:p>
            <a:pPr marL="76200" indent="0">
              <a:buSzPct val="100000"/>
              <a:buNone/>
            </a:pPr>
            <a:endParaRPr lang="en-GB" dirty="0"/>
          </a:p>
          <a:p>
            <a:pPr marL="361950" indent="-285750">
              <a:buSzPct val="100000"/>
            </a:pPr>
            <a:endParaRPr lang="en" dirty="0"/>
          </a:p>
          <a:p>
            <a:pPr marL="76200" indent="0">
              <a:buSzPct val="100000"/>
              <a:buNone/>
            </a:pPr>
            <a:r>
              <a:rPr lang="en" dirty="0" smtClean="0"/>
              <a:t>(see FAQ for how to see full filenames)</a:t>
            </a:r>
          </a:p>
          <a:p>
            <a:pPr marL="361950" indent="-285750">
              <a:buSzPct val="100000"/>
            </a:pPr>
            <a:endParaRPr lang="en" dirty="0"/>
          </a:p>
          <a:p>
            <a:pPr marL="76200" indent="0">
              <a:buSzPct val="100000"/>
              <a:buNone/>
            </a:pPr>
            <a:endParaRPr lang="en" dirty="0" smtClean="0"/>
          </a:p>
          <a:p>
            <a:pPr marL="361950" indent="-285750">
              <a:buSzPct val="100000"/>
            </a:pPr>
            <a:endParaRPr lang="en" dirty="0"/>
          </a:p>
          <a:p>
            <a:endParaRPr lang="en-GB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44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Starting PsychoPy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 dirty="0"/>
          </a:p>
          <a:p>
            <a:pPr marL="419100">
              <a:buClr>
                <a:schemeClr val="accent1">
                  <a:lumMod val="75000"/>
                </a:schemeClr>
              </a:buClr>
              <a:buSzPct val="100000"/>
            </a:pPr>
            <a:r>
              <a:rPr lang="en" sz="2400" dirty="0"/>
              <a:t>PsychoPy icon …</a:t>
            </a:r>
          </a:p>
          <a:p>
            <a:pPr lvl="0" rtl="0">
              <a:spcBef>
                <a:spcPts val="0"/>
              </a:spcBef>
              <a:buNone/>
            </a:pPr>
            <a:endParaRPr sz="2400" dirty="0"/>
          </a:p>
          <a:p>
            <a:pPr marL="419100">
              <a:buClr>
                <a:schemeClr val="accent1">
                  <a:lumMod val="75000"/>
                </a:schemeClr>
              </a:buClr>
              <a:buSzPct val="100000"/>
            </a:pPr>
            <a:r>
              <a:rPr lang="en" sz="2400" dirty="0"/>
              <a:t>On UoK ‘managed build’ Windows PCs</a:t>
            </a:r>
          </a:p>
          <a:p>
            <a:pPr marL="914400" lvl="1" indent="-381000" rtl="0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80000"/>
              <a:buFont typeface="Wingdings" panose="05000000000000000000" pitchFamily="2" charset="2"/>
              <a:buChar char="§"/>
            </a:pPr>
            <a:r>
              <a:rPr lang="en" sz="2000" dirty="0" smtClean="0">
                <a:latin typeface="Trebuchet MS" panose="020B0603020202020204" pitchFamily="34" charset="0"/>
                <a:ea typeface="Courier New"/>
                <a:cs typeface="Courier New"/>
                <a:sym typeface="Courier New"/>
              </a:rPr>
              <a:t>Student PC’s (N1.04, Oaks)</a:t>
            </a:r>
          </a:p>
          <a:p>
            <a:pPr marL="1314450" lvl="2" indent="-3810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START</a:t>
            </a:r>
          </a:p>
          <a:p>
            <a:pPr marL="1314450" lvl="2" indent="-3810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" sz="2400" dirty="0">
                <a:sym typeface="Courier New"/>
              </a:rPr>
              <a:t>Enter</a:t>
            </a: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 PsychoPy </a:t>
            </a:r>
            <a:r>
              <a:rPr lang="en" sz="2400" dirty="0">
                <a:sym typeface="Courier New"/>
              </a:rPr>
              <a:t>in the search field</a:t>
            </a:r>
          </a:p>
          <a:p>
            <a:pPr marL="914400" lvl="1" indent="-3810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" sz="2400" dirty="0" smtClean="0">
                <a:latin typeface="Trebuchet MS" panose="020B0603020202020204" pitchFamily="34" charset="0"/>
                <a:ea typeface="Courier New"/>
                <a:cs typeface="Courier New"/>
                <a:sym typeface="Courier New"/>
              </a:rPr>
              <a:t>Lab / Staff PC’s</a:t>
            </a:r>
            <a:endParaRPr lang="en" sz="2400" dirty="0">
              <a:latin typeface="Trebuchet MS" panose="020B0603020202020204" pitchFamily="34" charset="0"/>
              <a:ea typeface="Courier New"/>
              <a:cs typeface="Courier New"/>
              <a:sym typeface="Courier New"/>
            </a:endParaRPr>
          </a:p>
          <a:p>
            <a:pPr marL="1314450" lvl="2" indent="-3810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START | PsychoPy</a:t>
            </a:r>
          </a:p>
          <a:p>
            <a:pPr marL="1314450" lvl="2" indent="-3810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(Staff PC) If not present, open up “Software Center” and download</a:t>
            </a:r>
          </a:p>
          <a:p>
            <a:pPr marL="1314450" lvl="2" indent="-3810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If still not present - please contact psychsupport@kent.ac.uk</a:t>
            </a:r>
            <a:endParaRPr lang="en" sz="20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3848" y="1916832"/>
            <a:ext cx="592477" cy="593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Builder Vs Coder views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Mostly we only use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Builder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If you’re in </a:t>
            </a:r>
            <a:r>
              <a:rPr lang="en-GB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CODER </a:t>
            </a:r>
            <a:r>
              <a:rPr lang="en-GB" dirty="0"/>
              <a:t>view, then in the menu click </a:t>
            </a:r>
            <a:r>
              <a:rPr lang="en-GB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View/</a:t>
            </a:r>
            <a:r>
              <a:rPr lang="en-GB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GB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Builder view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111427"/>
            <a:ext cx="3541240" cy="28013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111427"/>
            <a:ext cx="3549585" cy="28013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10072" y="3178603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 smtClean="0">
                <a:solidFill>
                  <a:srgbClr val="7030A0"/>
                </a:solidFill>
                <a:latin typeface="+mn-lt"/>
              </a:rPr>
              <a:t>Builder</a:t>
            </a:r>
            <a:endParaRPr lang="en-US" sz="1800" dirty="0">
              <a:solidFill>
                <a:srgbClr val="7030A0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46692" y="3178603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 smtClean="0">
                <a:solidFill>
                  <a:srgbClr val="7030A0"/>
                </a:solidFill>
                <a:latin typeface="+mn-lt"/>
              </a:rPr>
              <a:t>Coder</a:t>
            </a:r>
            <a:endParaRPr lang="en-US" sz="1800" dirty="0">
              <a:solidFill>
                <a:srgbClr val="7030A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7003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000" dirty="0" smtClean="0"/>
              <a:t>Exercise 1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3100" dirty="0" smtClean="0">
                <a:solidFill>
                  <a:schemeClr val="accent1">
                    <a:lumMod val="75000"/>
                  </a:schemeClr>
                </a:solidFill>
              </a:rPr>
              <a:t>Run a </a:t>
            </a:r>
            <a:r>
              <a:rPr lang="en-GB" sz="3100" dirty="0" err="1" smtClean="0">
                <a:solidFill>
                  <a:schemeClr val="accent1">
                    <a:lumMod val="75000"/>
                  </a:schemeClr>
                </a:solidFill>
              </a:rPr>
              <a:t>stroop</a:t>
            </a:r>
            <a:r>
              <a:rPr lang="en-GB" sz="3100" dirty="0" smtClean="0">
                <a:solidFill>
                  <a:schemeClr val="accent1">
                    <a:lumMod val="75000"/>
                  </a:schemeClr>
                </a:solidFill>
              </a:rPr>
              <a:t> demo</a:t>
            </a:r>
            <a:endParaRPr lang="en-US" sz="3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 smtClean="0"/>
              <a:t>Exercise 1.1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Open up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stroop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stroop.psyexp</a:t>
            </a:r>
            <a:r>
              <a:rPr lang="en-GB" dirty="0" smtClean="0"/>
              <a:t> from within your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C:/work </a:t>
            </a:r>
            <a:r>
              <a:rPr lang="en-GB" dirty="0" smtClean="0"/>
              <a:t>directory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Don’t worry what everything is just yet, we’ll cover it later!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Click the green icon           at the top to run it.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Follow the instructions and see what it does.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b="1" dirty="0" smtClean="0"/>
              <a:t>Exercise 1.2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Look inside the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/data </a:t>
            </a:r>
            <a:r>
              <a:rPr lang="en-GB" dirty="0" smtClean="0"/>
              <a:t>folder and see what is produced</a:t>
            </a:r>
          </a:p>
          <a:p>
            <a:r>
              <a:rPr lang="en-GB" dirty="0" smtClean="0"/>
              <a:t>Open one of the most recent CSV files that you find</a:t>
            </a:r>
            <a:endParaRPr lang="en-US" dirty="0"/>
          </a:p>
          <a:p>
            <a:pPr lvl="1"/>
            <a:r>
              <a:rPr lang="en-US" sz="1800" dirty="0" smtClean="0"/>
              <a:t>Study </a:t>
            </a:r>
            <a:r>
              <a:rPr lang="en-US" sz="1800" dirty="0"/>
              <a:t>the </a:t>
            </a:r>
            <a:r>
              <a:rPr lang="en-US" sz="1800" dirty="0" smtClean="0"/>
              <a:t>file, </a:t>
            </a:r>
            <a:r>
              <a:rPr lang="en-US" sz="1800" dirty="0"/>
              <a:t>noting the column headings.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3212976"/>
            <a:ext cx="4476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49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Custom 1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2E83C3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2198</Words>
  <Application>Microsoft Office PowerPoint</Application>
  <PresentationFormat>On-screen Show (4:3)</PresentationFormat>
  <Paragraphs>445</Paragraphs>
  <Slides>32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Courier New</vt:lpstr>
      <vt:lpstr>Trebuchet MS</vt:lpstr>
      <vt:lpstr>Wingdings</vt:lpstr>
      <vt:lpstr>Wingdings 3</vt:lpstr>
      <vt:lpstr>Facet</vt:lpstr>
      <vt:lpstr>PsychoPy workshop</vt:lpstr>
      <vt:lpstr>While you’re waiting…</vt:lpstr>
      <vt:lpstr>Learning outcomes from training</vt:lpstr>
      <vt:lpstr>PsychoPy:  Why might I want to use it? </vt:lpstr>
      <vt:lpstr>Using and installing PsychoPy</vt:lpstr>
      <vt:lpstr>Know your file types</vt:lpstr>
      <vt:lpstr>Starting PsychoPy</vt:lpstr>
      <vt:lpstr>Builder Vs Coder views</vt:lpstr>
      <vt:lpstr>Exercise 1 Run a stroop demo</vt:lpstr>
      <vt:lpstr>Demo:  What comes out from PsychoPy?</vt:lpstr>
      <vt:lpstr>An overview of the interface</vt:lpstr>
      <vt:lpstr>Continued…</vt:lpstr>
      <vt:lpstr>Key components</vt:lpstr>
      <vt:lpstr>Key component properties</vt:lpstr>
      <vt:lpstr>Exercise 1.3 </vt:lpstr>
      <vt:lpstr>“Loops”</vt:lpstr>
      <vt:lpstr>By using a data source!</vt:lpstr>
      <vt:lpstr>Accessing those attributes</vt:lpstr>
      <vt:lpstr>So when the trials run…</vt:lpstr>
      <vt:lpstr>Exercise 2: further modifications of the Stroop demo</vt:lpstr>
      <vt:lpstr>Some “Gotchas”</vt:lpstr>
      <vt:lpstr>File Preferences (menu option)&amp; Experiment Settings (icon)</vt:lpstr>
      <vt:lpstr>General best practices</vt:lpstr>
      <vt:lpstr>Where can I get extra help?</vt:lpstr>
      <vt:lpstr>Bonus exercise (if time) Turn stroop into a Picture based stroop</vt:lpstr>
      <vt:lpstr>Feedback</vt:lpstr>
      <vt:lpstr>Miscellaneous extras</vt:lpstr>
      <vt:lpstr>More components</vt:lpstr>
      <vt:lpstr>Positioning components</vt:lpstr>
      <vt:lpstr>Branching in PsychoPy</vt:lpstr>
      <vt:lpstr>Nested loops and lists</vt:lpstr>
      <vt:lpstr>Monitor settings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PsychoPy</dc:title>
  <dc:creator>fg30</dc:creator>
  <cp:lastModifiedBy>Frank Gasking</cp:lastModifiedBy>
  <cp:revision>116</cp:revision>
  <cp:lastPrinted>2016-02-05T12:31:04Z</cp:lastPrinted>
  <dcterms:modified xsi:type="dcterms:W3CDTF">2019-10-28T11:31:03Z</dcterms:modified>
</cp:coreProperties>
</file>