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34"/>
  </p:notesMasterIdLst>
  <p:sldIdLst>
    <p:sldId id="256" r:id="rId2"/>
    <p:sldId id="293" r:id="rId3"/>
    <p:sldId id="341" r:id="rId4"/>
    <p:sldId id="259" r:id="rId5"/>
    <p:sldId id="305" r:id="rId6"/>
    <p:sldId id="295" r:id="rId7"/>
    <p:sldId id="264" r:id="rId8"/>
    <p:sldId id="296" r:id="rId9"/>
    <p:sldId id="297" r:id="rId10"/>
    <p:sldId id="310" r:id="rId11"/>
    <p:sldId id="291" r:id="rId12"/>
    <p:sldId id="311" r:id="rId13"/>
    <p:sldId id="292" r:id="rId14"/>
    <p:sldId id="299" r:id="rId15"/>
    <p:sldId id="344" r:id="rId16"/>
    <p:sldId id="343" r:id="rId17"/>
    <p:sldId id="312" r:id="rId18"/>
    <p:sldId id="315" r:id="rId19"/>
    <p:sldId id="307" r:id="rId20"/>
    <p:sldId id="300" r:id="rId21"/>
    <p:sldId id="317" r:id="rId22"/>
    <p:sldId id="314" r:id="rId23"/>
    <p:sldId id="320" r:id="rId24"/>
    <p:sldId id="302" r:id="rId25"/>
    <p:sldId id="309" r:id="rId26"/>
    <p:sldId id="342" r:id="rId27"/>
    <p:sldId id="318" r:id="rId28"/>
    <p:sldId id="334" r:id="rId29"/>
    <p:sldId id="337" r:id="rId30"/>
    <p:sldId id="338" r:id="rId31"/>
    <p:sldId id="304" r:id="rId32"/>
    <p:sldId id="340" r:id="rId33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6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43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nt.ac.uk/psychology/downloads/PsychoPy_FYP.zip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chopy/psychopy/releases/download/1.85.3/StandalonePsychoPy-1.85.3b-win32.exe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psychopy/psychopy/releases/download/1.85.4/StandalonePsychoPy-1.85.4b-OSX_64bit.dm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130595" y="1844824"/>
            <a:ext cx="5826719" cy="2206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PsychoPy for FYP students</a:t>
            </a:r>
            <a:endParaRPr lang="en" sz="6000"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" dirty="0" smtClean="0"/>
          </a:p>
          <a:p>
            <a:pPr>
              <a:spcBef>
                <a:spcPts val="0"/>
              </a:spcBef>
            </a:pPr>
            <a:r>
              <a:rPr lang="en" dirty="0" smtClean="0"/>
              <a:t>John Allen and Frank Gasking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lsx - </a:t>
            </a:r>
            <a:r>
              <a:rPr lang="en" dirty="0" smtClean="0"/>
              <a:t>slightly simplified </a:t>
            </a:r>
            <a:r>
              <a:rPr lang="en" dirty="0"/>
              <a:t>version of the csv </a:t>
            </a:r>
            <a:r>
              <a:rPr lang="en" dirty="0" smtClean="0"/>
              <a:t>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 smtClean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</a:t>
            </a:r>
            <a:r>
              <a:rPr lang="en-GB" dirty="0" smtClean="0"/>
              <a:t>number</a:t>
            </a:r>
            <a:br>
              <a:rPr lang="en-GB" dirty="0" smtClean="0"/>
            </a:br>
            <a:endParaRPr lang="en-GB" dirty="0" smtClean="0"/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u="sng" dirty="0" smtClean="0"/>
              <a:t>It is possible to </a:t>
            </a:r>
            <a:r>
              <a:rPr lang="en-GB" b="1" u="sng" dirty="0" smtClean="0"/>
              <a:t>add extra data</a:t>
            </a:r>
            <a:r>
              <a:rPr lang="en-GB" u="sng" dirty="0"/>
              <a:t> </a:t>
            </a:r>
            <a:r>
              <a:rPr lang="en-GB" u="sng" dirty="0" smtClean="0"/>
              <a:t>to results files – </a:t>
            </a:r>
            <a:r>
              <a:rPr lang="en-GB" b="1" i="1" u="sng" dirty="0" smtClean="0"/>
              <a:t>Ask for help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(key items)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02" y="1785291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4018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8961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1.3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1.3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Study the Stroop experiment to observe some of what we’ve just discussed and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try changing the colour of the instructions 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Increase the font size of the target word stimuli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212976"/>
            <a:ext cx="4476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Loops are where we want to </a:t>
            </a:r>
            <a:r>
              <a:rPr lang="en" b="1" dirty="0" smtClean="0"/>
              <a:t>repeat</a:t>
            </a:r>
            <a:r>
              <a:rPr lang="en" dirty="0" smtClean="0"/>
              <a:t> </a:t>
            </a:r>
            <a:r>
              <a:rPr lang="en" dirty="0"/>
              <a:t>something a number of </a:t>
            </a:r>
            <a:r>
              <a:rPr lang="en" dirty="0" smtClean="0"/>
              <a:t>times.</a:t>
            </a:r>
            <a:endParaRPr lang="en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may </a:t>
            </a:r>
            <a:r>
              <a:rPr lang="en" dirty="0"/>
              <a:t>hear the word “</a:t>
            </a:r>
            <a:r>
              <a:rPr lang="en" dirty="0" smtClean="0"/>
              <a:t>Iteration” used to describe a repetition.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In </a:t>
            </a:r>
            <a:r>
              <a:rPr lang="en-GB" b="1" dirty="0" err="1" smtClean="0"/>
              <a:t>PsychoPy</a:t>
            </a:r>
            <a:r>
              <a:rPr lang="en-GB" b="1" dirty="0" smtClean="0"/>
              <a:t> we want to present stimuli or trials</a:t>
            </a:r>
          </a:p>
          <a:p>
            <a:pPr marL="0" indent="0">
              <a:buNone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Often routines are repeated using a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This usually to represent our </a:t>
            </a:r>
            <a:r>
              <a:rPr lang="en-GB" b="1" dirty="0" smtClean="0"/>
              <a:t>trials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Text, Image or other components are repeated within our routine/s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Including their timelines and settings.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But the actual text/image may need to change each time</a:t>
            </a:r>
            <a:r>
              <a:rPr lang="en-GB" dirty="0"/>
              <a:t> </a:t>
            </a:r>
            <a:r>
              <a:rPr lang="en-GB" dirty="0" smtClean="0"/>
              <a:t>to represent trial stimuli.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But how?...</a:t>
            </a:r>
          </a:p>
        </p:txBody>
      </p:sp>
    </p:spTree>
    <p:extLst>
      <p:ext uri="{BB962C8B-B14F-4D97-AF65-F5344CB8AC3E}">
        <p14:creationId xmlns:p14="http://schemas.microsoft.com/office/powerpoint/2010/main" val="1905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in Excel or package that can create CSV files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refer to “attributes” that are created for us that we can use as our trial data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PsychoPy</a:t>
            </a:r>
            <a:r>
              <a:rPr lang="en-GB" sz="1100" dirty="0"/>
              <a:t> automatically picks up the headers and treats them as “</a:t>
            </a:r>
            <a:r>
              <a:rPr lang="en-GB" sz="1100" b="1" dirty="0"/>
              <a:t>Attributes</a:t>
            </a:r>
            <a:r>
              <a:rPr lang="en-GB" sz="1100" dirty="0"/>
              <a:t>” (or Python Variables).  These are CASE SENSITIVE.  There should be NO WHITE SPACE!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These are now available to the “</a:t>
            </a:r>
            <a:r>
              <a:rPr lang="en-GB" sz="1100" b="1" dirty="0"/>
              <a:t>trial</a:t>
            </a:r>
            <a:r>
              <a:rPr lang="en-GB" sz="1100" dirty="0"/>
              <a:t>” routine and the </a:t>
            </a:r>
            <a:r>
              <a:rPr lang="en-GB" sz="1100" b="1" dirty="0"/>
              <a:t>components</a:t>
            </a:r>
            <a:r>
              <a:rPr lang="en-GB" sz="1100" dirty="0"/>
              <a:t>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3392"/>
            <a:ext cx="3748769" cy="35204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9168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196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5736" y="5383555"/>
            <a:ext cx="4932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</a:t>
            </a:r>
            <a:r>
              <a:rPr lang="en-GB" sz="1600" b="1" dirty="0" smtClean="0"/>
              <a:t>Constant</a:t>
            </a:r>
            <a:r>
              <a:rPr lang="en-GB" sz="1600" dirty="0" smtClean="0"/>
              <a:t>” to “</a:t>
            </a:r>
            <a:r>
              <a:rPr lang="en-GB" sz="1600" b="1" dirty="0" smtClean="0"/>
              <a:t>Set every repeat</a:t>
            </a:r>
            <a:r>
              <a:rPr lang="en-GB" sz="1600" dirty="0" smtClean="0"/>
              <a:t>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09" y="2190876"/>
            <a:ext cx="2901141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you’re waiting…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GB" dirty="0" smtClean="0"/>
              <a:t>Create directory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c:\work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 smtClean="0"/>
              <a:t>Create directory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c:\work\{your_username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 smtClean="0"/>
              <a:t>Download todays materials from Moodle or from	</a:t>
            </a:r>
          </a:p>
          <a:p>
            <a:pPr lvl="1">
              <a:buFont typeface="+mj-lt"/>
              <a:buAutoNum type="arabicPeriod"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www.kent.ac.uk/psychology/downloads/PsychoPy_FYP.zip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Save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‘.zip’ </a:t>
            </a:r>
            <a:r>
              <a:rPr lang="en-GB" dirty="0" smtClean="0"/>
              <a:t>file into your folder (see #2 above)</a:t>
            </a:r>
            <a:br>
              <a:rPr lang="en-GB" dirty="0" smtClean="0"/>
            </a:b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Right click on the downloaded file and select ‘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Extract all</a:t>
            </a:r>
            <a:r>
              <a:rPr lang="en-GB" dirty="0" smtClean="0"/>
              <a:t>’</a:t>
            </a:r>
          </a:p>
          <a:p>
            <a:pPr lvl="1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Please make sure you unzip the file and not click onto 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92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Exercise 2: further </a:t>
            </a:r>
            <a:r>
              <a:rPr lang="en-GB" sz="2400" dirty="0"/>
              <a:t>modifications of the Stroop demo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Change the intro text and the first line “</a:t>
            </a:r>
            <a:r>
              <a:rPr lang="en-GB" b="1" dirty="0" smtClean="0"/>
              <a:t>OK. Ready for the real thing?</a:t>
            </a:r>
            <a:r>
              <a:rPr lang="en-GB" dirty="0" smtClean="0"/>
              <a:t>” to “</a:t>
            </a:r>
            <a:r>
              <a:rPr lang="en-GB" b="1" dirty="0" smtClean="0"/>
              <a:t>Instructions</a:t>
            </a:r>
            <a:r>
              <a:rPr lang="en-GB" dirty="0" smtClean="0"/>
              <a:t>”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Update </a:t>
            </a:r>
            <a:r>
              <a:rPr lang="en-GB" dirty="0" err="1" smtClean="0"/>
              <a:t>keysfrom</a:t>
            </a:r>
            <a:r>
              <a:rPr lang="en-GB" dirty="0" smtClean="0"/>
              <a:t> </a:t>
            </a:r>
            <a:r>
              <a:rPr lang="en-GB" b="1" dirty="0" smtClean="0"/>
              <a:t>“left”, “down”, “right” </a:t>
            </a:r>
            <a:r>
              <a:rPr lang="en-GB" dirty="0" smtClean="0"/>
              <a:t>to </a:t>
            </a:r>
            <a:r>
              <a:rPr lang="en-GB" b="1" dirty="0" smtClean="0"/>
              <a:t>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Add another 5 trials to the </a:t>
            </a:r>
            <a:r>
              <a:rPr lang="en-GB" dirty="0" err="1" smtClean="0"/>
              <a:t>Stroop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cs typeface="Courier New" panose="02070309020205020404" pitchFamily="49" charset="0"/>
              </a:rPr>
              <a:t>Edit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18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properties of the Text and Keyboard component and replicate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Re-Run and see what you get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924944"/>
            <a:ext cx="5256584" cy="1143299"/>
          </a:xfrm>
        </p:spPr>
        <p:txBody>
          <a:bodyPr>
            <a:noAutofit/>
          </a:bodyPr>
          <a:lstStyle/>
          <a:p>
            <a:r>
              <a:rPr lang="en-GB" sz="4000" dirty="0" smtClean="0"/>
              <a:t>Miscellaneous extras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763688" y="1196752"/>
            <a:ext cx="4461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 info only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2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setting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</a:t>
            </a:r>
            <a:r>
              <a:rPr lang="en-GB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GB" sz="1800" b="1" dirty="0" smtClean="0">
                <a:solidFill>
                  <a:schemeClr val="tx1"/>
                </a:solidFill>
              </a:rPr>
              <a:t>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dirty="0">
                <a:solidFill>
                  <a:schemeClr val="tx1"/>
                </a:solidFill>
              </a:rPr>
              <a:t>“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every repeat</a:t>
            </a:r>
            <a:r>
              <a:rPr lang="en-GB" sz="1800" b="1" dirty="0">
                <a:solidFill>
                  <a:schemeClr val="tx1"/>
                </a:solidFill>
              </a:rPr>
              <a:t>” </a:t>
            </a:r>
            <a:r>
              <a:rPr lang="en-GB" sz="1800" dirty="0" smtClean="0">
                <a:solidFill>
                  <a:schemeClr val="tx1"/>
                </a:solidFill>
              </a:rPr>
              <a:t>= (update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NOTE: The </a:t>
            </a:r>
            <a:r>
              <a:rPr lang="en-GB" sz="1400" b="1" dirty="0" smtClean="0">
                <a:solidFill>
                  <a:schemeClr val="tx1"/>
                </a:solidFill>
              </a:rPr>
              <a:t>“Set every 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at every single screen refresh</a:t>
            </a:r>
          </a:p>
          <a:p>
            <a:pPr marL="0" lvl="1" indent="0">
              <a:buNone/>
            </a:pPr>
            <a:r>
              <a:rPr lang="en-GB" sz="1400" b="1" dirty="0" smtClean="0">
                <a:solidFill>
                  <a:schemeClr val="tx1"/>
                </a:solidFill>
              </a:rPr>
              <a:t>= Overkill!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b="1" dirty="0"/>
              <a:t>must re-attach the CSV file.   </a:t>
            </a:r>
            <a:r>
              <a:rPr lang="en-GB" dirty="0"/>
              <a:t>This is so </a:t>
            </a:r>
            <a:r>
              <a:rPr lang="en-GB" dirty="0" err="1"/>
              <a:t>PsychoPy</a:t>
            </a:r>
            <a:r>
              <a:rPr lang="en-GB" dirty="0"/>
              <a:t> will pick up the new attributes you add!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loops and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Useful for randomising order of blocks (outer level)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second, runs and </a:t>
            </a:r>
          </a:p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Completes each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time)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0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-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54163"/>
          </a:xfrm>
        </p:spPr>
        <p:txBody>
          <a:bodyPr>
            <a:normAutofit/>
          </a:bodyPr>
          <a:lstStyle/>
          <a:p>
            <a:r>
              <a:rPr lang="en-GB" dirty="0"/>
              <a:t>File </a:t>
            </a:r>
            <a:r>
              <a:rPr lang="en-GB" dirty="0" smtClean="0"/>
              <a:t>Preferences (menu option)&amp;</a:t>
            </a:r>
            <a:br>
              <a:rPr lang="en-GB" dirty="0" smtClean="0"/>
            </a:br>
            <a:r>
              <a:rPr lang="en-GB" dirty="0" smtClean="0"/>
              <a:t>Experiment Settings (icon)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4984"/>
            <a:ext cx="8229600" cy="285086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One of the key settings you may want to </a:t>
            </a:r>
            <a:br>
              <a:rPr lang="en-GB" dirty="0" smtClean="0"/>
            </a:br>
            <a:r>
              <a:rPr lang="en-GB" dirty="0" smtClean="0"/>
              <a:t>consider changing!</a:t>
            </a:r>
          </a:p>
          <a:p>
            <a:r>
              <a:rPr lang="en-GB" dirty="0" smtClean="0"/>
              <a:t>By default, when running an experiment you </a:t>
            </a:r>
            <a:br>
              <a:rPr lang="en-GB" dirty="0" smtClean="0"/>
            </a:br>
            <a:r>
              <a:rPr lang="en-GB" dirty="0" smtClean="0"/>
              <a:t>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05" y="3284984"/>
            <a:ext cx="2808995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322981"/>
            <a:ext cx="6069360" cy="57680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algn="l" defTabSz="457200" rtl="0" eaLnBrk="1" latinLnBrk="0" hangingPunct="1">
              <a:spcBef>
                <a:spcPts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Escaping from your experiment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35" y="993862"/>
            <a:ext cx="552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dirty="0" smtClean="0"/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9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90591"/>
          </a:xfrm>
        </p:spPr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 or you might want to let them have a rest in the middle of a long experiment?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Conditionals in a Code block come in handy 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When lab testing, ensure you test your experiment in there 24 hours before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Label your routines/loops and components clearly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Make regular backups!!</a:t>
            </a:r>
            <a:br>
              <a:rPr lang="en-GB" dirty="0" smtClean="0"/>
            </a:br>
            <a:endParaRPr lang="en-GB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We cannot stress this enough!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Check your data output and ensure its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saving ALL the data you need for your analysis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5145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</a:t>
            </a:r>
            <a:r>
              <a:rPr lang="en-US" dirty="0" err="1" smtClean="0"/>
              <a:t>PsychoPy</a:t>
            </a:r>
            <a:r>
              <a:rPr lang="en-US" dirty="0" smtClean="0"/>
              <a:t> used </a:t>
            </a:r>
            <a:r>
              <a:rPr lang="en-US" dirty="0"/>
              <a:t>for.</a:t>
            </a:r>
          </a:p>
          <a:p>
            <a:r>
              <a:rPr lang="en-GB" dirty="0" smtClean="0"/>
              <a:t>For a </a:t>
            </a:r>
            <a:r>
              <a:rPr lang="en-US" dirty="0" smtClean="0"/>
              <a:t>pre-existing experiment</a:t>
            </a:r>
          </a:p>
          <a:p>
            <a:pPr lvl="1"/>
            <a:r>
              <a:rPr lang="en-US" dirty="0" smtClean="0"/>
              <a:t>Getting the gist of what it does.</a:t>
            </a:r>
          </a:p>
          <a:p>
            <a:pPr lvl="1"/>
            <a:r>
              <a:rPr lang="en-US" dirty="0" smtClean="0"/>
              <a:t>Making basic edits </a:t>
            </a:r>
            <a:r>
              <a:rPr lang="en-US" dirty="0"/>
              <a:t>to </a:t>
            </a:r>
            <a:r>
              <a:rPr lang="en-US" dirty="0" smtClean="0"/>
              <a:t>it.</a:t>
            </a:r>
            <a:endParaRPr lang="en-US" dirty="0"/>
          </a:p>
          <a:p>
            <a:r>
              <a:rPr lang="en-US" dirty="0"/>
              <a:t>Keys parts of the </a:t>
            </a:r>
            <a:r>
              <a:rPr lang="en-US" dirty="0" err="1"/>
              <a:t>PsychoPy</a:t>
            </a:r>
            <a:r>
              <a:rPr lang="en-US" dirty="0"/>
              <a:t> programming environment.</a:t>
            </a:r>
          </a:p>
          <a:p>
            <a:r>
              <a:rPr lang="en-GB" dirty="0" smtClean="0"/>
              <a:t>Using Excel files to provide your trial data.</a:t>
            </a:r>
            <a:endParaRPr lang="en-US" dirty="0" smtClean="0"/>
          </a:p>
          <a:p>
            <a:r>
              <a:rPr lang="en-GB" dirty="0" smtClean="0"/>
              <a:t>Running an experiment.</a:t>
            </a:r>
          </a:p>
          <a:p>
            <a:r>
              <a:rPr lang="en-GB" dirty="0" smtClean="0"/>
              <a:t>Interpreting the contents of results data output files.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b="1" dirty="0" smtClean="0"/>
              <a:t>Anything 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Psychology Technical Team (A1.2 or A1.6)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Check out FAQ handout in the directory (will grow over time)</a:t>
            </a:r>
          </a:p>
        </p:txBody>
      </p:sp>
    </p:spTree>
    <p:extLst>
      <p:ext uri="{BB962C8B-B14F-4D97-AF65-F5344CB8AC3E}">
        <p14:creationId xmlns:p14="http://schemas.microsoft.com/office/powerpoint/2010/main" val="2981415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Simply add images to the </a:t>
            </a:r>
            <a:r>
              <a:rPr lang="en-GB" dirty="0" err="1" smtClean="0"/>
              <a:t>stroop</a:t>
            </a:r>
            <a:r>
              <a:rPr lang="en-GB" dirty="0" smtClean="0"/>
              <a:t> trials as a distractor.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First close the old </a:t>
            </a:r>
            <a:r>
              <a:rPr lang="en-GB" dirty="0" err="1" smtClean="0"/>
              <a:t>Stroop</a:t>
            </a:r>
            <a:r>
              <a:rPr lang="en-GB" dirty="0" smtClean="0"/>
              <a:t> task if you already have it open.</a:t>
            </a:r>
          </a:p>
          <a:p>
            <a:r>
              <a:rPr lang="en-GB" dirty="0" smtClean="0"/>
              <a:t>Open </a:t>
            </a:r>
            <a:r>
              <a:rPr lang="en-GB" dirty="0" smtClean="0"/>
              <a:t>up the picture-</a:t>
            </a:r>
            <a:r>
              <a:rPr lang="en-GB" dirty="0" err="1" smtClean="0"/>
              <a:t>stroop</a:t>
            </a:r>
            <a:r>
              <a:rPr lang="en-GB" dirty="0" smtClean="0"/>
              <a:t> folder in your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You will need to enter a </a:t>
            </a:r>
            <a:r>
              <a:rPr lang="en-GB" b="1" dirty="0" smtClean="0"/>
              <a:t>“relative” </a:t>
            </a:r>
            <a:r>
              <a:rPr lang="en-GB" dirty="0" smtClean="0"/>
              <a:t>path for each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E.g.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dirty="0" smtClean="0"/>
              <a:t>”  (without the quotes)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b="1" dirty="0" smtClean="0"/>
              <a:t>Hint</a:t>
            </a:r>
            <a:r>
              <a:rPr lang="en-GB" dirty="0" smtClean="0"/>
              <a:t> - Create a new attribute called “</a:t>
            </a:r>
            <a:r>
              <a:rPr lang="en-GB" dirty="0" err="1" smtClean="0"/>
              <a:t>image_path</a:t>
            </a:r>
            <a:r>
              <a:rPr lang="en-GB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That path then needs to be passed to an </a:t>
            </a:r>
            <a:r>
              <a:rPr lang="en-GB" b="1" dirty="0" smtClean="0"/>
              <a:t>image</a:t>
            </a:r>
            <a:r>
              <a:rPr lang="en-GB" dirty="0" smtClean="0"/>
              <a:t> </a:t>
            </a:r>
            <a:r>
              <a:rPr lang="en-GB" b="1" dirty="0" smtClean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Remember: </a:t>
            </a:r>
            <a:r>
              <a:rPr lang="en-GB" dirty="0" smtClean="0"/>
              <a:t>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Attributes are accessed with </a:t>
            </a:r>
            <a:r>
              <a:rPr lang="en-GB" b="1" dirty="0" smtClean="0"/>
              <a:t>$</a:t>
            </a:r>
            <a:r>
              <a:rPr lang="en-GB" dirty="0" smtClean="0"/>
              <a:t> and </a:t>
            </a:r>
            <a:r>
              <a:rPr lang="en-GB" b="1" dirty="0" smtClean="0"/>
              <a:t>name of excel header</a:t>
            </a:r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will come round and help</a:t>
            </a:r>
          </a:p>
          <a:p>
            <a:r>
              <a:rPr lang="en-GB" b="1" dirty="0" smtClean="0"/>
              <a:t>If you don’t get chance to finish, have a go at home.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https://goo.gl/lBg0Em</a:t>
            </a: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4586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 smtClean="0"/>
              <a:t>In Psychology we often want to:</a:t>
            </a:r>
            <a:endParaRPr sz="1400" dirty="0" smtClean="0"/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 PRECISELY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</a:p>
          <a:p>
            <a:pPr marL="1219200" lvl="2">
              <a:buFont typeface="Wingdings" panose="05000000000000000000" pitchFamily="2" charset="2"/>
              <a:buChar char="§"/>
            </a:pPr>
            <a:r>
              <a:rPr lang="en" dirty="0" smtClean="0"/>
              <a:t>key presses, mouse clicks</a:t>
            </a:r>
          </a:p>
          <a:p>
            <a:pPr marL="1219200" lvl="2">
              <a:buFont typeface="Wingdings" panose="05000000000000000000" pitchFamily="2" charset="2"/>
              <a:buChar char="§"/>
            </a:pPr>
            <a:r>
              <a:rPr lang="en" dirty="0" smtClean="0"/>
              <a:t>eye movements, brain responses (EEG), heart rate,…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-GB" dirty="0" smtClean="0"/>
              <a:t>(often) with very accurate response times (RTs)</a:t>
            </a:r>
            <a:endParaRPr lang="en" dirty="0" smtClean="0"/>
          </a:p>
          <a:p>
            <a:pPr marL="819150" lvl="1">
              <a:buFont typeface="Wingdings" panose="05000000000000000000" pitchFamily="2" charset="2"/>
              <a:buChar char="§"/>
            </a:pP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has lots of support</a:t>
            </a:r>
          </a:p>
          <a:p>
            <a:pPr marL="0" indent="0">
              <a:buNone/>
            </a:pPr>
            <a:endParaRPr lang="en" b="1" dirty="0" smtClean="0"/>
          </a:p>
          <a:p>
            <a:pPr marL="0" indent="0">
              <a:buNone/>
            </a:pPr>
            <a:r>
              <a:rPr lang="en" sz="1600" dirty="0" smtClean="0"/>
              <a:t>We focus </a:t>
            </a:r>
            <a:r>
              <a:rPr lang="en" sz="1600" dirty="0"/>
              <a:t>on </a:t>
            </a:r>
            <a:r>
              <a:rPr lang="en" sz="1600" b="1" dirty="0" smtClean="0"/>
              <a:t>PsychoPy</a:t>
            </a:r>
            <a:r>
              <a:rPr lang="en" sz="1600" dirty="0" smtClean="0"/>
              <a:t> – alternatives exist, </a:t>
            </a:r>
          </a:p>
          <a:p>
            <a:pPr marL="0" indent="0">
              <a:buNone/>
            </a:pPr>
            <a:r>
              <a:rPr lang="en" sz="1600" dirty="0" smtClean="0"/>
              <a:t>	e.g. E-Prime, Matlab (PsychToolbox), Superlab, Inquisit</a:t>
            </a:r>
            <a:endParaRPr lang="en" sz="1600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2018/19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we are using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v1.85.03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of PsychoPy (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v1.85.04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for Mac) 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Experiments </a:t>
            </a:r>
            <a:r>
              <a:rPr lang="en" sz="1400" dirty="0">
                <a:solidFill>
                  <a:schemeClr val="tx1"/>
                </a:solidFill>
              </a:rPr>
              <a:t>created in an older version should upgrade </a:t>
            </a:r>
            <a:r>
              <a:rPr lang="en" sz="1400" dirty="0" smtClean="0">
                <a:solidFill>
                  <a:schemeClr val="tx1"/>
                </a:solidFill>
              </a:rPr>
              <a:t>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 smtClean="0">
                <a:solidFill>
                  <a:schemeClr val="tx1"/>
                </a:solidFill>
              </a:rPr>
              <a:t> Let </a:t>
            </a:r>
            <a:r>
              <a:rPr lang="en" sz="1400" dirty="0">
                <a:solidFill>
                  <a:schemeClr val="tx1"/>
                </a:solidFill>
              </a:rPr>
              <a:t>us know if you have any </a:t>
            </a:r>
            <a:r>
              <a:rPr lang="en" sz="1400" dirty="0" smtClean="0">
                <a:solidFill>
                  <a:schemeClr val="tx1"/>
                </a:solidFill>
              </a:rPr>
              <a:t>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rgbClr val="FF0000"/>
                </a:solidFill>
              </a:rPr>
              <a:t> Warning</a:t>
            </a:r>
            <a:r>
              <a:rPr lang="en" sz="1400" dirty="0">
                <a:solidFill>
                  <a:srgbClr val="FF0000"/>
                </a:solidFill>
              </a:rPr>
              <a:t>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will not run </a:t>
            </a:r>
            <a:r>
              <a:rPr lang="en" sz="1400" dirty="0" smtClean="0">
                <a:solidFill>
                  <a:schemeClr val="tx1"/>
                </a:solidFill>
              </a:rPr>
              <a:t>properly on an older version!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Any </a:t>
            </a:r>
            <a:r>
              <a:rPr lang="en" sz="1400" dirty="0">
                <a:solidFill>
                  <a:schemeClr val="tx1"/>
                </a:solidFill>
              </a:rPr>
              <a:t>upgrade to the version will only occur if a major bug is found with PsychoPy, and will be communicated</a:t>
            </a:r>
            <a:r>
              <a:rPr lang="en" sz="1400" dirty="0" smtClean="0">
                <a:solidFill>
                  <a:schemeClr val="tx1"/>
                </a:solidFill>
              </a:rPr>
              <a:t>.</a:t>
            </a:r>
          </a:p>
          <a:p>
            <a:pPr marL="247650" indent="-171450">
              <a:buClr>
                <a:schemeClr val="dk1"/>
              </a:buClr>
              <a:buSzPct val="100000"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on the PC you are on.  We show how to load it a few slides on…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download from: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Windows: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https://github.com/psychopy/psychopy/releases/download/1.85.3/StandalonePsychoPy-1.85.3b-win32.exe</a:t>
            </a:r>
            <a:endParaRPr lang="en-GB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Mac: </a:t>
            </a:r>
            <a:r>
              <a:rPr lang="en" sz="1400" b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(Version 1.85.4 due to a Mac specific bug in previous version)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4"/>
              </a:rPr>
              <a:t>https://github.com/psychopy/psychopy/releases/download/1.85.4/StandalonePsychoPy-1.85.4b-OSX_64bit.dmg</a:t>
            </a:r>
            <a:endParaRPr lang="en-GB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1720" y="0"/>
            <a:ext cx="4461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 info only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r>
              <a:rPr lang="en" dirty="0" smtClean="0"/>
              <a:t>(see FAQ for how to see full filenames)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Student PC’s (N1.04)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>
                <a:sym typeface="Courier New"/>
              </a:rPr>
              <a:t>Enter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PsychoPy </a:t>
            </a:r>
            <a:r>
              <a:rPr lang="en" sz="2400" dirty="0">
                <a:sym typeface="Courier New"/>
              </a:rPr>
              <a:t>in the search field</a:t>
            </a: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Lab / Staff PC’s</a:t>
            </a:r>
            <a:endParaRPr lang="en" sz="2400" dirty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| PsychoPy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If not present, please contact psychsupport@kent.ac.uk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Mostly we only use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If you’re in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CODER </a:t>
            </a:r>
            <a:r>
              <a:rPr lang="en-GB" dirty="0"/>
              <a:t>view, then in the menu click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View/</a:t>
            </a:r>
            <a:r>
              <a:rPr lang="en-GB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Builder view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11427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1427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0072" y="3178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692" y="3178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a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C:/work </a:t>
            </a:r>
            <a:r>
              <a:rPr lang="en-GB" dirty="0" smtClean="0"/>
              <a:t>directory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Don’t worry what everything is just yet, we’ll cover it later!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Click the green icon           at the top to run it.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Follow the instructions and 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212976"/>
            <a:ext cx="4476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970</TotalTime>
  <Words>2169</Words>
  <Application>Microsoft Office PowerPoint</Application>
  <PresentationFormat>On-screen Show (4:3)</PresentationFormat>
  <Paragraphs>437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for FYP students</vt:lpstr>
      <vt:lpstr>While you’re waiting…</vt:lpstr>
      <vt:lpstr>Learning outcomes from training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a stroop demo</vt:lpstr>
      <vt:lpstr>Demo:  What comes out from PsychoPy?</vt:lpstr>
      <vt:lpstr>An overview of the interface</vt:lpstr>
      <vt:lpstr>Continued…</vt:lpstr>
      <vt:lpstr>Key components</vt:lpstr>
      <vt:lpstr>Key component properties</vt:lpstr>
      <vt:lpstr>Exercise 1.3 </vt:lpstr>
      <vt:lpstr>More on “loops”</vt:lpstr>
      <vt:lpstr>By using a data source!</vt:lpstr>
      <vt:lpstr>Accessing those attributes</vt:lpstr>
      <vt:lpstr>So when the trials run…</vt:lpstr>
      <vt:lpstr>Exercise 2: further modifications of the Stroop demo</vt:lpstr>
      <vt:lpstr>Miscellaneous extras</vt:lpstr>
      <vt:lpstr>Some “Gotchas”</vt:lpstr>
      <vt:lpstr>Nested loops and lists</vt:lpstr>
      <vt:lpstr>Components - Part 2</vt:lpstr>
      <vt:lpstr>File Preferences (menu option)&amp; Experiment Settings (icon)</vt:lpstr>
      <vt:lpstr>Monitor settings</vt:lpstr>
      <vt:lpstr>Positioning components</vt:lpstr>
      <vt:lpstr>Branching in PsychoPy</vt:lpstr>
      <vt:lpstr>General best practices</vt:lpstr>
      <vt:lpstr>Where can I get extra help?</vt:lpstr>
      <vt:lpstr>Exercise 3 Turn stroop into a Picture based stroop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104</cp:revision>
  <cp:lastPrinted>2016-02-05T12:31:04Z</cp:lastPrinted>
  <dcterms:modified xsi:type="dcterms:W3CDTF">2018-09-27T10:56:57Z</dcterms:modified>
</cp:coreProperties>
</file>