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29"/>
  </p:notesMasterIdLst>
  <p:sldIdLst>
    <p:sldId id="256" r:id="rId2"/>
    <p:sldId id="304" r:id="rId3"/>
    <p:sldId id="270" r:id="rId4"/>
    <p:sldId id="271" r:id="rId5"/>
    <p:sldId id="272" r:id="rId6"/>
    <p:sldId id="273" r:id="rId7"/>
    <p:sldId id="297" r:id="rId8"/>
    <p:sldId id="278" r:id="rId9"/>
    <p:sldId id="283" r:id="rId10"/>
    <p:sldId id="287" r:id="rId11"/>
    <p:sldId id="286" r:id="rId12"/>
    <p:sldId id="284" r:id="rId13"/>
    <p:sldId id="257" r:id="rId14"/>
    <p:sldId id="285" r:id="rId15"/>
    <p:sldId id="302" r:id="rId16"/>
    <p:sldId id="258" r:id="rId17"/>
    <p:sldId id="290" r:id="rId18"/>
    <p:sldId id="291" r:id="rId19"/>
    <p:sldId id="299" r:id="rId20"/>
    <p:sldId id="263" r:id="rId21"/>
    <p:sldId id="292" r:id="rId22"/>
    <p:sldId id="293" r:id="rId23"/>
    <p:sldId id="269" r:id="rId24"/>
    <p:sldId id="303" r:id="rId25"/>
    <p:sldId id="277" r:id="rId26"/>
    <p:sldId id="301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73" autoAdjust="0"/>
    <p:restoredTop sz="86386" autoAdjust="0"/>
  </p:normalViewPr>
  <p:slideViewPr>
    <p:cSldViewPr snapToGrid="0">
      <p:cViewPr varScale="1">
        <p:scale>
          <a:sx n="100" d="100"/>
          <a:sy n="100" d="100"/>
        </p:scale>
        <p:origin x="1620" y="72"/>
      </p:cViewPr>
      <p:guideLst/>
    </p:cSldViewPr>
  </p:slideViewPr>
  <p:outlineViewPr>
    <p:cViewPr>
      <p:scale>
        <a:sx n="33" d="100"/>
        <a:sy n="33" d="100"/>
      </p:scale>
      <p:origin x="0" y="-5553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BFCC6-2EC9-4EC2-A3C4-9B645E93EB78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44690-CA48-469C-A766-69EB5A78B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83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770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0571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457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607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939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825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9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4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5899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97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4657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78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14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8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297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5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87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4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8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8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3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64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psychsupport@kent.ac.u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PsychoPy</a:t>
            </a:r>
            <a:r>
              <a:rPr lang="en-GB" dirty="0" smtClean="0"/>
              <a:t> Intermediate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Frank </a:t>
            </a:r>
            <a:r>
              <a:rPr lang="en-GB" dirty="0" err="1" smtClean="0"/>
              <a:t>Gasking</a:t>
            </a:r>
            <a:r>
              <a:rPr lang="en-GB" dirty="0" smtClean="0"/>
              <a:t> and John Allen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73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data types and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/>
              <a:t>Variables are Containers for data 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(</a:t>
            </a:r>
            <a:r>
              <a:rPr lang="en-GB" sz="2400" dirty="0"/>
              <a:t>i.e.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“answer” </a:t>
            </a:r>
            <a:r>
              <a:rPr lang="en-GB" sz="2400" dirty="0"/>
              <a:t>in the </a:t>
            </a:r>
            <a:r>
              <a:rPr lang="en-GB" sz="2400" dirty="0" smtClean="0"/>
              <a:t>previous </a:t>
            </a:r>
            <a:r>
              <a:rPr lang="en-GB" sz="2400" dirty="0"/>
              <a:t>exercise</a:t>
            </a:r>
            <a:r>
              <a:rPr lang="en-GB" sz="2400" dirty="0" smtClean="0"/>
              <a:t>)</a:t>
            </a:r>
            <a:endParaRPr lang="en-GB" sz="2400" dirty="0"/>
          </a:p>
          <a:p>
            <a:pPr marL="0" indent="0">
              <a:buNone/>
            </a:pPr>
            <a:endParaRPr lang="en" sz="2400" b="1" dirty="0" smtClean="0"/>
          </a:p>
          <a:p>
            <a:r>
              <a:rPr lang="en" sz="2400" b="1" dirty="0" smtClean="0"/>
              <a:t>Integer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 = </a:t>
            </a:r>
            <a:r>
              <a:rPr lang="e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" sz="2400" b="1" dirty="0" smtClean="0"/>
              <a:t>Float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e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</a:p>
          <a:p>
            <a:r>
              <a:rPr lang="en" sz="2400" b="1" dirty="0" smtClean="0"/>
              <a:t>Boolean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ilingual = </a:t>
            </a:r>
            <a:r>
              <a:rPr lang="e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bilingual = </a:t>
            </a:r>
            <a:r>
              <a:rPr lang="e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sz="2400" dirty="0" smtClean="0"/>
              <a:t>(in some languages </a:t>
            </a:r>
            <a:r>
              <a:rPr lang="en-US" sz="2400" dirty="0" smtClean="0"/>
              <a:t>is valid)</a:t>
            </a:r>
          </a:p>
          <a:p>
            <a:r>
              <a:rPr lang="en-GB" sz="2400" b="1" dirty="0" smtClean="0"/>
              <a:t>Char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240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initial </a:t>
            </a:r>
            <a:r>
              <a:rPr lang="en" sz="24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400" b="1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400" b="1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</a:t>
            </a:r>
            <a:r>
              <a:rPr lang="en" sz="24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… number =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400" b="1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1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lang="en" sz="2400" b="1" dirty="0" smtClean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r>
              <a:rPr lang="en-GB" sz="2400" b="1" dirty="0" smtClean="0"/>
              <a:t>String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240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first_name </a:t>
            </a:r>
            <a:r>
              <a:rPr lang="en" sz="24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400" b="1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John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lang="en" sz="2400" b="1" dirty="0" smtClean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240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phone_number </a:t>
            </a:r>
            <a:r>
              <a:rPr lang="en" sz="24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400" b="1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+</a:t>
            </a:r>
            <a:r>
              <a:rPr lang="en" sz="2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44 01227 </a:t>
            </a:r>
            <a:r>
              <a:rPr lang="en" sz="2400" b="1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888999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400" b="1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endParaRPr lang="en" sz="2400" b="1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6319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88900" lvl="0" indent="0">
              <a:buClr>
                <a:schemeClr val="dk1"/>
              </a:buClr>
              <a:buSzPct val="166666"/>
              <a:buNone/>
            </a:pPr>
            <a:endParaRPr lang="en" dirty="0" smtClean="0"/>
          </a:p>
          <a:p>
            <a:r>
              <a:rPr lang="en-GB" dirty="0" smtClean="0"/>
              <a:t>You can change the contents of a variable:</a:t>
            </a:r>
            <a:endParaRPr lang="en-GB" b="1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 = 10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 = 15</a:t>
            </a:r>
          </a:p>
          <a:p>
            <a:r>
              <a:rPr lang="en-GB" dirty="0" smtClean="0"/>
              <a:t>Can use in calculations, concatenations (joining), loops and more…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 = age + 5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irst_name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"Frank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Full_name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 "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Gasking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pPr marL="0" indent="0">
              <a:buNone/>
            </a:pP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Important:</a:t>
            </a:r>
          </a:p>
          <a:p>
            <a:pPr marL="0" indent="0"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Give variables meaningful names</a:t>
            </a:r>
          </a:p>
          <a:p>
            <a:r>
              <a:rPr lang="en-GB" dirty="0" smtClean="0"/>
              <a:t>No spaces in variables (ever!) –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"_"</a:t>
            </a:r>
            <a:r>
              <a:rPr lang="en-GB" dirty="0" smtClean="0"/>
              <a:t> 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"–"</a:t>
            </a:r>
            <a:r>
              <a:rPr lang="en-GB" dirty="0" smtClean="0"/>
              <a:t> if you must.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1720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" dirty="0" smtClean="0"/>
          </a:p>
          <a:p>
            <a:r>
              <a:rPr lang="en" sz="2000" b="1" dirty="0" smtClean="0"/>
              <a:t>Math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+, -, *, /, mod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otal = number1 * number2</a:t>
            </a:r>
          </a:p>
          <a:p>
            <a:r>
              <a:rPr lang="en" sz="2000" b="1" dirty="0" smtClean="0"/>
              <a:t>Boolean (Logic)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AND, OR, NOT </a:t>
            </a:r>
          </a:p>
          <a:p>
            <a:r>
              <a:rPr lang="en" sz="2000" b="1" dirty="0" smtClean="0"/>
              <a:t>Comparison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=, == </a:t>
            </a:r>
            <a:r>
              <a:rPr lang="en" sz="2000" dirty="0" smtClean="0"/>
              <a:t>(equivalence)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lang="en" sz="2000" dirty="0" smtClean="0"/>
              <a:t> (exact equivalence)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&lt;&gt;, != </a:t>
            </a:r>
            <a:r>
              <a:rPr lang="en" sz="2000" dirty="0" smtClean="0"/>
              <a:t>(not equivalance)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&lt;, &gt;, &lt;=, &gt;=</a:t>
            </a:r>
          </a:p>
          <a:p>
            <a:r>
              <a:rPr lang="en" sz="2000" b="1" dirty="0" smtClean="0"/>
              <a:t>BIDMAS/BODMAS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((1+1)+(2+2)) * 2</a:t>
            </a:r>
          </a:p>
          <a:p>
            <a:pPr marL="457200" lvl="1" indent="0">
              <a:buNone/>
            </a:pPr>
            <a:endParaRPr lang="en" sz="2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45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Conditional statements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/>
              <a:t>Used to help make decisions in your experiment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dirty="0" smtClean="0"/>
              <a:t>E.g. </a:t>
            </a:r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… then … else</a:t>
            </a:r>
          </a:p>
          <a:p>
            <a:r>
              <a:rPr lang="en" dirty="0" smtClean="0"/>
              <a:t>Uses data types, variables and operators</a:t>
            </a:r>
          </a:p>
          <a:p>
            <a:endParaRPr lang="en" dirty="0"/>
          </a:p>
          <a:p>
            <a:pPr marL="0" lvl="0" indent="457200" rtl="0">
              <a:spcBef>
                <a:spcPts val="0"/>
              </a:spcBef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age &lt; 18:</a:t>
            </a:r>
          </a:p>
          <a:p>
            <a:pPr marL="0" lvl="0" indent="0"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	print("Sorry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, you’re too young to drink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!")</a:t>
            </a:r>
          </a:p>
          <a:p>
            <a:pPr marL="0" lvl="0" indent="0"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elif age &lt; 100:</a:t>
            </a:r>
          </a:p>
          <a:p>
            <a:pPr marL="0" lvl="0" indent="0"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Have a drink on us!")</a:t>
            </a:r>
            <a:endParaRPr lang="en" sz="18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rtl="0">
              <a:spcBef>
                <a:spcPts val="0"/>
              </a:spcBef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marL="0" lvl="0" indent="457200"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“Wow, have two drinks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us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rtl="0">
              <a:spcBef>
                <a:spcPts val="0"/>
              </a:spcBef>
              <a:buNone/>
            </a:pPr>
            <a:endParaRPr sz="2200" dirty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b="1" dirty="0" smtClean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</a:t>
            </a:r>
            <a:r>
              <a:rPr lang="en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How </a:t>
            </a:r>
            <a:r>
              <a:rPr lang="e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 we make decisions in </a:t>
            </a:r>
            <a:r>
              <a:rPr lang="en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PsychoPy?</a:t>
            </a:r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sz="2400" dirty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2400" b="1" dirty="0" smtClean="0">
                <a:solidFill>
                  <a:srgbClr val="FF0000"/>
                </a:solidFill>
              </a:rPr>
              <a:t>Answer</a:t>
            </a:r>
            <a:r>
              <a:rPr lang="en" sz="2400" dirty="0" smtClean="0">
                <a:solidFill>
                  <a:srgbClr val="FF0000"/>
                </a:solidFill>
              </a:rPr>
              <a:t> - Using code blocks!</a:t>
            </a:r>
            <a:endParaRPr lang="e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7862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3: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Using conditionals and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Close any other </a:t>
            </a:r>
            <a:r>
              <a:rPr lang="en-GB" dirty="0" err="1"/>
              <a:t>PsychoPy</a:t>
            </a:r>
            <a:r>
              <a:rPr lang="en-GB" dirty="0"/>
              <a:t> windows you have open</a:t>
            </a:r>
            <a:r>
              <a:rPr lang="en-GB" dirty="0" smtClean="0"/>
              <a:t>.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Open </a:t>
            </a:r>
            <a:r>
              <a:rPr lang="en-GB" dirty="0"/>
              <a:t>up file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ex3-conditionals/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experiment.psyexp</a:t>
            </a:r>
            <a:r>
              <a:rPr lang="en-GB" dirty="0" smtClean="0"/>
              <a:t> </a:t>
            </a:r>
            <a:r>
              <a:rPr lang="en-GB" dirty="0"/>
              <a:t>and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spend approximately </a:t>
            </a:r>
            <a:r>
              <a:rPr lang="en-GB" b="1" dirty="0" smtClean="0">
                <a:solidFill>
                  <a:srgbClr val="FF0000"/>
                </a:solidFill>
              </a:rPr>
              <a:t>5 </a:t>
            </a:r>
            <a:r>
              <a:rPr lang="en-GB" b="1" dirty="0">
                <a:solidFill>
                  <a:srgbClr val="FF0000"/>
                </a:solidFill>
              </a:rPr>
              <a:t>minutes </a:t>
            </a:r>
            <a:r>
              <a:rPr lang="en-GB" dirty="0"/>
              <a:t>by doing the following: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Run it and see what </a:t>
            </a:r>
            <a:r>
              <a:rPr lang="en-GB" dirty="0" smtClean="0"/>
              <a:t>happens</a:t>
            </a:r>
          </a:p>
          <a:p>
            <a:r>
              <a:rPr lang="en-GB" dirty="0" smtClean="0"/>
              <a:t>How is the correct </a:t>
            </a:r>
            <a:r>
              <a:rPr lang="en-GB" b="1" dirty="0" smtClean="0"/>
              <a:t>gender-based </a:t>
            </a:r>
            <a:r>
              <a:rPr lang="en-GB" dirty="0" smtClean="0"/>
              <a:t>Excel data file read in?</a:t>
            </a: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Look at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“setup” </a:t>
            </a:r>
            <a:r>
              <a:rPr lang="en-GB" dirty="0" smtClean="0"/>
              <a:t>code block under routine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“start”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Go to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“Begin Experiment” </a:t>
            </a:r>
            <a:r>
              <a:rPr lang="en-GB" dirty="0" smtClean="0"/>
              <a:t>tab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Read the comments (in green/red) and see what is happening.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How does it work out which data file to use?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How are we then using that data file reference?</a:t>
            </a:r>
          </a:p>
          <a:p>
            <a:r>
              <a:rPr lang="en-GB" dirty="0"/>
              <a:t>Where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“gender” </a:t>
            </a:r>
            <a:r>
              <a:rPr lang="en-GB" dirty="0"/>
              <a:t>set and how to we create new </a:t>
            </a:r>
            <a:r>
              <a:rPr lang="en-GB" dirty="0" smtClean="0"/>
              <a:t>prompts?</a:t>
            </a: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Click onto this icon        and take a </a:t>
            </a:r>
            <a:r>
              <a:rPr lang="en-GB" dirty="0" smtClean="0"/>
              <a:t>look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Try and add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“Colour” </a:t>
            </a:r>
            <a:r>
              <a:rPr lang="en-GB" dirty="0" smtClean="0"/>
              <a:t>as a new option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7" y="4516718"/>
            <a:ext cx="444444" cy="35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3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Functions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r>
              <a:rPr lang="en-GB" sz="2000" dirty="0" smtClean="0"/>
              <a:t>A </a:t>
            </a:r>
            <a:r>
              <a:rPr lang="en-GB" sz="2000" b="1" dirty="0" smtClean="0"/>
              <a:t>“container” </a:t>
            </a:r>
            <a:r>
              <a:rPr lang="en-GB" sz="2000" dirty="0" smtClean="0"/>
              <a:t>of reusable code that does </a:t>
            </a:r>
            <a:r>
              <a:rPr lang="en-GB" sz="2000" b="1" dirty="0" smtClean="0"/>
              <a:t>“something”</a:t>
            </a:r>
          </a:p>
          <a:p>
            <a:r>
              <a:rPr lang="en-GB" sz="2000" dirty="0" smtClean="0"/>
              <a:t>Defined under a given name</a:t>
            </a:r>
          </a:p>
          <a:p>
            <a:r>
              <a:rPr lang="en-GB" sz="2000" dirty="0" smtClean="0"/>
              <a:t>Benefits:</a:t>
            </a:r>
          </a:p>
          <a:p>
            <a:pPr lvl="1"/>
            <a:r>
              <a:rPr lang="en-GB" sz="1800" dirty="0" smtClean="0"/>
              <a:t>Write once, use many times</a:t>
            </a:r>
          </a:p>
          <a:p>
            <a:pPr lvl="1"/>
            <a:r>
              <a:rPr lang="en-GB" sz="1800" dirty="0" smtClean="0"/>
              <a:t>Reduces redundancy and repetition</a:t>
            </a:r>
          </a:p>
          <a:p>
            <a:pPr lvl="1"/>
            <a:r>
              <a:rPr lang="en-GB" sz="1800" dirty="0" smtClean="0"/>
              <a:t>Declutters your program</a:t>
            </a:r>
          </a:p>
          <a:p>
            <a:pPr lvl="1"/>
            <a:r>
              <a:rPr lang="en-GB" sz="1800" dirty="0" smtClean="0"/>
              <a:t>Only runs when called</a:t>
            </a:r>
          </a:p>
          <a:p>
            <a:r>
              <a:rPr lang="en-GB" sz="2000" dirty="0" smtClean="0"/>
              <a:t>Variables (which we just looked at) </a:t>
            </a:r>
            <a:r>
              <a:rPr lang="en-GB" sz="2000" dirty="0" smtClean="0"/>
              <a:t>can be passed to a function</a:t>
            </a:r>
          </a:p>
          <a:p>
            <a:pPr lvl="1"/>
            <a:r>
              <a:rPr lang="en-GB" sz="1800" dirty="0" smtClean="0"/>
              <a:t>Also called </a:t>
            </a:r>
            <a:r>
              <a:rPr lang="en-GB" sz="1800" dirty="0" smtClean="0"/>
              <a:t>“parameters”</a:t>
            </a:r>
          </a:p>
          <a:p>
            <a:r>
              <a:rPr lang="en-GB" sz="2000" dirty="0" smtClean="0"/>
              <a:t>Functions always give back something</a:t>
            </a:r>
          </a:p>
          <a:p>
            <a:pPr lvl="1"/>
            <a:r>
              <a:rPr lang="en-GB" sz="1800" dirty="0" smtClean="0"/>
              <a:t>A value of some kind, depending what the purpose of the function is.</a:t>
            </a:r>
          </a:p>
          <a:p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000" b="1" dirty="0" smtClean="0"/>
              <a:t>and 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000" b="1" dirty="0" smtClean="0"/>
              <a:t>are Python functions!</a:t>
            </a:r>
          </a:p>
          <a:p>
            <a:pPr lvl="1"/>
            <a:r>
              <a:rPr lang="en-GB" sz="1800" dirty="0" smtClean="0"/>
              <a:t>They take a value</a:t>
            </a:r>
          </a:p>
          <a:p>
            <a:pPr lvl="1"/>
            <a:r>
              <a:rPr lang="en-GB" sz="1800" dirty="0" smtClean="0"/>
              <a:t>They give back either an integer or string value</a:t>
            </a:r>
          </a:p>
          <a:p>
            <a:pPr marL="45720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5106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 smtClean="0"/>
              <a:t>Exercise 4:</a:t>
            </a:r>
            <a:br>
              <a:rPr lang="en" sz="3000" dirty="0" smtClean="0"/>
            </a:br>
            <a:r>
              <a:rPr lang="en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Adding functions to your experiment</a:t>
            </a:r>
            <a:endParaRPr lang="en" sz="3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dirty="0"/>
              <a:t>Close any other </a:t>
            </a:r>
            <a:r>
              <a:rPr lang="en-GB" dirty="0" err="1"/>
              <a:t>PsychoPy</a:t>
            </a:r>
            <a:r>
              <a:rPr lang="en-GB" dirty="0"/>
              <a:t> windows you have open</a:t>
            </a:r>
            <a:r>
              <a:rPr lang="en-GB" dirty="0" smtClean="0"/>
              <a:t>.</a:t>
            </a:r>
            <a:endParaRPr lang="en" dirty="0" smtClean="0"/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r>
              <a:rPr lang="en" dirty="0" smtClean="0"/>
              <a:t>Open </a:t>
            </a:r>
            <a:r>
              <a:rPr lang="en-US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e</a:t>
            </a:r>
            <a:r>
              <a:rPr lang="en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x4-import-code/experiment.psyexp </a:t>
            </a:r>
            <a:r>
              <a:rPr lang="en-GB" dirty="0"/>
              <a:t>and </a:t>
            </a:r>
          </a:p>
          <a:p>
            <a:pPr marL="0" indent="0">
              <a:buNone/>
            </a:pPr>
            <a:r>
              <a:rPr lang="en-GB" dirty="0"/>
              <a:t>spend </a:t>
            </a:r>
            <a:r>
              <a:rPr lang="en-GB" dirty="0" smtClean="0"/>
              <a:t>approximately </a:t>
            </a:r>
            <a:r>
              <a:rPr lang="en-GB" dirty="0"/>
              <a:t>next </a:t>
            </a:r>
            <a:r>
              <a:rPr lang="en-GB" b="1" dirty="0" smtClean="0">
                <a:solidFill>
                  <a:srgbClr val="FF0000"/>
                </a:solidFill>
              </a:rPr>
              <a:t>5 </a:t>
            </a:r>
            <a:r>
              <a:rPr lang="en-GB" b="1" dirty="0">
                <a:solidFill>
                  <a:srgbClr val="FF0000"/>
                </a:solidFill>
              </a:rPr>
              <a:t>minutes </a:t>
            </a:r>
            <a:r>
              <a:rPr lang="en-GB" dirty="0"/>
              <a:t>by doing the following: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r>
              <a:rPr lang="en-US" dirty="0"/>
              <a:t>Run </a:t>
            </a:r>
            <a:r>
              <a:rPr lang="en-US" dirty="0" smtClean="0"/>
              <a:t>experiment </a:t>
            </a:r>
            <a:r>
              <a:rPr lang="en-US" dirty="0"/>
              <a:t>to check what </a:t>
            </a:r>
            <a:r>
              <a:rPr lang="en-US" dirty="0" smtClean="0"/>
              <a:t>happens</a:t>
            </a:r>
            <a:endParaRPr lang="en" dirty="0" smtClean="0"/>
          </a:p>
          <a:p>
            <a:pPr lvl="0"/>
            <a:r>
              <a:rPr lang="en" dirty="0" smtClean="0"/>
              <a:t>Select </a:t>
            </a:r>
            <a:r>
              <a:rPr lang="en" dirty="0"/>
              <a:t>the </a:t>
            </a:r>
            <a:r>
              <a:rPr lang="en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“intro”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dirty="0"/>
              <a:t>routine and then click on the </a:t>
            </a:r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“code” </a:t>
            </a:r>
            <a:r>
              <a:rPr lang="en" dirty="0" smtClean="0"/>
              <a:t>component</a:t>
            </a:r>
            <a:r>
              <a:rPr lang="en" dirty="0"/>
              <a:t>, and then 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“begin experiment” </a:t>
            </a:r>
            <a:r>
              <a:rPr lang="en" dirty="0"/>
              <a:t>tab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" sz="1600" dirty="0" smtClean="0"/>
              <a:t>Read the comments in green/red.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" sz="1600" dirty="0" smtClean="0"/>
              <a:t>Notice the </a:t>
            </a:r>
            <a:r>
              <a:rPr lang="en" sz="1600" b="1" dirty="0" smtClean="0"/>
              <a:t>month_funcs.py </a:t>
            </a:r>
            <a:r>
              <a:rPr lang="en" sz="1600" dirty="0" smtClean="0"/>
              <a:t>file in same directory</a:t>
            </a:r>
            <a:r>
              <a:rPr lang="en" sz="1600" dirty="0" smtClean="0"/>
              <a:t>.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" sz="1600" dirty="0" smtClean="0"/>
              <a:t>Try opening the file in </a:t>
            </a:r>
            <a:r>
              <a:rPr lang="en" sz="1600" b="1" dirty="0" smtClean="0"/>
              <a:t>Notepad++ </a:t>
            </a:r>
            <a:r>
              <a:rPr lang="en" sz="1600" dirty="0" smtClean="0"/>
              <a:t>(Windows search for it) and see what it contains.</a:t>
            </a:r>
            <a:endParaRPr lang="en" sz="1600" dirty="0" smtClean="0"/>
          </a:p>
          <a:p>
            <a:pPr marL="342900" lvl="1" indent="-342900"/>
            <a:r>
              <a:rPr lang="en" sz="1800" dirty="0"/>
              <a:t>Select </a:t>
            </a: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" sz="180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my_function_test”</a:t>
            </a: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sz="1800" dirty="0" smtClean="0"/>
              <a:t>routine, then </a:t>
            </a:r>
            <a:r>
              <a:rPr lang="en" sz="1800" dirty="0"/>
              <a:t>click on the </a:t>
            </a: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" sz="180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text_3”</a:t>
            </a: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sz="1800" dirty="0" smtClean="0"/>
              <a:t>component and observe what is in the Text box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getRandomMonthID() </a:t>
            </a:r>
            <a:r>
              <a:rPr lang="en" sz="1600" dirty="0" smtClean="0"/>
              <a:t>will fetch a number from between 0 and 11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getMonth() </a:t>
            </a:r>
            <a:r>
              <a:rPr lang="en" sz="1600" dirty="0" smtClean="0"/>
              <a:t>takes a number from between 0 and 11 and gives </a:t>
            </a:r>
          </a:p>
          <a:p>
            <a:pPr marL="400050" lvl="2" indent="0">
              <a:buNone/>
            </a:pPr>
            <a:r>
              <a:rPr lang="en" sz="1600" dirty="0" smtClean="0"/>
              <a:t>back a text month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“$”</a:t>
            </a:r>
            <a:r>
              <a:rPr lang="en" sz="1600" dirty="0" smtClean="0"/>
              <a:t> is used to tell PsychoPy that we are about to run a small snippet of Python code</a:t>
            </a:r>
          </a:p>
          <a:p>
            <a:pPr marL="0" lvl="1" indent="0">
              <a:buNone/>
            </a:pPr>
            <a:endParaRPr lang="en" sz="1800" dirty="0"/>
          </a:p>
          <a:p>
            <a:pPr marL="342900" lvl="1" indent="-342900"/>
            <a:endParaRPr lang="en" sz="1800" dirty="0" smtClean="0"/>
          </a:p>
          <a:p>
            <a:pPr marL="400050" lvl="2" indent="0">
              <a:buNone/>
            </a:pP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12673998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Branching in </a:t>
            </a:r>
            <a:r>
              <a:rPr lang="en-GB" dirty="0" err="1" smtClean="0"/>
              <a:t>PsychoPy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Sometimes we may want to skip a particular routine</a:t>
            </a:r>
          </a:p>
          <a:p>
            <a:r>
              <a:rPr lang="en-GB" dirty="0" smtClean="0"/>
              <a:t>Maybe the user should only be prompted for a particular </a:t>
            </a:r>
          </a:p>
          <a:p>
            <a:pPr marL="0" indent="0">
              <a:buNone/>
            </a:pPr>
            <a:r>
              <a:rPr lang="en-GB" dirty="0" smtClean="0"/>
              <a:t>question if they answered previously with a particular answer?</a:t>
            </a:r>
          </a:p>
          <a:p>
            <a:r>
              <a:rPr lang="en-GB" dirty="0" smtClean="0"/>
              <a:t>Conditionals in a Code block come in handy </a:t>
            </a:r>
            <a:r>
              <a:rPr lang="en-GB" smtClean="0"/>
              <a:t>for this!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Example: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65" y="3555419"/>
            <a:ext cx="4333049" cy="116341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105937" y="3914537"/>
            <a:ext cx="831273" cy="114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64826" y="5061477"/>
            <a:ext cx="3724774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So how do we bypass this routine based on an answer under “trial”?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05937" y="3914537"/>
            <a:ext cx="1881699" cy="114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8762" y="6142780"/>
            <a:ext cx="7989455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Time for a quick demo…     </a:t>
            </a:r>
            <a:r>
              <a:rPr lang="en-GB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demos/3-Branching-example/</a:t>
            </a:r>
            <a:r>
              <a:rPr lang="en-GB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experiment.psyexp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29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Creating user breaks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It is good to ensure the user gets a break.</a:t>
            </a:r>
          </a:p>
          <a:p>
            <a:r>
              <a:rPr lang="en-GB" dirty="0" smtClean="0"/>
              <a:t>Especially if you have something like 200 trials!</a:t>
            </a:r>
          </a:p>
          <a:p>
            <a:r>
              <a:rPr lang="en-GB" dirty="0" smtClean="0"/>
              <a:t>Method is very similar to “Branching” like before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1" y="3565834"/>
            <a:ext cx="70612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One last demo…     </a:t>
            </a:r>
            <a:r>
              <a:rPr lang="en-GB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demos/4-Break-demo/</a:t>
            </a:r>
            <a:r>
              <a:rPr lang="en-GB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experiment.psyexp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9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Error messages / debugging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>
                <a:solidFill>
                  <a:srgbClr val="000000"/>
                </a:solidFill>
              </a:rPr>
              <a:t>Fixing errors can be tricky, especially when its with an unfamiliar </a:t>
            </a:r>
            <a:endParaRPr lang="en-US" dirty="0" smtClean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US" dirty="0" smtClean="0">
                <a:solidFill>
                  <a:srgbClr val="000000"/>
                </a:solidFill>
              </a:rPr>
              <a:t>system, or someone else’s experiment!</a:t>
            </a:r>
            <a:endParaRPr lang="en-US" dirty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US" dirty="0">
                <a:solidFill>
                  <a:srgbClr val="000000"/>
                </a:solidFill>
              </a:rPr>
              <a:t>Here are some tips if you encounter any issues: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Read the error message carefully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Look for references to line numbers which indicate the line at fault</a:t>
            </a:r>
          </a:p>
          <a:p>
            <a:r>
              <a:rPr lang="en-GB" dirty="0" smtClean="0"/>
              <a:t>Be wary of case sensitivity: Python is very particular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e.g. “if” (not “If”)</a:t>
            </a:r>
          </a:p>
          <a:p>
            <a:r>
              <a:rPr lang="en-GB" dirty="0" smtClean="0"/>
              <a:t>Check the experiment .log file under /data for any extra hints</a:t>
            </a:r>
          </a:p>
          <a:p>
            <a:r>
              <a:rPr lang="en-GB" dirty="0" smtClean="0"/>
              <a:t>Google the exact error message as a starting point</a:t>
            </a:r>
          </a:p>
          <a:p>
            <a:r>
              <a:rPr lang="en-GB" dirty="0" smtClean="0"/>
              <a:t>Check the online help/manuals</a:t>
            </a:r>
          </a:p>
          <a:p>
            <a:r>
              <a:rPr lang="en-GB" dirty="0" smtClean="0"/>
              <a:t>Check forums/communities for similar problems</a:t>
            </a:r>
          </a:p>
          <a:p>
            <a:pPr marL="0" indent="0">
              <a:buNone/>
            </a:pPr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5885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of all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Download materials for today</a:t>
            </a:r>
          </a:p>
          <a:p>
            <a:endParaRPr lang="en-GB" dirty="0"/>
          </a:p>
          <a:p>
            <a:r>
              <a:rPr lang="en-GB" dirty="0"/>
              <a:t>Download the materials from SP850 (zip file)</a:t>
            </a:r>
          </a:p>
          <a:p>
            <a:r>
              <a:rPr lang="en-GB" dirty="0"/>
              <a:t>Or for those not on SP850 from here: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http</a:t>
            </a:r>
            <a:r>
              <a:rPr lang="en-US" sz="2000" dirty="0">
                <a:solidFill>
                  <a:schemeClr val="tx1"/>
                </a:solidFill>
              </a:rPr>
              <a:t>://</a:t>
            </a:r>
            <a:r>
              <a:rPr lang="en-US" sz="2000" dirty="0" smtClean="0">
                <a:solidFill>
                  <a:schemeClr val="tx1"/>
                </a:solidFill>
              </a:rPr>
              <a:t>www.kent.ac.uk/psychology/technical/part2.zip</a:t>
            </a:r>
            <a:endParaRPr lang="en-GB" sz="2000" dirty="0">
              <a:solidFill>
                <a:schemeClr val="tx1"/>
              </a:solidFill>
            </a:endParaRPr>
          </a:p>
          <a:p>
            <a:pPr marL="57150" indent="0">
              <a:buNone/>
            </a:pPr>
            <a:endParaRPr lang="en-GB" dirty="0"/>
          </a:p>
          <a:p>
            <a:pPr marL="57150" indent="0">
              <a:buNone/>
            </a:pPr>
            <a:r>
              <a:rPr lang="en-GB" sz="2800" dirty="0" smtClean="0">
                <a:solidFill>
                  <a:srgbClr val="FF0000"/>
                </a:solidFill>
              </a:rPr>
              <a:t>REMEMBER! </a:t>
            </a:r>
            <a:r>
              <a:rPr lang="en-GB" sz="2800" dirty="0" smtClean="0"/>
              <a:t>Then </a:t>
            </a:r>
            <a:r>
              <a:rPr lang="en-GB" sz="2800" dirty="0"/>
              <a:t>unzip by right clicking and selecting “Extract all</a:t>
            </a:r>
            <a:r>
              <a:rPr lang="en-GB" sz="2800" dirty="0" smtClean="0"/>
              <a:t>”.</a:t>
            </a:r>
          </a:p>
          <a:p>
            <a:pPr marL="571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910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General best </a:t>
            </a:r>
            <a:r>
              <a:rPr lang="en" dirty="0"/>
              <a:t>practices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513310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GB" dirty="0" smtClean="0"/>
              <a:t>Test experiment in actual lab </a:t>
            </a:r>
            <a:r>
              <a:rPr lang="en-GB" b="1" dirty="0" smtClean="0">
                <a:solidFill>
                  <a:srgbClr val="FF0000"/>
                </a:solidFill>
              </a:rPr>
              <a:t>at least </a:t>
            </a:r>
            <a:r>
              <a:rPr lang="en-GB" dirty="0" smtClean="0"/>
              <a:t>24 </a:t>
            </a:r>
            <a:r>
              <a:rPr lang="en-GB" dirty="0" smtClean="0"/>
              <a:t>hours before</a:t>
            </a:r>
          </a:p>
          <a:p>
            <a:r>
              <a:rPr lang="en-GB" dirty="0" smtClean="0"/>
              <a:t>Label your routines/loops and components clearly</a:t>
            </a:r>
          </a:p>
          <a:p>
            <a:r>
              <a:rPr lang="en-GB" dirty="0" smtClean="0"/>
              <a:t>Good naming convention (</a:t>
            </a:r>
            <a:r>
              <a:rPr lang="en-GB" dirty="0" err="1" smtClean="0"/>
              <a:t>variables,routines,loops</a:t>
            </a:r>
            <a:r>
              <a:rPr lang="en-GB" dirty="0" smtClean="0"/>
              <a:t>)</a:t>
            </a:r>
          </a:p>
          <a:p>
            <a:r>
              <a:rPr lang="en-GB" dirty="0" smtClean="0"/>
              <a:t>Be careful of using RESERVED WORDS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i.e. Don’t use a variable name with the same name as a routine</a:t>
            </a:r>
            <a:r>
              <a:rPr lang="en-GB" dirty="0" smtClean="0"/>
              <a:t>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e</a:t>
            </a:r>
            <a:r>
              <a:rPr lang="en-GB" dirty="0" smtClean="0"/>
              <a:t>.g. “image”</a:t>
            </a:r>
            <a:endParaRPr lang="en-GB" dirty="0" smtClean="0"/>
          </a:p>
          <a:p>
            <a:r>
              <a:rPr lang="en-GB" dirty="0" smtClean="0">
                <a:solidFill>
                  <a:srgbClr val="FF0000"/>
                </a:solidFill>
              </a:rPr>
              <a:t>Make regular backups!!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Don’t just rely on USB sticks (can be unreliable)</a:t>
            </a:r>
          </a:p>
          <a:p>
            <a:r>
              <a:rPr lang="en-GB" dirty="0" smtClean="0"/>
              <a:t>Check your data output and ensure it’s solid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Make sure you are getting the data you need to later analyse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Basically do some quick analysis early to make sure!</a:t>
            </a:r>
          </a:p>
          <a:p>
            <a:pPr>
              <a:buFont typeface="Courier New" panose="02070309020205020404" pitchFamily="49" charset="0"/>
              <a:buChar char="o"/>
            </a:pPr>
            <a:endParaRPr lang="en" dirty="0" smtClean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14831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Where can I get extra help?</a:t>
            </a:r>
            <a:endParaRPr lang="en" dirty="0"/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GB" b="1" dirty="0" err="1" smtClean="0"/>
              <a:t>PsychoPy</a:t>
            </a:r>
            <a:r>
              <a:rPr lang="en-GB" b="1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err="1" smtClean="0"/>
              <a:t>PsychoPy</a:t>
            </a:r>
            <a:r>
              <a:rPr lang="en-GB" sz="1800" dirty="0" smtClean="0"/>
              <a:t> built-in HELP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sz="1800" dirty="0" smtClean="0"/>
              <a:t>Remember, there are separate help sections for Builder and Coder!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err="1" smtClean="0"/>
              <a:t>PsychoPy</a:t>
            </a:r>
            <a:r>
              <a:rPr lang="en-GB" sz="1800" dirty="0" smtClean="0"/>
              <a:t> website – </a:t>
            </a: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http://www.psychopy.org/index.html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b="1" dirty="0" err="1" smtClean="0"/>
              <a:t>PsychoPy</a:t>
            </a:r>
            <a:r>
              <a:rPr lang="en-GB" sz="1800" b="1" dirty="0"/>
              <a:t> </a:t>
            </a:r>
            <a:r>
              <a:rPr lang="en-GB" sz="1800" b="1" dirty="0" smtClean="0"/>
              <a:t>discourse </a:t>
            </a:r>
            <a:r>
              <a:rPr lang="en-GB" sz="1800" dirty="0" smtClean="0"/>
              <a:t>(Main support forum) </a:t>
            </a:r>
            <a:r>
              <a:rPr lang="en-GB" sz="1800" dirty="0"/>
              <a:t>- </a:t>
            </a:r>
            <a:r>
              <a:rPr lang="en-GB" sz="18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http://discourse.psychopy.org</a:t>
            </a: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Google groups forum (mostly replaced by Discourse site) – </a:t>
            </a: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https://groups.google.com/forum/#!forum/psychopy-users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/>
              <a:t>Pre-made scripts by us - </a:t>
            </a:r>
            <a:r>
              <a:rPr lang="en-GB" sz="18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</a:t>
            </a: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www.kent.ac.uk/psychology/technical/experiments.html</a:t>
            </a:r>
          </a:p>
          <a:p>
            <a:r>
              <a:rPr lang="en-GB" b="1" dirty="0" smtClean="0"/>
              <a:t>Python: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http://www.python.org/doc/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Google is your friend!</a:t>
            </a:r>
          </a:p>
          <a:p>
            <a:r>
              <a:rPr lang="en-GB" sz="2000" dirty="0" smtClean="0"/>
              <a:t>Check out FAQ handout in the directory</a:t>
            </a:r>
          </a:p>
        </p:txBody>
      </p:sp>
    </p:spTree>
    <p:extLst>
      <p:ext uri="{BB962C8B-B14F-4D97-AF65-F5344CB8AC3E}">
        <p14:creationId xmlns:p14="http://schemas.microsoft.com/office/powerpoint/2010/main" val="1066666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/>
              <a:t>Final exercise:</a:t>
            </a:r>
            <a:br>
              <a:rPr lang="en" dirty="0" smtClean="0"/>
            </a:b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Create an experiment</a:t>
            </a:r>
            <a:endParaRPr lang="en" dirty="0"/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 smtClean="0"/>
              <a:t>For the rest of the lesson we have given an experiment </a:t>
            </a:r>
            <a:r>
              <a:rPr lang="en-US" dirty="0"/>
              <a:t>s</a:t>
            </a:r>
            <a:r>
              <a:rPr lang="en" dirty="0" smtClean="0"/>
              <a:t>pecification handout.</a:t>
            </a:r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dirty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 smtClean="0"/>
              <a:t>See (or via print out):</a:t>
            </a:r>
            <a:endParaRPr lang="en" dirty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x5-image-ratings/Exercise-docs.docx</a:t>
            </a:r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dirty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 smtClean="0"/>
              <a:t>We are going to let you build a complete experiment from this, </a:t>
            </a:r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GB" dirty="0" smtClean="0"/>
              <a:t>with deliberately vague instructions to test what you have learnt</a:t>
            </a:r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GB" dirty="0" smtClean="0"/>
              <a:t>so far.</a:t>
            </a:r>
            <a:endParaRPr lang="en" dirty="0" smtClean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dirty="0"/>
          </a:p>
          <a:p>
            <a:pPr marL="38100" indent="0">
              <a:buClr>
                <a:schemeClr val="dk1"/>
              </a:buClr>
              <a:buSzPct val="100000"/>
              <a:buNone/>
            </a:pPr>
            <a:r>
              <a:rPr lang="en" dirty="0" smtClean="0"/>
              <a:t>Follow the instructions and we </a:t>
            </a:r>
            <a:r>
              <a:rPr lang="en" dirty="0"/>
              <a:t>will come round and help and </a:t>
            </a:r>
            <a:endParaRPr lang="en" dirty="0" smtClean="0"/>
          </a:p>
          <a:p>
            <a:pPr marL="38100" indent="0">
              <a:buClr>
                <a:schemeClr val="dk1"/>
              </a:buClr>
              <a:buSzPct val="100000"/>
              <a:buNone/>
            </a:pPr>
            <a:r>
              <a:rPr lang="en" dirty="0" smtClean="0"/>
              <a:t>periodically </a:t>
            </a:r>
            <a:r>
              <a:rPr lang="en" dirty="0"/>
              <a:t>demonstrate on the main screen. </a:t>
            </a:r>
            <a:r>
              <a:rPr lang="en" dirty="0" smtClean="0"/>
              <a:t>  If you don’t manage</a:t>
            </a:r>
          </a:p>
          <a:p>
            <a:pPr marL="38100" indent="0">
              <a:buClr>
                <a:schemeClr val="dk1"/>
              </a:buClr>
              <a:buSzPct val="100000"/>
              <a:buNone/>
            </a:pPr>
            <a:r>
              <a:rPr lang="en-GB" dirty="0" smtClean="0"/>
              <a:t>to start or finish, then try having a go at home!</a:t>
            </a:r>
          </a:p>
          <a:p>
            <a:pPr marL="38100" indent="0">
              <a:buClr>
                <a:schemeClr val="dk1"/>
              </a:buClr>
              <a:buSzPct val="100000"/>
              <a:buNone/>
            </a:pPr>
            <a:endParaRPr lang="en-GB" dirty="0"/>
          </a:p>
          <a:p>
            <a:pPr marL="38100" indent="0">
              <a:buClr>
                <a:schemeClr val="dk1"/>
              </a:buClr>
              <a:buSzPct val="100000"/>
              <a:buNone/>
            </a:pPr>
            <a:r>
              <a:rPr lang="en-GB" b="1" dirty="0" smtClean="0"/>
              <a:t>We will upload the solution onto Moodle later on.</a:t>
            </a:r>
            <a:endParaRPr lang="en" b="1" dirty="0"/>
          </a:p>
        </p:txBody>
      </p:sp>
    </p:spTree>
    <p:extLst>
      <p:ext uri="{BB962C8B-B14F-4D97-AF65-F5344CB8AC3E}">
        <p14:creationId xmlns:p14="http://schemas.microsoft.com/office/powerpoint/2010/main" val="2419831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Feedback</a:t>
            </a:r>
            <a:endParaRPr lang="en" dirty="0"/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/>
              <a:t>Please take a moment to leave any feedback for </a:t>
            </a:r>
            <a:endParaRPr lang="en" sz="2400" dirty="0" smtClean="0"/>
          </a:p>
          <a:p>
            <a:pPr rtl="0">
              <a:spcBef>
                <a:spcPts val="0"/>
              </a:spcBef>
              <a:buNone/>
            </a:pPr>
            <a:r>
              <a:rPr lang="en" sz="2400" dirty="0" smtClean="0"/>
              <a:t>future </a:t>
            </a:r>
            <a:r>
              <a:rPr lang="en" sz="2400" dirty="0"/>
              <a:t>workshops at:</a:t>
            </a:r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>
              <a:buNone/>
            </a:pPr>
            <a:r>
              <a:rPr lang="en-US" sz="2400" u="sng" dirty="0">
                <a:solidFill>
                  <a:srgbClr val="0000FF"/>
                </a:solidFill>
              </a:rPr>
              <a:t>https://</a:t>
            </a:r>
            <a:r>
              <a:rPr lang="en-US" sz="2400" u="sng" dirty="0" smtClean="0">
                <a:solidFill>
                  <a:srgbClr val="0000FF"/>
                </a:solidFill>
              </a:rPr>
              <a:t>goo.gl/lBg0Em</a:t>
            </a:r>
          </a:p>
          <a:p>
            <a:pPr>
              <a:buNone/>
            </a:pPr>
            <a:endParaRPr lang="en" sz="2400" dirty="0" smtClean="0"/>
          </a:p>
          <a:p>
            <a:pPr>
              <a:buNone/>
            </a:pPr>
            <a:endParaRPr lang="en" sz="2400" dirty="0"/>
          </a:p>
          <a:p>
            <a:pPr>
              <a:buNone/>
            </a:pPr>
            <a:r>
              <a:rPr lang="en" sz="2400" b="1" dirty="0" smtClean="0"/>
              <a:t>Contact details:</a:t>
            </a:r>
          </a:p>
          <a:p>
            <a:pPr>
              <a:buNone/>
            </a:pPr>
            <a:endParaRPr lang="en" sz="2400" dirty="0"/>
          </a:p>
          <a:p>
            <a:pPr>
              <a:buNone/>
            </a:pPr>
            <a:r>
              <a:rPr lang="en" sz="2400" dirty="0" smtClean="0"/>
              <a:t>Email:  </a:t>
            </a:r>
            <a:r>
              <a:rPr lang="en" sz="2400" dirty="0" smtClean="0">
                <a:hlinkClick r:id="rId3"/>
              </a:rPr>
              <a:t>psychsupport@kent.ac.uk</a:t>
            </a:r>
            <a:endParaRPr lang="en" sz="2400" dirty="0" smtClean="0"/>
          </a:p>
          <a:p>
            <a:pPr>
              <a:buNone/>
            </a:pPr>
            <a:r>
              <a:rPr lang="en" sz="2400" dirty="0" smtClean="0"/>
              <a:t>Offices:  A1.2 (John), A1.5 (Frank)</a:t>
            </a:r>
            <a:endParaRPr lang="en" sz="2400" dirty="0"/>
          </a:p>
          <a:p>
            <a:pPr>
              <a:buNone/>
            </a:pPr>
            <a:endParaRPr lang="en" sz="2400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756173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reading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Book + Additional slides of interest.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01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Using Coder instead of Builder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078" y="1417935"/>
            <a:ext cx="8229600" cy="5300259"/>
          </a:xfrm>
        </p:spPr>
        <p:txBody>
          <a:bodyPr>
            <a:normAutofit/>
          </a:bodyPr>
          <a:lstStyle/>
          <a:p>
            <a:r>
              <a:rPr lang="en-GB" dirty="0" smtClean="0"/>
              <a:t>Writing pure Python code using </a:t>
            </a:r>
            <a:r>
              <a:rPr lang="en-GB" dirty="0" err="1" smtClean="0"/>
              <a:t>PsychoPy</a:t>
            </a:r>
            <a:r>
              <a:rPr lang="en-GB" dirty="0" smtClean="0"/>
              <a:t> library</a:t>
            </a:r>
          </a:p>
          <a:p>
            <a:r>
              <a:rPr lang="en-GB" dirty="0" smtClean="0"/>
              <a:t>Too advanced to cover in detail on this course</a:t>
            </a:r>
          </a:p>
          <a:p>
            <a:r>
              <a:rPr lang="en-GB" dirty="0" smtClean="0"/>
              <a:t>Unlikely you will ever need to use it</a:t>
            </a:r>
          </a:p>
          <a:p>
            <a:r>
              <a:rPr lang="en-GB" dirty="0" smtClean="0"/>
              <a:t>Sometimes we do if an experiment is outside scope of builder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See the Card Game demo in the demo folder as an example of 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what can be achieved.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49" y="2906695"/>
            <a:ext cx="2787392" cy="2530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641" y="2902152"/>
            <a:ext cx="3212270" cy="2535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6005" y="5400248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Builder view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1357" y="5400248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Coder view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93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Testing simple Python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You can also test bits of Python code via the “Shell” tab</a:t>
            </a:r>
          </a:p>
          <a:p>
            <a:r>
              <a:rPr lang="en-GB" dirty="0" smtClean="0"/>
              <a:t>In the coder view…</a:t>
            </a:r>
          </a:p>
          <a:p>
            <a:endParaRPr lang="en-GB" b="1" dirty="0"/>
          </a:p>
          <a:p>
            <a:pPr marL="0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Demo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irstname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John"</a:t>
            </a: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firstname.upper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firstname.lower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239" y="2574840"/>
            <a:ext cx="33051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6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Monitor settings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/>
              <a:t>PsychoPy has concept of a ‘</a:t>
            </a:r>
            <a:r>
              <a:rPr lang="en" sz="2000" b="1" dirty="0"/>
              <a:t>Monitor</a:t>
            </a:r>
            <a:r>
              <a:rPr lang="en" sz="2000" dirty="0"/>
              <a:t>’</a:t>
            </a:r>
          </a:p>
          <a:p>
            <a:pPr marL="914400" lvl="1" indent="-381000">
              <a:buClr>
                <a:schemeClr val="dk1"/>
              </a:buClr>
              <a:buFont typeface="Courier New"/>
              <a:buChar char="o"/>
            </a:pPr>
            <a:r>
              <a:rPr lang="en" sz="2000" dirty="0" smtClean="0"/>
              <a:t>Allows </a:t>
            </a:r>
            <a:r>
              <a:rPr lang="en" sz="2000" dirty="0"/>
              <a:t>you to: 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dirty="0"/>
              <a:t>store information about multiple monitors 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dirty="0"/>
              <a:t>keep track of multiple calibrations for the same monitor.</a:t>
            </a:r>
          </a:p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TOOLS | MONITOR CENTER</a:t>
            </a:r>
          </a:p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/>
              <a:t>Means you can:</a:t>
            </a:r>
          </a:p>
          <a:p>
            <a:pPr marL="914400" lvl="1" indent="-38100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 dirty="0"/>
              <a:t>specify the size and location of stimuli in units that are independent of your particular setup.e.g.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b="1" dirty="0"/>
              <a:t>pixels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b="1" dirty="0"/>
              <a:t>cm of screen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b="1" dirty="0"/>
              <a:t>degrees of visual </a:t>
            </a:r>
            <a:r>
              <a:rPr lang="en" sz="2000" b="1" dirty="0" smtClean="0"/>
              <a:t>angle</a:t>
            </a:r>
          </a:p>
          <a:p>
            <a:pPr marL="914400" lvl="1" indent="-381000">
              <a:buClr>
                <a:schemeClr val="dk1"/>
              </a:buClr>
              <a:buFont typeface="Courier New"/>
              <a:buChar char="o"/>
            </a:pPr>
            <a:r>
              <a:rPr lang="en" sz="2000" dirty="0"/>
              <a:t>easy to port programs to different setups as PsychoPy calculate appropriate pixel size for you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quick recap/overview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 smtClean="0"/>
              <a:t>Quick recap in </a:t>
            </a:r>
            <a:r>
              <a:rPr lang="en-GB" sz="2000" dirty="0" err="1" smtClean="0"/>
              <a:t>PsychoPy</a:t>
            </a:r>
            <a:r>
              <a:rPr lang="en-GB" sz="2000" dirty="0" smtClean="0"/>
              <a:t> of: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sz="2000" b="1" dirty="0" smtClean="0"/>
              <a:t>Routines</a:t>
            </a:r>
          </a:p>
          <a:p>
            <a:r>
              <a:rPr lang="en-GB" sz="2000" b="1" dirty="0" smtClean="0"/>
              <a:t>Timelines</a:t>
            </a:r>
          </a:p>
          <a:p>
            <a:r>
              <a:rPr lang="en-GB" sz="2000" b="1" dirty="0" smtClean="0"/>
              <a:t>Basic components</a:t>
            </a:r>
          </a:p>
          <a:p>
            <a:r>
              <a:rPr lang="en-GB" sz="2000" b="1" dirty="0" smtClean="0"/>
              <a:t>Paths (relative/full) – came up last week</a:t>
            </a:r>
          </a:p>
          <a:p>
            <a:endParaRPr lang="en-GB" sz="2000" b="1" dirty="0"/>
          </a:p>
          <a:p>
            <a:pPr marL="0" indent="0">
              <a:buNone/>
            </a:pPr>
            <a:r>
              <a:rPr lang="en-GB" sz="2000" b="1" dirty="0" smtClean="0">
                <a:solidFill>
                  <a:srgbClr val="FF0000"/>
                </a:solidFill>
              </a:rPr>
              <a:t>(QUICK DEMO)</a:t>
            </a:r>
          </a:p>
          <a:p>
            <a:pPr lvl="1"/>
            <a:endParaRPr lang="en-GB" sz="1800" dirty="0"/>
          </a:p>
          <a:p>
            <a:pPr marL="45720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2433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 files revisited!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How do we add extra information to our data output?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1. Start </a:t>
            </a:r>
            <a:r>
              <a:rPr lang="en-GB" b="1" dirty="0" smtClean="0"/>
              <a:t>up parameters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By default – prompted at the start for </a:t>
            </a:r>
            <a:r>
              <a:rPr lang="en-GB" b="1" dirty="0" smtClean="0"/>
              <a:t>Participant</a:t>
            </a:r>
            <a:r>
              <a:rPr lang="en-GB" dirty="0" smtClean="0"/>
              <a:t> and </a:t>
            </a:r>
            <a:r>
              <a:rPr lang="en-GB" b="1" dirty="0" smtClean="0"/>
              <a:t>Session ID</a:t>
            </a:r>
          </a:p>
          <a:p>
            <a:r>
              <a:rPr lang="en-GB" dirty="0" smtClean="0"/>
              <a:t>To add your own, click the experiment settings </a:t>
            </a:r>
            <a:r>
              <a:rPr lang="en-GB" dirty="0" smtClean="0"/>
              <a:t>icon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/>
              <a:t>2. Add </a:t>
            </a:r>
            <a:r>
              <a:rPr lang="en-GB" b="1" dirty="0" smtClean="0"/>
              <a:t>to Excel data file</a:t>
            </a:r>
            <a:endParaRPr lang="en-GB" b="1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You can add </a:t>
            </a:r>
            <a:r>
              <a:rPr lang="en-GB" dirty="0" smtClean="0"/>
              <a:t>a new column in your data file – that is it</a:t>
            </a:r>
            <a:r>
              <a:rPr lang="en-GB" dirty="0" smtClean="0"/>
              <a:t>!</a:t>
            </a:r>
          </a:p>
          <a:p>
            <a:r>
              <a:rPr lang="en-GB" dirty="0" smtClean="0"/>
              <a:t>It will appear in your output files automatically.</a:t>
            </a: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b="1" dirty="0" smtClean="0"/>
              <a:t>3. Through </a:t>
            </a:r>
            <a:r>
              <a:rPr lang="en-GB" b="1" dirty="0" smtClean="0"/>
              <a:t>embedded Python code</a:t>
            </a:r>
            <a:endParaRPr lang="en-GB" b="1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Possible to run complex calculations and store into our data file</a:t>
            </a:r>
          </a:p>
          <a:p>
            <a:r>
              <a:rPr lang="en-GB" dirty="0" smtClean="0"/>
              <a:t>Outside the scope of this session, but it is possible!</a:t>
            </a:r>
            <a:endParaRPr lang="en-GB" dirty="0"/>
          </a:p>
          <a:p>
            <a:endParaRPr lang="en-GB" dirty="0" smtClean="0"/>
          </a:p>
        </p:txBody>
      </p:sp>
      <p:pic>
        <p:nvPicPr>
          <p:cNvPr id="4" name="Shape 1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22112" y="3123158"/>
            <a:ext cx="489731" cy="377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507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289778" y="3725611"/>
            <a:ext cx="2977468" cy="2342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Positioning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936"/>
            <a:ext cx="8229600" cy="1984379"/>
          </a:xfrm>
        </p:spPr>
        <p:txBody>
          <a:bodyPr>
            <a:normAutofit fontScale="85000" lnSpcReduction="20000"/>
          </a:bodyPr>
          <a:lstStyle/>
          <a:p>
            <a:r>
              <a:rPr lang="en-GB" sz="1900" dirty="0" smtClean="0"/>
              <a:t>Positioning of components within a routine</a:t>
            </a:r>
          </a:p>
          <a:p>
            <a:r>
              <a:rPr lang="en-GB" sz="1900" b="1" dirty="0" smtClean="0">
                <a:solidFill>
                  <a:srgbClr val="FF0000"/>
                </a:solidFill>
              </a:rPr>
              <a:t>Stacking order is important!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Refers to order they are drawn</a:t>
            </a:r>
            <a:endParaRPr lang="en-GB" sz="19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Components rendered at the same time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Those at same position will overlap!</a:t>
            </a:r>
            <a:endParaRPr lang="en-GB" sz="1900" dirty="0"/>
          </a:p>
          <a:p>
            <a:r>
              <a:rPr lang="en-GB" sz="1900" dirty="0" smtClean="0"/>
              <a:t>Screen divided by a coordinate system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Other options available too which you can read about here: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Visual degree of angles, pixels </a:t>
            </a:r>
            <a:r>
              <a:rPr lang="en-GB" sz="1900" dirty="0" err="1" smtClean="0"/>
              <a:t>etc</a:t>
            </a:r>
            <a:r>
              <a:rPr lang="en-GB" sz="1900" dirty="0" smtClean="0"/>
              <a:t> … see: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sz="17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</a:t>
            </a:r>
            <a:r>
              <a:rPr lang="en-GB" sz="17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www.psychopy.org/general/units.html</a:t>
            </a:r>
          </a:p>
          <a:p>
            <a:pPr lvl="1"/>
            <a:endParaRPr lang="en-GB" dirty="0" smtClean="0"/>
          </a:p>
        </p:txBody>
      </p:sp>
      <p:cxnSp>
        <p:nvCxnSpPr>
          <p:cNvPr id="7" name="Straight Arrow Connector 6"/>
          <p:cNvCxnSpPr>
            <a:stCxn id="10" idx="1"/>
            <a:endCxn id="10" idx="3"/>
          </p:cNvCxnSpPr>
          <p:nvPr/>
        </p:nvCxnSpPr>
        <p:spPr>
          <a:xfrm>
            <a:off x="2289778" y="4896950"/>
            <a:ext cx="2977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2"/>
            <a:endCxn id="10" idx="0"/>
          </p:cNvCxnSpPr>
          <p:nvPr/>
        </p:nvCxnSpPr>
        <p:spPr>
          <a:xfrm flipV="1">
            <a:off x="3778512" y="3725611"/>
            <a:ext cx="0" cy="2342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15513" y="6099960"/>
            <a:ext cx="112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Screen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84785" y="4877073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0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277228" y="4652709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0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306196" y="3714070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1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626156" y="4869516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1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850208" y="4877073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-1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117270" y="5839590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-1</a:t>
            </a:r>
            <a:endParaRPr lang="en-US" sz="1200" dirty="0"/>
          </a:p>
        </p:txBody>
      </p:sp>
      <p:sp>
        <p:nvSpPr>
          <p:cNvPr id="22" name="Isosceles Triangle 21"/>
          <p:cNvSpPr/>
          <p:nvPr/>
        </p:nvSpPr>
        <p:spPr>
          <a:xfrm>
            <a:off x="4410782" y="4179033"/>
            <a:ext cx="274573" cy="24182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2" idx="5"/>
          </p:cNvCxnSpPr>
          <p:nvPr/>
        </p:nvCxnSpPr>
        <p:spPr>
          <a:xfrm flipV="1">
            <a:off x="4616712" y="3893814"/>
            <a:ext cx="1564934" cy="406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15510" y="3402315"/>
            <a:ext cx="112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88230" y="4712284"/>
            <a:ext cx="112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81646" y="3575765"/>
            <a:ext cx="1125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This would be</a:t>
            </a:r>
          </a:p>
          <a:p>
            <a:pPr algn="ctr"/>
            <a:r>
              <a:rPr lang="en-GB" dirty="0" smtClean="0"/>
              <a:t>X = 0.5</a:t>
            </a:r>
          </a:p>
          <a:p>
            <a:pPr algn="ctr"/>
            <a:r>
              <a:rPr lang="en-GB" dirty="0" smtClean="0"/>
              <a:t>Y = 0.5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26735" y="5365544"/>
            <a:ext cx="242265" cy="22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685355" y="5469811"/>
            <a:ext cx="797265" cy="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31739" y="4890820"/>
            <a:ext cx="1125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This would be</a:t>
            </a:r>
          </a:p>
          <a:p>
            <a:pPr algn="ctr"/>
            <a:r>
              <a:rPr lang="en-GB" dirty="0" smtClean="0"/>
              <a:t>X = 0.5</a:t>
            </a:r>
          </a:p>
          <a:p>
            <a:pPr algn="ctr"/>
            <a:r>
              <a:rPr lang="en-GB" dirty="0" smtClean="0"/>
              <a:t>Y = -0.5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1: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Modify ordering and positions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We have given you a sample screen with a bunch of random objects</a:t>
            </a:r>
          </a:p>
          <a:p>
            <a:pPr marL="0" indent="0">
              <a:buNone/>
            </a:pPr>
            <a:r>
              <a:rPr lang="en-GB" dirty="0"/>
              <a:t>t</a:t>
            </a:r>
            <a:r>
              <a:rPr lang="en-GB" dirty="0" smtClean="0"/>
              <a:t>o play with their ordering/stacking.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Open and run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ex1-positions/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experiment.psyexp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Press space to finish the demo at any time</a:t>
            </a:r>
          </a:p>
          <a:p>
            <a:r>
              <a:rPr lang="en-GB" dirty="0" smtClean="0"/>
              <a:t>Now try and modify the layering order of the objects</a:t>
            </a:r>
          </a:p>
          <a:p>
            <a:pPr lvl="1"/>
            <a:r>
              <a:rPr lang="en-GB" b="1" dirty="0" smtClean="0"/>
              <a:t>Right click </a:t>
            </a:r>
            <a:r>
              <a:rPr lang="en-GB" dirty="0" smtClean="0"/>
              <a:t>the item in the flow and use the move options.</a:t>
            </a:r>
          </a:p>
          <a:p>
            <a:r>
              <a:rPr lang="en-GB" dirty="0" smtClean="0"/>
              <a:t>Also try playing with </a:t>
            </a:r>
            <a:r>
              <a:rPr lang="en-GB" b="1" dirty="0" smtClean="0"/>
              <a:t>positioning</a:t>
            </a:r>
          </a:p>
          <a:p>
            <a:r>
              <a:rPr lang="en-GB" dirty="0" smtClean="0"/>
              <a:t>Try adding some more polygon or image objects if you like.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Get familiar to the stacking and positioning in </a:t>
            </a:r>
            <a:r>
              <a:rPr lang="en-GB" sz="1800" dirty="0" err="1" smtClean="0"/>
              <a:t>PsychoPy</a:t>
            </a:r>
            <a:endParaRPr lang="en-GB" sz="1800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We’ll just take approximately </a:t>
            </a:r>
            <a:r>
              <a:rPr lang="en-GB" b="1" dirty="0" smtClean="0">
                <a:solidFill>
                  <a:srgbClr val="FF0000"/>
                </a:solidFill>
              </a:rPr>
              <a:t>5 minutes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for this task.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25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Nesting loops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It is possible to do a loop within a loop</a:t>
            </a:r>
          </a:p>
          <a:p>
            <a:r>
              <a:rPr lang="en-GB" dirty="0" smtClean="0"/>
              <a:t>A nested loop in </a:t>
            </a:r>
            <a:r>
              <a:rPr lang="en-GB" dirty="0" err="1" smtClean="0"/>
              <a:t>PsychoPy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Lets look at the example in action… 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(DEMO)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662" y="2978109"/>
            <a:ext cx="4934262" cy="132183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121051" y="4084051"/>
            <a:ext cx="649904" cy="64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390632" y="3846526"/>
            <a:ext cx="717116" cy="88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70572" y="66123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43622" y="4730698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Outer loop 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(Starts first)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0044" y="4730697"/>
            <a:ext cx="2752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Inner loop 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(Starts second, runs and 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Completes each time)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5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Python code in builder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Using builder can occasionally require us to have </a:t>
            </a:r>
          </a:p>
          <a:p>
            <a:pPr marL="0" indent="0">
              <a:buNone/>
            </a:pPr>
            <a:r>
              <a:rPr lang="en-GB" dirty="0" smtClean="0"/>
              <a:t>to dip into Python code</a:t>
            </a:r>
          </a:p>
          <a:p>
            <a:r>
              <a:rPr lang="en-GB" sz="1800" dirty="0" smtClean="0"/>
              <a:t>Often to produce something builder cannot handle.</a:t>
            </a:r>
          </a:p>
          <a:p>
            <a:r>
              <a:rPr lang="en-GB" sz="1800" dirty="0" smtClean="0"/>
              <a:t>Limits to what a builder alone can achieve.</a:t>
            </a:r>
            <a:endParaRPr lang="en-GB" sz="1800" dirty="0"/>
          </a:p>
          <a:p>
            <a:r>
              <a:rPr lang="en-GB" dirty="0" smtClean="0"/>
              <a:t>We drop in snippets of code using </a:t>
            </a:r>
            <a:r>
              <a:rPr lang="en-GB" b="1" dirty="0" smtClean="0"/>
              <a:t>code components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09" y="3765522"/>
            <a:ext cx="637055" cy="637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594" y="3759245"/>
            <a:ext cx="3746097" cy="2809572"/>
          </a:xfrm>
          <a:prstGeom prst="rect">
            <a:avLst/>
          </a:prstGeom>
        </p:spPr>
      </p:pic>
      <p:sp>
        <p:nvSpPr>
          <p:cNvPr id="8" name="Striped Right Arrow 7"/>
          <p:cNvSpPr/>
          <p:nvPr/>
        </p:nvSpPr>
        <p:spPr>
          <a:xfrm>
            <a:off x="1816103" y="3855597"/>
            <a:ext cx="1246152" cy="46853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1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2: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Using snippets of code in Builder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Close any other </a:t>
            </a:r>
            <a:r>
              <a:rPr lang="en-GB" dirty="0" err="1" smtClean="0"/>
              <a:t>PsychoPy</a:t>
            </a:r>
            <a:r>
              <a:rPr lang="en-GB" dirty="0" smtClean="0"/>
              <a:t> windows you have open.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Then open </a:t>
            </a:r>
            <a:r>
              <a:rPr lang="en-GB" dirty="0" smtClean="0"/>
              <a:t>up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ex2-code-blocks/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experiment.psyexp</a:t>
            </a:r>
            <a:r>
              <a:rPr lang="en-GB" dirty="0" smtClean="0"/>
              <a:t> and spend 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5 minutes </a:t>
            </a:r>
            <a:r>
              <a:rPr lang="en-GB" dirty="0" smtClean="0"/>
              <a:t>by doing the following: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Run it first and see what happens – </a:t>
            </a:r>
            <a:r>
              <a:rPr lang="en-GB" dirty="0" smtClean="0">
                <a:solidFill>
                  <a:srgbClr val="FF0000"/>
                </a:solidFill>
              </a:rPr>
              <a:t>How does it work?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Where are the numbers coming from for the calculation?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Explore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“trial” </a:t>
            </a:r>
            <a:r>
              <a:rPr lang="en-GB" dirty="0" smtClean="0"/>
              <a:t>routine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Click onto the code block called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“calculation”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/>
              <a:t>T</a:t>
            </a:r>
            <a:r>
              <a:rPr lang="en-GB" sz="1800" dirty="0" smtClean="0"/>
              <a:t>hen the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“Begin routine” </a:t>
            </a:r>
            <a:r>
              <a:rPr lang="en-GB" sz="1800" dirty="0" smtClean="0"/>
              <a:t>tab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See how the calculation is being done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What is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800" dirty="0" smtClean="0"/>
              <a:t>doing, and why do we use it?</a:t>
            </a:r>
          </a:p>
          <a:p>
            <a:r>
              <a:rPr lang="en-GB" dirty="0" smtClean="0"/>
              <a:t>How do we then print that calculation in the Text component?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Open up the Text component - what is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800" dirty="0" smtClean="0"/>
              <a:t>doing?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Remember why “text” is </a:t>
            </a:r>
            <a:r>
              <a:rPr lang="en-GB" sz="1800" b="1" dirty="0" smtClean="0">
                <a:cs typeface="Courier New" panose="02070309020205020404" pitchFamily="49" charset="0"/>
              </a:rPr>
              <a:t>“set every repeat”</a:t>
            </a:r>
            <a:r>
              <a:rPr lang="en-GB" sz="1800" dirty="0" smtClean="0"/>
              <a:t>?</a:t>
            </a:r>
          </a:p>
          <a:p>
            <a:pPr lvl="1"/>
            <a:endParaRPr lang="en-GB" sz="1800" dirty="0"/>
          </a:p>
          <a:p>
            <a:pPr marL="5715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A number of new concepts we have just thrown at you there</a:t>
            </a:r>
          </a:p>
          <a:p>
            <a:pPr marL="5715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- without warning!</a:t>
            </a:r>
          </a:p>
          <a:p>
            <a:pPr marL="57150" indent="0">
              <a:buNone/>
            </a:pPr>
            <a:endParaRPr lang="en-GB" dirty="0" smtClean="0"/>
          </a:p>
          <a:p>
            <a:pPr marL="57150" indent="0">
              <a:buNone/>
            </a:pPr>
            <a:r>
              <a:rPr lang="en-GB" b="1" dirty="0" smtClean="0"/>
              <a:t>Lets cover them briefly and some more!....</a:t>
            </a:r>
            <a:endParaRPr lang="en-GB" b="1" dirty="0"/>
          </a:p>
          <a:p>
            <a:pPr lvl="1"/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70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2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164161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1017</TotalTime>
  <Words>1905</Words>
  <Application>Microsoft Office PowerPoint</Application>
  <PresentationFormat>On-screen Show (4:3)</PresentationFormat>
  <Paragraphs>364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PsychoPy Intermediate</vt:lpstr>
      <vt:lpstr>First of all</vt:lpstr>
      <vt:lpstr>A quick recap/overview</vt:lpstr>
      <vt:lpstr>Result files revisited!</vt:lpstr>
      <vt:lpstr>Positioning components</vt:lpstr>
      <vt:lpstr>Exercise 1: Modify ordering and positions</vt:lpstr>
      <vt:lpstr>Nesting loops</vt:lpstr>
      <vt:lpstr>Using Python code in builder</vt:lpstr>
      <vt:lpstr>Exercise 2: Using snippets of code in Builder</vt:lpstr>
      <vt:lpstr>Simple data types and variables</vt:lpstr>
      <vt:lpstr>Working with variables</vt:lpstr>
      <vt:lpstr>Operators</vt:lpstr>
      <vt:lpstr>Conditional statements</vt:lpstr>
      <vt:lpstr>Exercise 3: Using conditionals and variables</vt:lpstr>
      <vt:lpstr>Functions</vt:lpstr>
      <vt:lpstr>Exercise 4: Adding functions to your experiment</vt:lpstr>
      <vt:lpstr>Branching in PsychoPy</vt:lpstr>
      <vt:lpstr>Creating user breaks</vt:lpstr>
      <vt:lpstr>Error messages / debugging</vt:lpstr>
      <vt:lpstr>General best practices</vt:lpstr>
      <vt:lpstr>Where can I get extra help?</vt:lpstr>
      <vt:lpstr>Final exercise: Create an experiment</vt:lpstr>
      <vt:lpstr>Feedback</vt:lpstr>
      <vt:lpstr>Additional reading</vt:lpstr>
      <vt:lpstr>Using Coder instead of Builder</vt:lpstr>
      <vt:lpstr>Testing simple Python code</vt:lpstr>
      <vt:lpstr>Monitor settings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PsychoPy Intemediate</dc:title>
  <dc:creator>Frank Gasking</dc:creator>
  <cp:lastModifiedBy>Frank Gasking</cp:lastModifiedBy>
  <cp:revision>101</cp:revision>
  <dcterms:created xsi:type="dcterms:W3CDTF">2015-08-20T11:53:29Z</dcterms:created>
  <dcterms:modified xsi:type="dcterms:W3CDTF">2018-10-09T10:48:45Z</dcterms:modified>
</cp:coreProperties>
</file>