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24"/>
  </p:notesMasterIdLst>
  <p:sldIdLst>
    <p:sldId id="256" r:id="rId2"/>
    <p:sldId id="293" r:id="rId3"/>
    <p:sldId id="294" r:id="rId4"/>
    <p:sldId id="259" r:id="rId5"/>
    <p:sldId id="305" r:id="rId6"/>
    <p:sldId id="295" r:id="rId7"/>
    <p:sldId id="264" r:id="rId8"/>
    <p:sldId id="296" r:id="rId9"/>
    <p:sldId id="309" r:id="rId10"/>
    <p:sldId id="297" r:id="rId11"/>
    <p:sldId id="306" r:id="rId12"/>
    <p:sldId id="298" r:id="rId13"/>
    <p:sldId id="291" r:id="rId14"/>
    <p:sldId id="292" r:id="rId15"/>
    <p:sldId id="299" r:id="rId16"/>
    <p:sldId id="301" r:id="rId17"/>
    <p:sldId id="307" r:id="rId18"/>
    <p:sldId id="300" r:id="rId19"/>
    <p:sldId id="302" r:id="rId20"/>
    <p:sldId id="308" r:id="rId21"/>
    <p:sldId id="303" r:id="rId22"/>
    <p:sldId id="304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ww.psychopy.org/installation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An Introduction to PsychoPy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Frank Gasking and John Allen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a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directory</a:t>
            </a:r>
          </a:p>
          <a:p>
            <a:r>
              <a:rPr lang="en-GB" dirty="0" smtClean="0"/>
              <a:t>Don’t worry what everything is just yet, we’ll cover it later!</a:t>
            </a:r>
          </a:p>
          <a:p>
            <a:r>
              <a:rPr lang="en-GB" dirty="0" smtClean="0"/>
              <a:t>Click the green icon at the top to run it</a:t>
            </a:r>
          </a:p>
          <a:p>
            <a:r>
              <a:rPr lang="en-GB" dirty="0" smtClean="0"/>
              <a:t>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see what </a:t>
            </a:r>
            <a:r>
              <a:rPr lang="en-GB" dirty="0" err="1" smtClean="0"/>
              <a:t>PsychoPy</a:t>
            </a:r>
            <a:r>
              <a:rPr lang="en-GB" dirty="0" smtClean="0"/>
              <a:t> builder generates...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Demo: </a:t>
            </a:r>
            <a:br>
              <a:rPr lang="en-GB" dirty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Result file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8229600" cy="4967700"/>
          </a:xfrm>
        </p:spPr>
        <p:txBody>
          <a:bodyPr>
            <a:normAutofit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What else comes out of PsychoPy?  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</a:t>
            </a:r>
            <a:r>
              <a:rPr lang="en" dirty="0" smtClean="0"/>
              <a:t>data output </a:t>
            </a:r>
            <a:r>
              <a:rPr lang="en" dirty="0"/>
              <a:t>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</a:t>
            </a:r>
            <a:r>
              <a:rPr lang="en" dirty="0" smtClean="0"/>
              <a:t>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 smtClean="0"/>
              <a:t>4 files are generated:</a:t>
            </a:r>
            <a:endParaRPr lang="en" dirty="0"/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sz="1600" dirty="0" smtClean="0"/>
              <a:t>main data</a:t>
            </a:r>
            <a:endParaRPr lang="en" sz="1600" dirty="0"/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lsl- </a:t>
            </a:r>
            <a:r>
              <a:rPr lang="en" sz="1600" dirty="0" smtClean="0"/>
              <a:t>compacted </a:t>
            </a:r>
            <a:r>
              <a:rPr lang="en" sz="1600" dirty="0"/>
              <a:t>version of the csv 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sz="1600" dirty="0" smtClean="0"/>
              <a:t>complex </a:t>
            </a:r>
            <a:r>
              <a:rPr lang="en" sz="1600" dirty="0"/>
              <a:t>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sz="1600" dirty="0" smtClean="0"/>
              <a:t>chronological </a:t>
            </a:r>
            <a:r>
              <a:rPr lang="en" sz="1600" dirty="0"/>
              <a:t>record of everything BUT depends on what settings you </a:t>
            </a:r>
            <a:r>
              <a:rPr lang="en" sz="1600" dirty="0" smtClean="0"/>
              <a:t>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 smtClean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 smtClean="0"/>
              <a:t>Filename based on Session/Participant and date number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Will cover more in next part about how to add our own data </a:t>
            </a:r>
          </a:p>
          <a:p>
            <a:pPr marL="0" indent="0">
              <a:buNone/>
            </a:pPr>
            <a:r>
              <a:rPr lang="en-GB" b="1" dirty="0" smtClean="0"/>
              <a:t>and extras to this output to help with our analysis.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10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Demo: </a:t>
            </a:r>
            <a:br>
              <a:rPr lang="en-GB" dirty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Lets take a look at some of the basics of the interface: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Menus (key items)</a:t>
            </a:r>
          </a:p>
          <a:p>
            <a:r>
              <a:rPr lang="en-GB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r>
              <a:rPr lang="en-GB" dirty="0" smtClean="0"/>
              <a:t>Routines</a:t>
            </a:r>
          </a:p>
          <a:p>
            <a:pPr marL="819150" lvl="1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one 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  <a:endParaRPr lang="en-GB" sz="1800" dirty="0" smtClean="0"/>
          </a:p>
          <a:p>
            <a:r>
              <a:rPr lang="en-GB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r>
              <a:rPr lang="en-GB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Lets take a look at some of the key properties of the items </a:t>
            </a:r>
          </a:p>
          <a:p>
            <a:pPr marL="0" lvl="2" indent="0">
              <a:buNone/>
            </a:pPr>
            <a:r>
              <a:rPr lang="en-GB" sz="1800" dirty="0" smtClean="0"/>
              <a:t>we’ve covered….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Loops are where we want to </a:t>
            </a:r>
            <a:r>
              <a:rPr lang="en" b="1" dirty="0" smtClean="0"/>
              <a:t>repeat</a:t>
            </a:r>
            <a:r>
              <a:rPr lang="en" dirty="0" smtClean="0"/>
              <a:t> </a:t>
            </a:r>
            <a:r>
              <a:rPr lang="en" dirty="0"/>
              <a:t>something a number of </a:t>
            </a:r>
            <a:r>
              <a:rPr lang="en" dirty="0" smtClean="0"/>
              <a:t>times.</a:t>
            </a:r>
            <a:endParaRPr lang="en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may </a:t>
            </a:r>
            <a:r>
              <a:rPr lang="en" dirty="0"/>
              <a:t>hear the word “</a:t>
            </a:r>
            <a:r>
              <a:rPr lang="en" dirty="0" smtClean="0"/>
              <a:t>Iteration” used to describe a repetition.</a:t>
            </a:r>
          </a:p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PsychoPy</a:t>
            </a:r>
            <a:r>
              <a:rPr lang="en-GB" dirty="0" smtClean="0"/>
              <a:t> we want to present stimuli or trials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Often routines are repeated using a Loop for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Text or Image components are then repeated within our routine/s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But the actual text/image may need to change each time.  </a:t>
            </a:r>
            <a:r>
              <a:rPr lang="en-GB" dirty="0" smtClean="0">
                <a:solidFill>
                  <a:srgbClr val="FF0000"/>
                </a:solidFill>
              </a:rPr>
              <a:t>How?...</a:t>
            </a:r>
          </a:p>
          <a:p>
            <a:r>
              <a:rPr lang="en-GB" dirty="0" smtClean="0"/>
              <a:t>…By using a data source!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Created in Excel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Headings refer to “attributes” that are created for us that we can use as our trial data</a:t>
            </a:r>
          </a:p>
          <a:p>
            <a:r>
              <a:rPr lang="en-GB" dirty="0">
                <a:solidFill>
                  <a:srgbClr val="FF0000"/>
                </a:solidFill>
              </a:rPr>
              <a:t>Warning: </a:t>
            </a:r>
            <a:r>
              <a:rPr lang="en-GB" dirty="0"/>
              <a:t>When a trial list is updated with new columns, you must refresh the Loop reference so the options get picked up</a:t>
            </a:r>
            <a:r>
              <a:rPr lang="en-GB" dirty="0" smtClean="0"/>
              <a:t>.</a:t>
            </a:r>
          </a:p>
          <a:p>
            <a:r>
              <a:rPr lang="en-GB" dirty="0" smtClean="0"/>
              <a:t>Loop sequence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Sequential, Random</a:t>
            </a:r>
            <a:r>
              <a:rPr lang="en-GB" dirty="0" smtClean="0"/>
              <a:t>, </a:t>
            </a:r>
            <a:r>
              <a:rPr lang="en-GB" dirty="0" err="1" smtClean="0"/>
              <a:t>fullRandom</a:t>
            </a:r>
            <a:r>
              <a:rPr lang="en-GB" dirty="0" smtClean="0"/>
              <a:t>, staircase, interleaved staircases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We’ll just focus on the first two for now.</a:t>
            </a:r>
          </a:p>
        </p:txBody>
      </p:sp>
    </p:spTree>
    <p:extLst>
      <p:ext uri="{BB962C8B-B14F-4D97-AF65-F5344CB8AC3E}">
        <p14:creationId xmlns:p14="http://schemas.microsoft.com/office/powerpoint/2010/main" val="18920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trial data in a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85750"/>
            <a:r>
              <a:rPr lang="en-GB" dirty="0" smtClean="0">
                <a:solidFill>
                  <a:schemeClr val="tx1"/>
                </a:solidFill>
              </a:rPr>
              <a:t>When a trial loop is set up, the attributes are now made available</a:t>
            </a:r>
          </a:p>
          <a:p>
            <a:pPr indent="-285750"/>
            <a:r>
              <a:rPr lang="en-GB" dirty="0" smtClean="0">
                <a:solidFill>
                  <a:schemeClr val="tx1"/>
                </a:solidFill>
              </a:rPr>
              <a:t>In the </a:t>
            </a:r>
            <a:r>
              <a:rPr lang="en-GB" dirty="0" err="1" smtClean="0">
                <a:solidFill>
                  <a:schemeClr val="tx1"/>
                </a:solidFill>
              </a:rPr>
              <a:t>Stroop</a:t>
            </a:r>
            <a:r>
              <a:rPr lang="en-GB" dirty="0" smtClean="0">
                <a:solidFill>
                  <a:schemeClr val="tx1"/>
                </a:solidFill>
              </a:rPr>
              <a:t> task, we had: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tx1"/>
                </a:solidFill>
              </a:rPr>
              <a:t>text, </a:t>
            </a:r>
            <a:r>
              <a:rPr lang="en-GB" sz="1800" b="1" dirty="0" err="1" smtClean="0">
                <a:solidFill>
                  <a:schemeClr val="tx1"/>
                </a:solidFill>
              </a:rPr>
              <a:t>letterColor</a:t>
            </a:r>
            <a:r>
              <a:rPr lang="en-GB" sz="1800" b="1" dirty="0" smtClean="0">
                <a:solidFill>
                  <a:schemeClr val="tx1"/>
                </a:solidFill>
              </a:rPr>
              <a:t>, </a:t>
            </a:r>
            <a:r>
              <a:rPr lang="en-GB" sz="1800" b="1" dirty="0" err="1" smtClean="0">
                <a:solidFill>
                  <a:schemeClr val="tx1"/>
                </a:solidFill>
              </a:rPr>
              <a:t>corrAns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r>
              <a:rPr lang="en-GB" sz="1800" dirty="0" smtClean="0">
                <a:solidFill>
                  <a:schemeClr val="tx1"/>
                </a:solidFill>
              </a:rPr>
              <a:t>available to us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How is the colour and text passed through and displayed?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chemeClr val="tx1"/>
                </a:solidFill>
              </a:rPr>
              <a:t>We use the Excel header and prepend the name with a </a:t>
            </a:r>
            <a:r>
              <a:rPr lang="en-GB" sz="1800" b="1" dirty="0" smtClean="0">
                <a:solidFill>
                  <a:schemeClr val="tx1"/>
                </a:solidFill>
              </a:rPr>
              <a:t>$</a:t>
            </a:r>
            <a:r>
              <a:rPr lang="en-GB" sz="1800" dirty="0" smtClean="0">
                <a:solidFill>
                  <a:schemeClr val="tx1"/>
                </a:solidFill>
              </a:rPr>
              <a:t> symbol.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chemeClr val="tx1"/>
                </a:solidFill>
              </a:rPr>
              <a:t>See </a:t>
            </a:r>
            <a:r>
              <a:rPr lang="en-GB" sz="1800" dirty="0" err="1" smtClean="0">
                <a:solidFill>
                  <a:schemeClr val="tx1"/>
                </a:solidFill>
              </a:rPr>
              <a:t>Stroop</a:t>
            </a:r>
            <a:r>
              <a:rPr lang="en-GB" sz="1800" dirty="0" smtClean="0">
                <a:solidFill>
                  <a:schemeClr val="tx1"/>
                </a:solidFill>
              </a:rPr>
              <a:t> experiment.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But we also need to change another property – Update mode: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tx1"/>
                </a:solidFill>
              </a:rPr>
              <a:t>“Constant” </a:t>
            </a:r>
            <a:r>
              <a:rPr lang="en-GB" sz="1800" dirty="0" smtClean="0">
                <a:solidFill>
                  <a:schemeClr val="tx1"/>
                </a:solidFill>
              </a:rPr>
              <a:t>= never changes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tx1"/>
                </a:solidFill>
              </a:rPr>
              <a:t>“Set every repeat” </a:t>
            </a:r>
            <a:r>
              <a:rPr lang="en-GB" sz="1800" dirty="0" smtClean="0">
                <a:solidFill>
                  <a:schemeClr val="tx1"/>
                </a:solidFill>
              </a:rPr>
              <a:t>= update and change on every repetition/trial/loop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 smtClean="0">
                <a:solidFill>
                  <a:schemeClr val="tx1"/>
                </a:solidFill>
              </a:rPr>
              <a:t>“Set every frame” </a:t>
            </a:r>
            <a:r>
              <a:rPr lang="en-GB" sz="1800" dirty="0" smtClean="0">
                <a:solidFill>
                  <a:schemeClr val="tx1"/>
                </a:solidFill>
              </a:rPr>
              <a:t>= update at every single screen refresh (overkill!)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If we set the Word colour and text attributes to “Constant”, we would get an error.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Modify the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demo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Change the intro text and the first line “OK. Ready for the real thing?” to “Instructions”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Update keyboard input from “left”, “down”, “right” to 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Add another 5 trials to the </a:t>
            </a:r>
            <a:r>
              <a:rPr lang="en-GB" dirty="0" err="1" smtClean="0"/>
              <a:t>Stroop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cs typeface="Courier New" panose="02070309020205020404" pitchFamily="49" charset="0"/>
              </a:rPr>
              <a:t>Edit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18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properties of the Text and Keyboard component and replicate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Re-Run and see what you get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-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</a:t>
            </a:r>
            <a:r>
              <a:rPr lang="en-GB" dirty="0" smtClean="0"/>
              <a:t>– Shape presentation of different sides (square, rectangle</a:t>
            </a:r>
            <a:r>
              <a:rPr lang="en-GB" smtClean="0"/>
              <a:t>, octagon)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and some similar applications can be used for.</a:t>
            </a:r>
          </a:p>
          <a:p>
            <a:r>
              <a:rPr lang="en-US" dirty="0"/>
              <a:t>The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programming environment</a:t>
            </a:r>
          </a:p>
          <a:p>
            <a:r>
              <a:rPr lang="en-US" dirty="0"/>
              <a:t>The flow of an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experiment</a:t>
            </a:r>
          </a:p>
          <a:p>
            <a:r>
              <a:rPr lang="en-US" dirty="0"/>
              <a:t>The display objects and their response objects</a:t>
            </a:r>
          </a:p>
          <a:p>
            <a:r>
              <a:rPr lang="en-US" dirty="0" smtClean="0"/>
              <a:t>Routines and Loops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At the end of the session you will be able to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 smtClean="0"/>
              <a:t>Get yourself around the </a:t>
            </a:r>
            <a:r>
              <a:rPr lang="en-GB" dirty="0" err="1" smtClean="0"/>
              <a:t>PsychoPy</a:t>
            </a:r>
            <a:r>
              <a:rPr lang="en-GB" dirty="0" smtClean="0"/>
              <a:t> basic interface</a:t>
            </a:r>
          </a:p>
          <a:p>
            <a:r>
              <a:rPr lang="en-GB" dirty="0" smtClean="0"/>
              <a:t>Run experiments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basic editing on a pre-existing </a:t>
            </a:r>
            <a:r>
              <a:rPr lang="en-US" dirty="0" smtClean="0"/>
              <a:t>experiment</a:t>
            </a:r>
          </a:p>
          <a:p>
            <a:r>
              <a:rPr lang="en-GB" dirty="0" smtClean="0"/>
              <a:t>Be prepared for the next session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Demo: File preferences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 additional settings hidden away in </a:t>
            </a:r>
            <a:r>
              <a:rPr lang="en-GB" dirty="0" err="1" smtClean="0"/>
              <a:t>PsychoPy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Picture </a:t>
            </a:r>
            <a:r>
              <a:rPr lang="en-GB" dirty="0" err="1" smtClean="0"/>
              <a:t>stroop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Simply add images to the </a:t>
            </a:r>
            <a:r>
              <a:rPr lang="en-GB" dirty="0" err="1" smtClean="0"/>
              <a:t>stroop</a:t>
            </a:r>
            <a:r>
              <a:rPr lang="en-GB" dirty="0" smtClean="0"/>
              <a:t> trials as a distractor.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the picture-</a:t>
            </a:r>
            <a:r>
              <a:rPr lang="en-GB" dirty="0" err="1" smtClean="0"/>
              <a:t>stroop</a:t>
            </a:r>
            <a:r>
              <a:rPr lang="en-GB" dirty="0" smtClean="0"/>
              <a:t> folder in your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You will need to store a path to each image for each of the 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E.g.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dirty="0" smtClean="0"/>
              <a:t>”  (without the quotes)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That path then needs to be passed to an image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Remember: 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Attributes are accessed with $ and name of excel header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will come round and help</a:t>
            </a:r>
          </a:p>
          <a:p>
            <a:r>
              <a:rPr lang="en-GB" b="1" dirty="0" smtClean="0"/>
              <a:t>If you don’t get chance to finish, have a go at home ready for </a:t>
            </a:r>
          </a:p>
          <a:p>
            <a:pPr marL="0" indent="0">
              <a:buNone/>
            </a:pPr>
            <a:r>
              <a:rPr lang="en-GB" b="1" dirty="0" smtClean="0"/>
              <a:t>next week.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784" y="1417936"/>
            <a:ext cx="8229600" cy="496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Applications used at Kent for the presentation of stimuli and the collection of data: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2660"/>
              </p:ext>
            </p:extLst>
          </p:nvPr>
        </p:nvGraphicFramePr>
        <p:xfrm>
          <a:off x="524106" y="1916832"/>
          <a:ext cx="7792311" cy="409122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5500"/>
                <a:gridCol w="609069"/>
                <a:gridCol w="1083389"/>
                <a:gridCol w="4954353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Application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Platforms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Comments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E-Prime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Easy for simple experiments. Can get complicated quickly. Can be used with EEG &amp; Eye-trackers</a:t>
                      </a:r>
                      <a:endParaRPr lang="en-GB" sz="1400" dirty="0"/>
                    </a:p>
                  </a:txBody>
                  <a:tcPr/>
                </a:tc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b="1" i="1" dirty="0" err="1" smtClean="0">
                          <a:solidFill>
                            <a:srgbClr val="7030A0"/>
                          </a:solidFill>
                        </a:rPr>
                        <a:t>PsychoPy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FREE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Windows, Mac, Linux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Uses Python,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a powerful and flexible free language.  Routinely used with EEG/TMS based experiments.  Has been used with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EyeLink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, but not yet with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Tobii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Eyetracker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.</a:t>
                      </a:r>
                    </a:p>
                  </a:txBody>
                  <a:tcPr/>
                </a:tc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Inquisit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Lab &amp; Web components.</a:t>
                      </a:r>
                    </a:p>
                    <a:p>
                      <a:r>
                        <a:rPr lang="en-GB" sz="1400" dirty="0" smtClean="0"/>
                        <a:t>Web Browser based to run experiments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Matlab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Mac, Linux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 Psychophysics toolbox to run experiments. Some</a:t>
                      </a:r>
                      <a:r>
                        <a:rPr lang="en-GB" sz="1400" baseline="0" dirty="0" smtClean="0"/>
                        <a:t> good internal expertise. Somewhat idiosyncratic.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Superlab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Limited use @Kent. Legacy experiments only as a rule.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In Psychology - a need for:</a:t>
            </a:r>
          </a:p>
          <a:p>
            <a:pPr lvl="0" rtl="0">
              <a:spcBef>
                <a:spcPts val="0"/>
              </a:spcBef>
              <a:buNone/>
            </a:pPr>
            <a:endParaRPr sz="1400" dirty="0" smtClean="0"/>
          </a:p>
          <a:p>
            <a:pPr marL="323850" indent="-285750">
              <a:buSzPct val="100000"/>
            </a:pPr>
            <a:r>
              <a:rPr lang="en" sz="1600" dirty="0" smtClean="0"/>
              <a:t>Constructing experiments to: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  <a:endParaRPr lang="en" dirty="0"/>
          </a:p>
          <a:p>
            <a:pPr marL="419100"/>
            <a:r>
              <a:rPr lang="en" sz="1600" dirty="0" smtClean="0"/>
              <a:t>Examples: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Eprime, </a:t>
            </a:r>
            <a:r>
              <a:rPr lang="en" dirty="0" smtClean="0">
                <a:solidFill>
                  <a:srgbClr val="9900FF"/>
                </a:solidFill>
              </a:rPr>
              <a:t>PsychoPy</a:t>
            </a:r>
            <a:r>
              <a:rPr lang="en" dirty="0" smtClean="0"/>
              <a:t>, SuperLab, MatLab, JSPsych, Qualtrics (logic flow)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is VERY widely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GOOGLE, FACEBOOK, Finance, Science...</a:t>
            </a:r>
          </a:p>
          <a:p>
            <a:r>
              <a:rPr lang="en" sz="1600" dirty="0" smtClean="0"/>
              <a:t>has lots of support</a:t>
            </a:r>
          </a:p>
          <a:p>
            <a:r>
              <a:rPr lang="en" sz="1600" dirty="0" smtClean="0"/>
              <a:t>Adaptable: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run experiments, analyse data, scripting</a:t>
            </a:r>
          </a:p>
          <a:p>
            <a:r>
              <a:rPr lang="en" sz="1600" dirty="0" smtClean="0"/>
              <a:t>libraries, libraries, libraries,...</a:t>
            </a:r>
          </a:p>
          <a:p>
            <a:pPr marL="0" indent="0">
              <a:buNone/>
            </a:pPr>
            <a:endParaRPr lang="en" b="1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2015/16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we are using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v1.82.01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of PsychoPy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Experiments </a:t>
            </a:r>
            <a:r>
              <a:rPr lang="en" sz="1400" dirty="0">
                <a:solidFill>
                  <a:schemeClr val="tx1"/>
                </a:solidFill>
              </a:rPr>
              <a:t>created in an older version should upgrade </a:t>
            </a:r>
            <a:r>
              <a:rPr lang="en" sz="1400" dirty="0" smtClean="0">
                <a:solidFill>
                  <a:schemeClr val="tx1"/>
                </a:solidFill>
              </a:rPr>
              <a:t>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 smtClean="0">
                <a:solidFill>
                  <a:schemeClr val="tx1"/>
                </a:solidFill>
              </a:rPr>
              <a:t> Let </a:t>
            </a:r>
            <a:r>
              <a:rPr lang="en" sz="1400" dirty="0">
                <a:solidFill>
                  <a:schemeClr val="tx1"/>
                </a:solidFill>
              </a:rPr>
              <a:t>us know if you have any </a:t>
            </a:r>
            <a:r>
              <a:rPr lang="en" sz="1400" dirty="0" smtClean="0">
                <a:solidFill>
                  <a:schemeClr val="tx1"/>
                </a:solidFill>
              </a:rPr>
              <a:t>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rgbClr val="FF0000"/>
                </a:solidFill>
              </a:rPr>
              <a:t> Warning</a:t>
            </a:r>
            <a:r>
              <a:rPr lang="en" sz="1400" dirty="0">
                <a:solidFill>
                  <a:srgbClr val="FF0000"/>
                </a:solidFill>
              </a:rPr>
              <a:t>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will not run </a:t>
            </a:r>
            <a:r>
              <a:rPr lang="en" sz="1400" dirty="0" smtClean="0">
                <a:solidFill>
                  <a:schemeClr val="tx1"/>
                </a:solidFill>
              </a:rPr>
              <a:t>properly on an older version!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Any </a:t>
            </a:r>
            <a:r>
              <a:rPr lang="en" sz="1400" dirty="0">
                <a:solidFill>
                  <a:schemeClr val="tx1"/>
                </a:solidFill>
              </a:rPr>
              <a:t>upgrade to the version will only occur if a major bug is found with PsychoPy, and will be communicated</a:t>
            </a:r>
            <a:r>
              <a:rPr lang="en" sz="1400" dirty="0" smtClean="0">
                <a:solidFill>
                  <a:schemeClr val="tx1"/>
                </a:solidFill>
              </a:rPr>
              <a:t>.</a:t>
            </a:r>
          </a:p>
          <a:p>
            <a:pPr marL="247650" indent="-171450">
              <a:buClr>
                <a:schemeClr val="dk1"/>
              </a:buClr>
              <a:buSzPct val="100000"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via the location you’ve used.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visit: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 smtClean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http</a:t>
            </a:r>
            <a:r>
              <a:rPr lang="en" sz="1400" u="sng" dirty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://psychopy.org</a:t>
            </a: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/</a:t>
            </a: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Select </a:t>
            </a:r>
            <a:r>
              <a:rPr lang="en" sz="1300" dirty="0">
                <a:solidFill>
                  <a:schemeClr val="tx1"/>
                </a:solidFill>
              </a:rPr>
              <a:t>the </a:t>
            </a:r>
            <a:r>
              <a:rPr lang="en" sz="13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DOWNLOAD</a:t>
            </a:r>
            <a:r>
              <a:rPr lang="en" sz="1300" dirty="0">
                <a:solidFill>
                  <a:schemeClr val="tx1"/>
                </a:solidFill>
              </a:rPr>
              <a:t> link </a:t>
            </a:r>
            <a:r>
              <a:rPr lang="en" sz="1300" dirty="0" smtClean="0">
                <a:solidFill>
                  <a:schemeClr val="tx1"/>
                </a:solidFill>
              </a:rPr>
              <a:t>- </a:t>
            </a:r>
            <a:r>
              <a:rPr lang="en" sz="1300" dirty="0">
                <a:solidFill>
                  <a:schemeClr val="tx1"/>
                </a:solidFill>
              </a:rPr>
              <a:t>this takes you to the SOURCEFORGE website which hosts the download files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Select the PsychoPy folder and then choose the appropriate installer to download and then </a:t>
            </a:r>
            <a:r>
              <a:rPr lang="en" sz="1300" dirty="0" smtClean="0">
                <a:solidFill>
                  <a:schemeClr val="tx1"/>
                </a:solidFill>
              </a:rPr>
              <a:t>run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If </a:t>
            </a:r>
            <a:r>
              <a:rPr lang="en" sz="1300" dirty="0">
                <a:solidFill>
                  <a:schemeClr val="tx1"/>
                </a:solidFill>
              </a:rPr>
              <a:t>in doubt, choose the latest ‘STANDALONE’ version, MAC or Windows as </a:t>
            </a:r>
            <a:r>
              <a:rPr lang="en" sz="1300" dirty="0" smtClean="0">
                <a:solidFill>
                  <a:schemeClr val="tx1"/>
                </a:solidFill>
              </a:rPr>
              <a:t>appropriate</a:t>
            </a:r>
            <a:endParaRPr lang="en" sz="1300" dirty="0">
              <a:solidFill>
                <a:schemeClr val="tx1"/>
              </a:solidFill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see also </a:t>
            </a:r>
            <a:r>
              <a:rPr lang="en" sz="1300" u="sng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www.psychopy.org/installation</a:t>
            </a:r>
            <a:r>
              <a:rPr lang="en" sz="13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pyc</a:t>
            </a:r>
            <a:r>
              <a:rPr lang="en" dirty="0"/>
              <a:t> : these are your ‘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byte compiled</a:t>
            </a:r>
            <a:r>
              <a:rPr lang="en" dirty="0"/>
              <a:t>’ files. You can safely ignore them for now</a:t>
            </a:r>
            <a:r>
              <a:rPr lang="en" dirty="0" smtClean="0"/>
              <a:t>.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START | Programs | Departmental Software |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.. School of Psychology |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PsychoPy</a:t>
            </a:r>
          </a:p>
          <a:p>
            <a:pPr marL="533400" lvl="1" indent="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None/>
            </a:pP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81000">
              <a:buClr>
                <a:schemeClr val="accent1">
                  <a:lumMod val="75000"/>
                </a:schemeClr>
              </a:buClr>
              <a:buSzPct val="125000"/>
            </a:pPr>
            <a:r>
              <a:rPr lang="en" sz="2400" dirty="0"/>
              <a:t>PsychoPy has 2 modes, so if it starts in Coder view, you can switch mode using:</a:t>
            </a:r>
          </a:p>
          <a:p>
            <a:pPr marL="990600" lvl="1" indent="-45720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View | Go to Builder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View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b</a:t>
            </a:r>
            <a:r>
              <a:rPr lang="en-GB" dirty="0" smtClean="0"/>
              <a:t>rief overview of both and what they are</a:t>
            </a:r>
          </a:p>
          <a:p>
            <a:r>
              <a:rPr lang="en-GB" dirty="0" smtClean="0"/>
              <a:t>Will be sticking with Builder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9914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5" y="2828880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720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907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Escaping from your experiment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 default, when running an experiment you 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3483313" cy="33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770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</TotalTime>
  <Words>1731</Words>
  <Application>Microsoft Office PowerPoint</Application>
  <PresentationFormat>On-screen Show (4:3)</PresentationFormat>
  <Paragraphs>269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An Introduction to PsychoPy</vt:lpstr>
      <vt:lpstr>Learning outcomes from training</vt:lpstr>
      <vt:lpstr>Experimental software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Escaping from your experiment</vt:lpstr>
      <vt:lpstr>Exercise 1 Run a stroop demo</vt:lpstr>
      <vt:lpstr>Demo:  What comes out from PsychoPy?</vt:lpstr>
      <vt:lpstr>Demo:  Result file output</vt:lpstr>
      <vt:lpstr>Demo:  Overview of the interface</vt:lpstr>
      <vt:lpstr>Components</vt:lpstr>
      <vt:lpstr>Demo:  Key component properties</vt:lpstr>
      <vt:lpstr>More on “loops”</vt:lpstr>
      <vt:lpstr>Accessing trial data in a loop</vt:lpstr>
      <vt:lpstr>Exercise 2: Modify the Stroop demo</vt:lpstr>
      <vt:lpstr>Components - Part 2</vt:lpstr>
      <vt:lpstr>Demo: File preferences</vt:lpstr>
      <vt:lpstr>Demo: Picture stroop</vt:lpstr>
      <vt:lpstr>Exercise 3 Turn stroop into a Picture based stroop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53</cp:revision>
  <dcterms:modified xsi:type="dcterms:W3CDTF">2015-10-14T08:27:31Z</dcterms:modified>
</cp:coreProperties>
</file>