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9"/>
  </p:notesMasterIdLst>
  <p:sldIdLst>
    <p:sldId id="256" r:id="rId2"/>
    <p:sldId id="270" r:id="rId3"/>
    <p:sldId id="271" r:id="rId4"/>
    <p:sldId id="279" r:id="rId5"/>
    <p:sldId id="272" r:id="rId6"/>
    <p:sldId id="273" r:id="rId7"/>
    <p:sldId id="297" r:id="rId8"/>
    <p:sldId id="277" r:id="rId9"/>
    <p:sldId id="278" r:id="rId10"/>
    <p:sldId id="301" r:id="rId11"/>
    <p:sldId id="283" r:id="rId12"/>
    <p:sldId id="296" r:id="rId13"/>
    <p:sldId id="286" r:id="rId14"/>
    <p:sldId id="287" r:id="rId15"/>
    <p:sldId id="284" r:id="rId16"/>
    <p:sldId id="257" r:id="rId17"/>
    <p:sldId id="285" r:id="rId18"/>
    <p:sldId id="288" r:id="rId19"/>
    <p:sldId id="302" r:id="rId20"/>
    <p:sldId id="258" r:id="rId21"/>
    <p:sldId id="290" r:id="rId22"/>
    <p:sldId id="291" r:id="rId23"/>
    <p:sldId id="299" r:id="rId24"/>
    <p:sldId id="263" r:id="rId25"/>
    <p:sldId id="292" r:id="rId26"/>
    <p:sldId id="293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7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5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5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3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4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89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65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9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</a:t>
            </a:r>
            <a:r>
              <a:rPr lang="en-GB" dirty="0" err="1" smtClean="0"/>
              <a:t>Intemediate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Frank </a:t>
            </a:r>
            <a:r>
              <a:rPr lang="en-GB" dirty="0" err="1" smtClean="0"/>
              <a:t>Gasking</a:t>
            </a:r>
            <a:r>
              <a:rPr lang="en-GB" dirty="0" smtClean="0"/>
              <a:t> and John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Tip: </a:t>
            </a:r>
            <a:r>
              <a:rPr lang="en-GB" dirty="0" smtClean="0"/>
              <a:t>Testing simple Python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also test bits of Python code via the “Shell” tab</a:t>
            </a:r>
          </a:p>
          <a:p>
            <a:r>
              <a:rPr lang="en-GB" dirty="0" smtClean="0"/>
              <a:t>In the coder view…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Demo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John"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firstname.upper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firstname.lower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39" y="2574840"/>
            <a:ext cx="3305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snippets of code in Builder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ex2-code-blocks/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and spend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5 minutes </a:t>
            </a:r>
            <a:r>
              <a:rPr lang="en-GB" dirty="0" smtClean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Run it first and see what happens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Where are the numbers coming from for the calculation?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“trial” </a:t>
            </a:r>
            <a:r>
              <a:rPr lang="en-GB" dirty="0" smtClean="0"/>
              <a:t>routine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Click onto the code block called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“calculation”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</a:t>
            </a:r>
            <a:r>
              <a:rPr lang="en-GB" sz="1800" dirty="0" smtClean="0"/>
              <a:t>hen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routine” </a:t>
            </a:r>
            <a:r>
              <a:rPr lang="en-GB" sz="1800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See how the calculation is being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doing, and why do we use it?</a:t>
            </a:r>
          </a:p>
          <a:p>
            <a:r>
              <a:rPr lang="en-GB" dirty="0" smtClean="0"/>
              <a:t>How do we then print that calculation in the Text component?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Open up the Text component - 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 why “text” is </a:t>
            </a:r>
            <a:r>
              <a:rPr lang="en-GB" sz="1800" b="1" dirty="0" smtClean="0">
                <a:cs typeface="Courier New" panose="02070309020205020404" pitchFamily="49" charset="0"/>
              </a:rPr>
              <a:t>“set every repeat”</a:t>
            </a:r>
            <a:r>
              <a:rPr lang="en-GB" sz="1800" dirty="0" smtClean="0"/>
              <a:t>?</a:t>
            </a:r>
          </a:p>
          <a:p>
            <a:pPr lvl="1"/>
            <a:endParaRPr lang="en-GB" sz="1800" dirty="0"/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 number of new concepts we have just thrown at you there</a:t>
            </a:r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- without warning!</a:t>
            </a:r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b="1" dirty="0" smtClean="0"/>
              <a:t>Lets cover them briefly and some more!....</a:t>
            </a:r>
            <a:endParaRPr lang="en-GB" b="1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whistle stop tour of </a:t>
            </a:r>
            <a:br>
              <a:rPr lang="en-GB" dirty="0" smtClean="0"/>
            </a:br>
            <a:r>
              <a:rPr lang="en-GB" dirty="0" smtClean="0"/>
              <a:t>simple programming concepts…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Will give a bit of context for the use of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and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89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-GB" dirty="0" smtClean="0"/>
              <a:t>Containers for data (i.e.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“answer” </a:t>
            </a:r>
            <a:r>
              <a:rPr lang="en-GB" dirty="0" smtClean="0"/>
              <a:t>in the last exercise)</a:t>
            </a:r>
          </a:p>
          <a:p>
            <a:r>
              <a:rPr lang="en-GB" dirty="0" smtClean="0"/>
              <a:t>Or otherwise known as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15</a:t>
            </a:r>
          </a:p>
          <a:p>
            <a:r>
              <a:rPr lang="en-GB" dirty="0" smtClean="0"/>
              <a:t>Can use in calculations, concatenations (joining), loops and more…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age + 5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"Frank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Gasking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Should give meaningful names for reference</a:t>
            </a:r>
          </a:p>
          <a:p>
            <a:r>
              <a:rPr lang="en-GB" dirty="0" smtClean="0"/>
              <a:t>No spaces in variables (ever!) –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GB" dirty="0" smtClean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"–"</a:t>
            </a:r>
            <a:r>
              <a:rPr lang="en-GB" dirty="0" smtClean="0"/>
              <a:t> if you must have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GB" dirty="0" smtClean="0"/>
              <a:t>ome spaces.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Variables store different data types – which we’ll cover now…</a:t>
            </a:r>
          </a:p>
        </p:txBody>
      </p:sp>
    </p:spTree>
    <p:extLst>
      <p:ext uri="{BB962C8B-B14F-4D97-AF65-F5344CB8AC3E}">
        <p14:creationId xmlns:p14="http://schemas.microsoft.com/office/powerpoint/2010/main" val="1417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b="1" dirty="0" smtClean="0"/>
              <a:t>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10</a:t>
            </a:r>
          </a:p>
          <a:p>
            <a:r>
              <a:rPr lang="en" b="1" dirty="0" smtClean="0"/>
              <a:t>Float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3.14</a:t>
            </a:r>
          </a:p>
          <a:p>
            <a:r>
              <a:rPr lang="en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ilingual = True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bilingual = 1 </a:t>
            </a:r>
            <a:r>
              <a:rPr lang="en" sz="1800" dirty="0" smtClean="0"/>
              <a:t>(in some languages </a:t>
            </a:r>
            <a:r>
              <a:rPr lang="en-US" sz="1800" dirty="0" smtClean="0"/>
              <a:t>is valid)</a:t>
            </a:r>
          </a:p>
          <a:p>
            <a:r>
              <a:rPr lang="en-GB" b="1" dirty="0" smtClean="0"/>
              <a:t>Char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initial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… number =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1800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b="1" dirty="0" smtClean="0"/>
              <a:t>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first_name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John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1800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phone_number 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" sz="1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44 01227 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888999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lang="en" sz="18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will probably remember these from Maths…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" b="1" dirty="0" smtClean="0"/>
              <a:t>Math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 -, *, /, mod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otal = number1 * number2</a:t>
            </a:r>
          </a:p>
          <a:p>
            <a:r>
              <a:rPr lang="en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AND, OR, NOT</a:t>
            </a:r>
          </a:p>
          <a:p>
            <a:r>
              <a:rPr lang="en" b="1" dirty="0" smtClean="0"/>
              <a:t>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=, == </a:t>
            </a:r>
            <a:r>
              <a:rPr lang="en" sz="1800" dirty="0" smtClean="0"/>
              <a:t>(equivalence)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" sz="1800" dirty="0" smtClean="0"/>
              <a:t> (exact 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&lt;&gt;, != </a:t>
            </a:r>
            <a:r>
              <a:rPr lang="en" sz="1800" dirty="0" smtClean="0"/>
              <a:t>(not equivalance)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</a:t>
            </a:r>
          </a:p>
          <a:p>
            <a:r>
              <a:rPr lang="en" b="1" dirty="0" smtClean="0"/>
              <a:t>BIDMAS/BODMAS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((1+1)+(2+2)) * 2</a:t>
            </a:r>
          </a:p>
          <a:p>
            <a:pPr marL="457200" lvl="1" indent="0">
              <a:buNone/>
            </a:pPr>
            <a:endParaRPr lang="en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Conditional statements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Making decisions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dirty="0" smtClean="0"/>
              <a:t>E.g.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… then … else</a:t>
            </a:r>
          </a:p>
          <a:p>
            <a:r>
              <a:rPr lang="en" dirty="0" smtClean="0"/>
              <a:t>Uses data types, variables and operators</a:t>
            </a:r>
          </a:p>
          <a:p>
            <a:endParaRPr lang="en" dirty="0"/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age &lt; 18: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	print("Sorry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, you’re too young to drink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!")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elif age &lt; 100:</a:t>
            </a:r>
          </a:p>
          <a:p>
            <a:pPr marL="0" lvl="0" indent="0"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Have a drink on us!")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lvl="0" indent="45720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“Wow, have two drinks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us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  <a:buNone/>
            </a:pPr>
            <a:endParaRPr sz="22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How 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we make decisions in </a:t>
            </a:r>
            <a:r>
              <a:rPr lang="e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PsychoPy?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b="1" dirty="0" smtClean="0">
                <a:solidFill>
                  <a:srgbClr val="FF0000"/>
                </a:solidFill>
              </a:rPr>
              <a:t>Answer</a:t>
            </a:r>
            <a:r>
              <a:rPr lang="en" dirty="0" smtClean="0">
                <a:solidFill>
                  <a:srgbClr val="FF0000"/>
                </a:solidFill>
              </a:rPr>
              <a:t> - Using code blocks!</a:t>
            </a: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6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conditionals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up file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ex3-conditionals/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</a:t>
            </a:r>
            <a:r>
              <a:rPr lang="en-GB" dirty="0"/>
              <a:t>and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spend </a:t>
            </a:r>
            <a:r>
              <a:rPr lang="en-GB" dirty="0"/>
              <a:t>the next </a:t>
            </a:r>
            <a:r>
              <a:rPr lang="en-GB" b="1" dirty="0" smtClean="0">
                <a:solidFill>
                  <a:srgbClr val="FF0000"/>
                </a:solidFill>
              </a:rPr>
              <a:t>5-10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 it and see what </a:t>
            </a:r>
            <a:r>
              <a:rPr lang="en-GB" dirty="0" smtClean="0"/>
              <a:t>happens</a:t>
            </a:r>
          </a:p>
          <a:p>
            <a:r>
              <a:rPr lang="en-GB" dirty="0" smtClean="0"/>
              <a:t>How is the correct </a:t>
            </a:r>
            <a:r>
              <a:rPr lang="en-GB" b="1" dirty="0" smtClean="0"/>
              <a:t>gender based </a:t>
            </a:r>
            <a:r>
              <a:rPr lang="en-GB" dirty="0" smtClean="0"/>
              <a:t>Excel data file read?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“setup” </a:t>
            </a:r>
            <a:r>
              <a:rPr lang="en-GB" dirty="0" smtClean="0"/>
              <a:t>code block under routine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“start”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Go to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-GB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Read the comments (in green) and see what is happening.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does it work out which data file to use?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are we then using that data file reference?</a:t>
            </a:r>
          </a:p>
          <a:p>
            <a:r>
              <a:rPr lang="en-GB" dirty="0"/>
              <a:t>Where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“gender” </a:t>
            </a:r>
            <a:r>
              <a:rPr lang="en-GB" dirty="0"/>
              <a:t>set and how to we create new </a:t>
            </a:r>
            <a:r>
              <a:rPr lang="en-GB" dirty="0" smtClean="0"/>
              <a:t>prompts?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Click onto this icon        and take a </a:t>
            </a:r>
            <a:r>
              <a:rPr lang="en-GB" dirty="0" smtClean="0"/>
              <a:t>look</a:t>
            </a:r>
          </a:p>
          <a:p>
            <a:r>
              <a:rPr lang="en-GB" dirty="0" smtClean="0"/>
              <a:t>Allow “undisclosed” as another gender option.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Via entering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“u” </a:t>
            </a:r>
            <a:r>
              <a:rPr lang="en-GB" dirty="0" smtClean="0"/>
              <a:t>or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“undisclosed” </a:t>
            </a:r>
            <a:r>
              <a:rPr lang="en-GB" dirty="0" smtClean="0"/>
              <a:t>for gender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Create a copy of one of the excel sheets and create a mixture of</a:t>
            </a:r>
          </a:p>
          <a:p>
            <a:pPr marL="457200" lvl="1" indent="0">
              <a:buNone/>
            </a:pPr>
            <a:r>
              <a:rPr lang="en-GB" dirty="0"/>
              <a:t>m</a:t>
            </a:r>
            <a:r>
              <a:rPr lang="en-GB" dirty="0" smtClean="0"/>
              <a:t>ale and female names to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Have a go at updating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“setup” </a:t>
            </a:r>
            <a:r>
              <a:rPr lang="en-GB" dirty="0" smtClean="0"/>
              <a:t>code block to include this </a:t>
            </a:r>
          </a:p>
          <a:p>
            <a:pPr marL="457200" lvl="1" indent="0">
              <a:buNone/>
            </a:pPr>
            <a:r>
              <a:rPr lang="en-GB" dirty="0" smtClean="0"/>
              <a:t>option to set the correct data file.  We’ll help if you get stuck.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516718"/>
            <a:ext cx="444444" cy="3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Adding functionality </a:t>
            </a:r>
            <a:br>
              <a:rPr lang="en-GB" dirty="0" smtClean="0"/>
            </a:br>
            <a:r>
              <a:rPr lang="en-GB" dirty="0" smtClean="0"/>
              <a:t>via code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 can add functionality to </a:t>
            </a:r>
            <a:r>
              <a:rPr lang="en-GB" dirty="0" err="1" smtClean="0"/>
              <a:t>PsychoPy</a:t>
            </a:r>
            <a:r>
              <a:rPr lang="en-GB" dirty="0" smtClean="0"/>
              <a:t> in a number of ways: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Not just by creating our own snippets of code like we did previously</a:t>
            </a:r>
          </a:p>
          <a:p>
            <a:r>
              <a:rPr lang="en-GB" dirty="0" smtClean="0"/>
              <a:t>But also by bringing in other people’s ready-made code</a:t>
            </a:r>
          </a:p>
          <a:p>
            <a:r>
              <a:rPr lang="en-GB" dirty="0" smtClean="0"/>
              <a:t>Thanks to </a:t>
            </a:r>
            <a:r>
              <a:rPr lang="en-GB" dirty="0" err="1" smtClean="0"/>
              <a:t>PsychoPy</a:t>
            </a:r>
            <a:r>
              <a:rPr lang="en-GB" dirty="0" smtClean="0"/>
              <a:t> being built on Python, we can: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Import from libraries/3</a:t>
            </a:r>
            <a:r>
              <a:rPr lang="en-GB" sz="1800" baseline="30000" dirty="0" smtClean="0"/>
              <a:t>rd</a:t>
            </a:r>
            <a:r>
              <a:rPr lang="en-GB" sz="1800" dirty="0" smtClean="0"/>
              <a:t> party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Use custom </a:t>
            </a:r>
            <a:r>
              <a:rPr lang="en-GB" sz="1800" dirty="0" smtClean="0">
                <a:solidFill>
                  <a:srgbClr val="FF0000"/>
                </a:solidFill>
              </a:rPr>
              <a:t>functions</a:t>
            </a:r>
            <a:r>
              <a:rPr lang="en-GB" sz="1800" dirty="0" smtClean="0"/>
              <a:t> (either our own or written</a:t>
            </a:r>
            <a:r>
              <a:rPr lang="en-GB" sz="1800" dirty="0"/>
              <a:t>)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7129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</a:t>
            </a:r>
            <a:r>
              <a:rPr lang="en-GB" b="1" dirty="0" smtClean="0"/>
              <a:t>functions?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“container” of reusable code that does “something”</a:t>
            </a:r>
            <a:endParaRPr lang="en-GB" dirty="0" smtClean="0"/>
          </a:p>
          <a:p>
            <a:r>
              <a:rPr lang="en-GB" dirty="0" smtClean="0"/>
              <a:t>Defined under a given (sensible) name</a:t>
            </a:r>
          </a:p>
          <a:p>
            <a:r>
              <a:rPr lang="en-GB" dirty="0" smtClean="0"/>
              <a:t>Benefits:</a:t>
            </a:r>
          </a:p>
          <a:p>
            <a:pPr lvl="1"/>
            <a:r>
              <a:rPr lang="en-GB" dirty="0" smtClean="0"/>
              <a:t>Write once, use many times</a:t>
            </a:r>
          </a:p>
          <a:p>
            <a:pPr lvl="1"/>
            <a:r>
              <a:rPr lang="en-GB" dirty="0" smtClean="0"/>
              <a:t>Reduces redundancy and repetition</a:t>
            </a:r>
          </a:p>
          <a:p>
            <a:pPr lvl="1"/>
            <a:r>
              <a:rPr lang="en-GB" dirty="0" smtClean="0"/>
              <a:t>Declutters your program</a:t>
            </a:r>
          </a:p>
          <a:p>
            <a:pPr lvl="1"/>
            <a:r>
              <a:rPr lang="en-GB" dirty="0" smtClean="0"/>
              <a:t>Only runs when called</a:t>
            </a:r>
            <a:endParaRPr lang="en-GB" dirty="0" smtClean="0"/>
          </a:p>
          <a:p>
            <a:r>
              <a:rPr lang="en-GB" dirty="0" smtClean="0"/>
              <a:t>Variables can be passed to a function</a:t>
            </a:r>
          </a:p>
          <a:p>
            <a:pPr lvl="1"/>
            <a:r>
              <a:rPr lang="en-GB" dirty="0" smtClean="0"/>
              <a:t>Called “parameters”</a:t>
            </a:r>
          </a:p>
          <a:p>
            <a:r>
              <a:rPr lang="en-GB" dirty="0" smtClean="0"/>
              <a:t>Functions always give back something</a:t>
            </a:r>
          </a:p>
          <a:p>
            <a:pPr lvl="1"/>
            <a:r>
              <a:rPr lang="en-GB" dirty="0" smtClean="0"/>
              <a:t>A value of some kind, depending what the purpose of the function is.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are Python functions!</a:t>
            </a:r>
          </a:p>
          <a:p>
            <a:pPr lvl="1"/>
            <a:r>
              <a:rPr lang="en-GB" dirty="0" smtClean="0"/>
              <a:t>They take a value</a:t>
            </a:r>
          </a:p>
          <a:p>
            <a:pPr lvl="1"/>
            <a:r>
              <a:rPr lang="en-GB" dirty="0" smtClean="0"/>
              <a:t>They give back either an integer or string value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10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recap/overview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Quick recap in </a:t>
            </a:r>
            <a:r>
              <a:rPr lang="en-GB" sz="2000" dirty="0" err="1" smtClean="0"/>
              <a:t>PsychoPy</a:t>
            </a:r>
            <a:r>
              <a:rPr lang="en-GB" sz="2000" dirty="0" smtClean="0"/>
              <a:t> of: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000" b="1" dirty="0" smtClean="0"/>
              <a:t>Routines</a:t>
            </a:r>
          </a:p>
          <a:p>
            <a:r>
              <a:rPr lang="en-GB" sz="2000" b="1" dirty="0" smtClean="0"/>
              <a:t>Timelines</a:t>
            </a:r>
          </a:p>
          <a:p>
            <a:r>
              <a:rPr lang="en-GB" sz="2000" b="1" dirty="0" smtClean="0"/>
              <a:t>Basic components</a:t>
            </a:r>
          </a:p>
          <a:p>
            <a:r>
              <a:rPr lang="en-GB" sz="2000" b="1" dirty="0" smtClean="0"/>
              <a:t>Paths (relative/full) – came up last week</a:t>
            </a:r>
          </a:p>
          <a:p>
            <a:endParaRPr lang="en-GB" sz="2000" b="1" dirty="0"/>
          </a:p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(DEMO)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4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Exercise 4:</a:t>
            </a:r>
            <a:br>
              <a:rPr lang="en" sz="3000" dirty="0" smtClean="0"/>
            </a:br>
            <a:r>
              <a:rPr lang="e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</a:t>
            </a:r>
            <a:r>
              <a:rPr lang="e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functions to your experiment</a:t>
            </a:r>
            <a:endParaRPr lang="e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O</a:t>
            </a:r>
            <a:r>
              <a:rPr lang="en" dirty="0" smtClean="0"/>
              <a:t>pen 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x4-import-code/experiment.psyexp </a:t>
            </a:r>
            <a:r>
              <a:rPr lang="en-GB" dirty="0"/>
              <a:t>and </a:t>
            </a:r>
          </a:p>
          <a:p>
            <a:pPr marL="0" indent="0">
              <a:buNone/>
            </a:pPr>
            <a:r>
              <a:rPr lang="en-GB" dirty="0"/>
              <a:t>spend the next </a:t>
            </a:r>
            <a:r>
              <a:rPr lang="en-GB" b="1" dirty="0">
                <a:solidFill>
                  <a:srgbClr val="FF0000"/>
                </a:solidFill>
              </a:rPr>
              <a:t>5-10 minutes </a:t>
            </a:r>
            <a:r>
              <a:rPr lang="en-GB" dirty="0"/>
              <a:t>by doing the following: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US" sz="1600" dirty="0"/>
              <a:t>Run </a:t>
            </a:r>
            <a:r>
              <a:rPr lang="en-US" sz="1600" dirty="0" smtClean="0"/>
              <a:t>experiment </a:t>
            </a:r>
            <a:r>
              <a:rPr lang="en-US" sz="1600" dirty="0"/>
              <a:t>to check what </a:t>
            </a:r>
            <a:r>
              <a:rPr lang="en-US" sz="1600" dirty="0" smtClean="0"/>
              <a:t>happens</a:t>
            </a:r>
            <a:endParaRPr lang="en" sz="1600" dirty="0" smtClean="0"/>
          </a:p>
          <a:p>
            <a:pPr lvl="0"/>
            <a:r>
              <a:rPr lang="en" sz="1600" dirty="0" smtClean="0"/>
              <a:t>Select </a:t>
            </a:r>
            <a:r>
              <a:rPr lang="en" sz="1600" dirty="0"/>
              <a:t>the </a:t>
            </a:r>
            <a:r>
              <a:rPr lang="en" sz="16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“intro”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600" dirty="0"/>
              <a:t>routine and then click on the </a:t>
            </a: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“code” </a:t>
            </a:r>
            <a:r>
              <a:rPr lang="en" sz="1600" dirty="0" smtClean="0"/>
              <a:t>component</a:t>
            </a:r>
            <a:r>
              <a:rPr lang="en" sz="1600" dirty="0"/>
              <a:t>, and then 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" sz="1600" dirty="0"/>
              <a:t>tab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Read the comments in green.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What </a:t>
            </a:r>
            <a:r>
              <a:rPr lang="en" sz="1600" dirty="0"/>
              <a:t>is </a:t>
            </a:r>
            <a:r>
              <a:rPr lang="en" sz="1600" dirty="0" smtClean="0"/>
              <a:t>single line of code </a:t>
            </a:r>
            <a:r>
              <a:rPr lang="en" sz="1600" dirty="0"/>
              <a:t>doing</a:t>
            </a:r>
            <a:r>
              <a:rPr lang="en" sz="1600" dirty="0" smtClean="0"/>
              <a:t>?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b="1" dirty="0"/>
              <a:t>Hint</a:t>
            </a:r>
            <a:r>
              <a:rPr lang="en" sz="1600" dirty="0"/>
              <a:t> </a:t>
            </a:r>
            <a:r>
              <a:rPr lang="en" sz="1600" dirty="0" smtClean="0"/>
              <a:t>– look for something similarly </a:t>
            </a:r>
            <a:r>
              <a:rPr lang="en" sz="1600" dirty="0"/>
              <a:t>named inside the experiment </a:t>
            </a:r>
            <a:r>
              <a:rPr lang="en" sz="1600" dirty="0" smtClean="0"/>
              <a:t>folder.</a:t>
            </a:r>
          </a:p>
          <a:p>
            <a:pPr marL="342900" lvl="1" indent="-342900"/>
            <a:r>
              <a:rPr lang="en" dirty="0"/>
              <a:t>Select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my_function_test”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smtClean="0"/>
              <a:t>routine, then </a:t>
            </a:r>
            <a:r>
              <a:rPr lang="en" dirty="0"/>
              <a:t>click on the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text_3”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smtClean="0"/>
              <a:t>component and observe what is in the Text box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getRandomMonthID() </a:t>
            </a:r>
            <a:r>
              <a:rPr lang="en" sz="1600" dirty="0" smtClean="0"/>
              <a:t>will fetch a number from between 0 and 11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getMonth() </a:t>
            </a:r>
            <a:r>
              <a:rPr lang="en" sz="1600" dirty="0" smtClean="0"/>
              <a:t>takes a number from between 0 and 11 and gives back a text month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“$”</a:t>
            </a:r>
            <a:r>
              <a:rPr lang="en" sz="1600" dirty="0" smtClean="0"/>
              <a:t> is used to tell PsychoPy that we are about to run a small snippet of Python code</a:t>
            </a:r>
          </a:p>
          <a:p>
            <a:pPr marL="342900" lvl="1" indent="-342900"/>
            <a:r>
              <a:rPr lang="en" dirty="0" smtClean="0"/>
              <a:t>Now create a Excel data source which will load in a month numbers 1-12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Feed it into </a:t>
            </a: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“trials_2” loop </a:t>
            </a:r>
            <a:r>
              <a:rPr lang="en" sz="1600" dirty="0" smtClean="0">
                <a:cs typeface="Courier New" panose="02070309020205020404" pitchFamily="49" charset="0"/>
              </a:rPr>
              <a:t>as a data source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GB" sz="1600" dirty="0" smtClean="0"/>
              <a:t>Replace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600" dirty="0" smtClean="0"/>
              <a:t>with the header </a:t>
            </a:r>
            <a:r>
              <a:rPr lang="en-GB" sz="1600" dirty="0" smtClean="0"/>
              <a:t>from </a:t>
            </a:r>
            <a:r>
              <a:rPr lang="en-GB" sz="1600" dirty="0" smtClean="0"/>
              <a:t>the </a:t>
            </a:r>
            <a:endParaRPr lang="en-GB" sz="1600" dirty="0" smtClean="0"/>
          </a:p>
          <a:p>
            <a:pPr marL="400050" lvl="2" indent="0">
              <a:buNone/>
            </a:pPr>
            <a:r>
              <a:rPr lang="en-GB" sz="1600" dirty="0" smtClean="0"/>
              <a:t>Excel </a:t>
            </a:r>
            <a:r>
              <a:rPr lang="en-GB" sz="1600" dirty="0" smtClean="0"/>
              <a:t>file</a:t>
            </a:r>
            <a:endParaRPr lang="en" sz="1600" dirty="0" smtClean="0"/>
          </a:p>
          <a:p>
            <a:pPr marL="342900" lvl="1" indent="-342900"/>
            <a:endParaRPr lang="en" sz="1800" dirty="0"/>
          </a:p>
          <a:p>
            <a:pPr marL="342900" lvl="1" indent="-342900"/>
            <a:endParaRPr lang="en" sz="1800" dirty="0" smtClean="0"/>
          </a:p>
          <a:p>
            <a:pPr marL="400050" lvl="2" indent="0"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26739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answer?</a:t>
            </a:r>
          </a:p>
          <a:p>
            <a:r>
              <a:rPr lang="en-GB" dirty="0" smtClean="0"/>
              <a:t>Conditionals in a Code block come in handy here!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762" y="6142780"/>
            <a:ext cx="798945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Time for a quick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demos/3-Branching-example/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user breaks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good to ensure the user gets a break.</a:t>
            </a:r>
          </a:p>
          <a:p>
            <a:r>
              <a:rPr lang="en-GB" dirty="0" smtClean="0"/>
              <a:t>Especially if you have something like 200 trials!</a:t>
            </a:r>
          </a:p>
          <a:p>
            <a:r>
              <a:rPr lang="en-GB" dirty="0" smtClean="0"/>
              <a:t>Method is very similar to “Branching” like before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565834"/>
            <a:ext cx="7061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One last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demos/4-Break-demo/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 messages / debugging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Fixing errors can be tricky, especially when its with an unfamiliar 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000000"/>
                </a:solidFill>
              </a:rPr>
              <a:t>system, or someone else’s experiment!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Here are some tips if you encounter any issues: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Read the error message carefully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for references to line numbers which indicate the line at fault</a:t>
            </a:r>
          </a:p>
          <a:p>
            <a:r>
              <a:rPr lang="en-GB" dirty="0" smtClean="0"/>
              <a:t>Be wary of case sensitivity: Python is very particular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e.g. “if” (not “If”)</a:t>
            </a:r>
          </a:p>
          <a:p>
            <a:r>
              <a:rPr lang="en-GB" dirty="0" smtClean="0"/>
              <a:t>Check the experiment .log file under /data for any extra hints</a:t>
            </a:r>
          </a:p>
          <a:p>
            <a:r>
              <a:rPr lang="en-GB" dirty="0" smtClean="0"/>
              <a:t>Google the exact error message as a starting point</a:t>
            </a:r>
          </a:p>
          <a:p>
            <a:r>
              <a:rPr lang="en-GB" dirty="0" smtClean="0"/>
              <a:t>Check the online help/manuals</a:t>
            </a:r>
          </a:p>
          <a:p>
            <a:r>
              <a:rPr lang="en-GB" dirty="0" smtClean="0"/>
              <a:t>Check forums/communities for similar problems</a:t>
            </a:r>
          </a:p>
          <a:p>
            <a:r>
              <a:rPr lang="en-GB" dirty="0" smtClean="0"/>
              <a:t>If you get really stuck – pop to the support hatch</a:t>
            </a:r>
          </a:p>
          <a:p>
            <a:pPr marL="0" indent="0">
              <a:buNone/>
            </a:pPr>
            <a:r>
              <a:rPr lang="en-GB" dirty="0" smtClean="0"/>
              <a:t>(Offices - Frank – A1.6, John – A1.2)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8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Label your routines/loops and components clearly</a:t>
            </a:r>
          </a:p>
          <a:p>
            <a:r>
              <a:rPr lang="en-GB" dirty="0" smtClean="0"/>
              <a:t>Good naming convention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“Age = 10” </a:t>
            </a:r>
            <a:r>
              <a:rPr lang="en-GB" dirty="0" smtClean="0"/>
              <a:t>is meaningful in comparison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 = 10”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Question_display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GB" dirty="0" smtClean="0"/>
              <a:t>is meaningful as a routine name than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“routine_1”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Be careful of using RESERVED WORDS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Some of you encountered this problem last week (with “image”)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These are Python language terms, which cannot be re-used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i</a:t>
            </a:r>
            <a:r>
              <a:rPr lang="en-GB" dirty="0" smtClean="0"/>
              <a:t>.e.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list,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err="1" smtClean="0"/>
              <a:t>PsychoPy</a:t>
            </a:r>
            <a:r>
              <a:rPr lang="en-GB" dirty="0" smtClean="0"/>
              <a:t> should warn you if a name is already in use.</a:t>
            </a:r>
          </a:p>
          <a:p>
            <a:r>
              <a:rPr lang="en-GB" dirty="0" smtClean="0"/>
              <a:t>Make regular backups!!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We cannot stress this enough!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</a:p>
          <a:p>
            <a:r>
              <a:rPr lang="en-GB" dirty="0" smtClean="0"/>
              <a:t>Check your data output and ensure its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getting the data you need to later analyse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Worse thing that could happen is to check after your tests and find</a:t>
            </a:r>
          </a:p>
          <a:p>
            <a:pPr marL="457200" lvl="1" indent="0">
              <a:buNone/>
            </a:pPr>
            <a:r>
              <a:rPr lang="en-GB" dirty="0"/>
              <a:t>y</a:t>
            </a:r>
            <a:r>
              <a:rPr lang="en-GB" dirty="0" smtClean="0"/>
              <a:t>ou haven’t got what you need.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Basically do some quick analysis early to make sure!</a:t>
            </a: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483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b="1" dirty="0" smtClean="0"/>
              <a:t>Anything else: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Psychology Technical Team (A1.6)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Check out FAQ handout in the directory (will grow over time)</a:t>
            </a:r>
          </a:p>
        </p:txBody>
      </p:sp>
    </p:spTree>
    <p:extLst>
      <p:ext uri="{BB962C8B-B14F-4D97-AF65-F5344CB8AC3E}">
        <p14:creationId xmlns:p14="http://schemas.microsoft.com/office/powerpoint/2010/main" val="10666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Exercise 5:</a:t>
            </a:r>
            <a:br>
              <a:rPr lang="en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experiment</a:t>
            </a:r>
            <a:endParaRPr lang="en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the rest of the lesson (hopefully we have left enough time!) –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have given you an experiment </a:t>
            </a:r>
            <a:r>
              <a:rPr lang="en-US" dirty="0"/>
              <a:t>s</a:t>
            </a:r>
            <a:r>
              <a:rPr lang="en" dirty="0" smtClean="0"/>
              <a:t>pecification handout.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See (or via print out):</a:t>
            </a: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x5-image-ratings/Exercise-docs.docx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are going to let you build a complete experiment from this,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with deliberately vague instructions to test what you have learnt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So far.</a:t>
            </a: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Follow the instructions and we </a:t>
            </a:r>
            <a:r>
              <a:rPr lang="en" dirty="0"/>
              <a:t>will come round and help and </a:t>
            </a:r>
            <a:endParaRPr lang="en" dirty="0" smtClean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periodically </a:t>
            </a:r>
            <a:r>
              <a:rPr lang="en" dirty="0"/>
              <a:t>demonstrate on the main screen. </a:t>
            </a:r>
            <a:r>
              <a:rPr lang="en" dirty="0" smtClean="0"/>
              <a:t>  If you don’t manage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dirty="0" smtClean="0"/>
              <a:t>to start or finish, then try having a go at home!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endParaRPr lang="en-GB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b="1" dirty="0" smtClean="0"/>
              <a:t>We will upload the solution onto Moodle later on.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41983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https://goo.gl/lBg0Em</a:t>
            </a: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617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files revisited!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How do we add extra information to our data output?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Start up parameters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By default – prompted at the start for </a:t>
            </a:r>
            <a:r>
              <a:rPr lang="en-GB" b="1" dirty="0" smtClean="0"/>
              <a:t>Participant</a:t>
            </a:r>
            <a:r>
              <a:rPr lang="en-GB" dirty="0" smtClean="0"/>
              <a:t> and </a:t>
            </a:r>
            <a:r>
              <a:rPr lang="en-GB" b="1" dirty="0" smtClean="0"/>
              <a:t>Session ID</a:t>
            </a:r>
          </a:p>
          <a:p>
            <a:r>
              <a:rPr lang="en-GB" dirty="0" smtClean="0"/>
              <a:t>To add your own, click the experiment settings icon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" sz="1800" b="1" u="sng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buNone/>
            </a:pPr>
            <a:r>
              <a:rPr lang="en" sz="1800" b="1" u="sng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800" b="1" u="sng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 u="sng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www.psychopy.org/builder/settings.html</a:t>
            </a:r>
            <a:r>
              <a:rPr lang="en-GB" sz="1800" b="1" dirty="0" smtClean="0">
                <a:solidFill>
                  <a:schemeClr val="accent2"/>
                </a:solidFill>
              </a:rPr>
              <a:t> 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Add to Excel data file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Which we did in the first week</a:t>
            </a:r>
          </a:p>
          <a:p>
            <a:r>
              <a:rPr lang="en-GB" dirty="0" smtClean="0"/>
              <a:t>Add a new column in your data file – that is it!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Through embedded Python code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Possible to run complex calculations and store into our data file</a:t>
            </a:r>
          </a:p>
          <a:p>
            <a:r>
              <a:rPr lang="en-GB" dirty="0" smtClean="0"/>
              <a:t>Outside the scope of this session, but it is possible!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4487" y="2913608"/>
            <a:ext cx="489731" cy="37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0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‘Monitor’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degrees of visual </a:t>
            </a:r>
            <a:r>
              <a:rPr lang="en" sz="2000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925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dirty="0" smtClean="0"/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9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1: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ordering and positions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have given you a sample screen with a bunch of random objects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and run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ex1-positions/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Press space to finish the demo at any time</a:t>
            </a:r>
          </a:p>
          <a:p>
            <a:r>
              <a:rPr lang="en-GB" dirty="0" smtClean="0"/>
              <a:t>Now try and modify the layering order of the objects</a:t>
            </a:r>
          </a:p>
          <a:p>
            <a:pPr lvl="1"/>
            <a:r>
              <a:rPr lang="en-GB" dirty="0" smtClean="0"/>
              <a:t>Right click the item in the flow and use the move options.</a:t>
            </a:r>
          </a:p>
          <a:p>
            <a:r>
              <a:rPr lang="en-GB" dirty="0" smtClean="0"/>
              <a:t>Also try playing with positioning using what we have shown you on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he previous slide.</a:t>
            </a:r>
          </a:p>
          <a:p>
            <a:r>
              <a:rPr lang="en-GB" dirty="0" smtClean="0"/>
              <a:t>Try adding some more polygon or image objects if you like.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Get familiar to the stacking and positioning in </a:t>
            </a:r>
            <a:r>
              <a:rPr lang="en-GB" sz="1800" dirty="0" err="1" smtClean="0"/>
              <a:t>PsychoPy</a:t>
            </a:r>
            <a:endParaRPr lang="en-GB" sz="18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We’ll take </a:t>
            </a:r>
            <a:r>
              <a:rPr lang="en-GB" b="1" dirty="0" smtClean="0">
                <a:solidFill>
                  <a:srgbClr val="FF0000"/>
                </a:solidFill>
              </a:rPr>
              <a:t>5 minutes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for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loops and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Repeated stimuli with different conditions can cause repetition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(DEMO – combined-data.xlsx)</a:t>
            </a:r>
          </a:p>
          <a:p>
            <a:r>
              <a:rPr lang="en-GB" dirty="0" smtClean="0"/>
              <a:t>Using nested loops/lists in </a:t>
            </a:r>
            <a:r>
              <a:rPr lang="en-GB" dirty="0" err="1" smtClean="0"/>
              <a:t>PsychoPy</a:t>
            </a:r>
            <a:r>
              <a:rPr lang="en-GB" dirty="0" smtClean="0"/>
              <a:t>, we can reduce this</a:t>
            </a:r>
          </a:p>
          <a:p>
            <a:r>
              <a:rPr lang="en-GB" dirty="0" smtClean="0"/>
              <a:t>A nested loop in </a:t>
            </a:r>
            <a:r>
              <a:rPr lang="en-GB" dirty="0" err="1" smtClean="0"/>
              <a:t>PsychoPy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Lets look at the example in action… </a:t>
            </a:r>
            <a:r>
              <a:rPr lang="en-GB" dirty="0" smtClean="0">
                <a:solidFill>
                  <a:srgbClr val="FF0000"/>
                </a:solidFill>
              </a:rPr>
              <a:t>(DEMO)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(runs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(runs second, repeats)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Coder instead of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78" y="1417935"/>
            <a:ext cx="8229600" cy="5300259"/>
          </a:xfrm>
        </p:spPr>
        <p:txBody>
          <a:bodyPr>
            <a:normAutofit/>
          </a:bodyPr>
          <a:lstStyle/>
          <a:p>
            <a:r>
              <a:rPr lang="en-GB" dirty="0" smtClean="0"/>
              <a:t>Writing pure Python code using </a:t>
            </a:r>
            <a:r>
              <a:rPr lang="en-GB" dirty="0" err="1" smtClean="0"/>
              <a:t>PsychoPy</a:t>
            </a:r>
            <a:r>
              <a:rPr lang="en-GB" dirty="0" smtClean="0"/>
              <a:t> library</a:t>
            </a:r>
          </a:p>
          <a:p>
            <a:r>
              <a:rPr lang="en-GB" dirty="0" smtClean="0"/>
              <a:t>Too advanced to cover in detail on this course</a:t>
            </a:r>
          </a:p>
          <a:p>
            <a:r>
              <a:rPr lang="en-GB" dirty="0" smtClean="0"/>
              <a:t>Unlikely you will ever need to use it</a:t>
            </a:r>
          </a:p>
          <a:p>
            <a:r>
              <a:rPr lang="en-GB" dirty="0" smtClean="0"/>
              <a:t>Sometimes we do if an experiment is outside scope of builder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Here is a quick demo of something which can be achieved </a:t>
            </a:r>
          </a:p>
          <a:p>
            <a:pPr marL="0" indent="0">
              <a:buNone/>
            </a:pPr>
            <a:r>
              <a:rPr lang="en-GB" dirty="0" smtClean="0"/>
              <a:t>with</a:t>
            </a:r>
            <a:r>
              <a:rPr lang="en-US" dirty="0" smtClean="0"/>
              <a:t> Coder… </a:t>
            </a:r>
            <a:r>
              <a:rPr lang="en-US" dirty="0" smtClean="0">
                <a:solidFill>
                  <a:srgbClr val="FF0000"/>
                </a:solidFill>
              </a:rPr>
              <a:t>(DEMO)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9" y="2906695"/>
            <a:ext cx="2787392" cy="253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41" y="2902152"/>
            <a:ext cx="3212270" cy="253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005" y="540024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1357" y="5400248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code in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card game could have been done in builder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Structure/nested loops required would have been complex</a:t>
            </a:r>
          </a:p>
          <a:p>
            <a:r>
              <a:rPr lang="en-GB" dirty="0" smtClean="0"/>
              <a:t>However, even using builder can occasionally require us to have </a:t>
            </a:r>
          </a:p>
          <a:p>
            <a:pPr marL="0" indent="0">
              <a:buNone/>
            </a:pPr>
            <a:r>
              <a:rPr lang="en-GB" dirty="0" smtClean="0"/>
              <a:t>to dip into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Often to produce something builder cannot handle.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A limit to what a builder interface can achieve.</a:t>
            </a:r>
            <a:endParaRPr lang="en-GB" sz="1800" dirty="0"/>
          </a:p>
          <a:p>
            <a:r>
              <a:rPr lang="en-GB" dirty="0" smtClean="0"/>
              <a:t>We can drop in snippets of code using </a:t>
            </a:r>
            <a:r>
              <a:rPr lang="en-GB" b="1" dirty="0" smtClean="0"/>
              <a:t>code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9" y="3765522"/>
            <a:ext cx="637055" cy="637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4" y="3759245"/>
            <a:ext cx="3746097" cy="2809572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1816103" y="3855597"/>
            <a:ext cx="1246152" cy="4685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64161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832</TotalTime>
  <Words>2087</Words>
  <Application>Microsoft Office PowerPoint</Application>
  <PresentationFormat>On-screen Show (4:3)</PresentationFormat>
  <Paragraphs>369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Intemediate</vt:lpstr>
      <vt:lpstr>A quick recap/overview</vt:lpstr>
      <vt:lpstr>Result files revisited!</vt:lpstr>
      <vt:lpstr>Monitor settings</vt:lpstr>
      <vt:lpstr>Positioning components</vt:lpstr>
      <vt:lpstr>Exercise 1: Modify ordering and positions</vt:lpstr>
      <vt:lpstr>Nested loops and lists</vt:lpstr>
      <vt:lpstr>Using Coder instead of Builder</vt:lpstr>
      <vt:lpstr>Using code in builder</vt:lpstr>
      <vt:lpstr>Tip: Testing simple Python code</vt:lpstr>
      <vt:lpstr>Exercise 2: Using snippets of code in Builder</vt:lpstr>
      <vt:lpstr>A whistle stop tour of  simple programming concepts…</vt:lpstr>
      <vt:lpstr>Variables and data types</vt:lpstr>
      <vt:lpstr>Simple data types</vt:lpstr>
      <vt:lpstr>Operators</vt:lpstr>
      <vt:lpstr>Conditional statements</vt:lpstr>
      <vt:lpstr>Exercise 3: Using conditionals and variables</vt:lpstr>
      <vt:lpstr>Adding functionality  via code blocks</vt:lpstr>
      <vt:lpstr>What are functions?</vt:lpstr>
      <vt:lpstr>Exercise 4: Adding functions to your experiment</vt:lpstr>
      <vt:lpstr>Branching in PsychoPy</vt:lpstr>
      <vt:lpstr>Creating user breaks</vt:lpstr>
      <vt:lpstr>Error messages / debugging</vt:lpstr>
      <vt:lpstr>General best practices</vt:lpstr>
      <vt:lpstr>Where can I get extra help?</vt:lpstr>
      <vt:lpstr>Exercise 5: Create an experiment</vt:lpstr>
      <vt:lpstr>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71</cp:revision>
  <dcterms:created xsi:type="dcterms:W3CDTF">2015-08-20T11:53:29Z</dcterms:created>
  <dcterms:modified xsi:type="dcterms:W3CDTF">2015-10-15T13:30:04Z</dcterms:modified>
</cp:coreProperties>
</file>