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34"/>
  </p:notesMasterIdLst>
  <p:sldIdLst>
    <p:sldId id="256" r:id="rId2"/>
    <p:sldId id="293" r:id="rId3"/>
    <p:sldId id="341" r:id="rId4"/>
    <p:sldId id="259" r:id="rId5"/>
    <p:sldId id="305" r:id="rId6"/>
    <p:sldId id="295" r:id="rId7"/>
    <p:sldId id="264" r:id="rId8"/>
    <p:sldId id="296" r:id="rId9"/>
    <p:sldId id="297" r:id="rId10"/>
    <p:sldId id="310" r:id="rId11"/>
    <p:sldId id="291" r:id="rId12"/>
    <p:sldId id="311" r:id="rId13"/>
    <p:sldId id="292" r:id="rId14"/>
    <p:sldId id="299" r:id="rId15"/>
    <p:sldId id="344" r:id="rId16"/>
    <p:sldId id="343" r:id="rId17"/>
    <p:sldId id="312" r:id="rId18"/>
    <p:sldId id="315" r:id="rId19"/>
    <p:sldId id="307" r:id="rId20"/>
    <p:sldId id="300" r:id="rId21"/>
    <p:sldId id="317" r:id="rId22"/>
    <p:sldId id="314" r:id="rId23"/>
    <p:sldId id="320" r:id="rId24"/>
    <p:sldId id="302" r:id="rId25"/>
    <p:sldId id="309" r:id="rId26"/>
    <p:sldId id="342" r:id="rId27"/>
    <p:sldId id="318" r:id="rId28"/>
    <p:sldId id="334" r:id="rId29"/>
    <p:sldId id="337" r:id="rId30"/>
    <p:sldId id="338" r:id="rId31"/>
    <p:sldId id="304" r:id="rId32"/>
    <p:sldId id="340" r:id="rId33"/>
  </p:sldIdLst>
  <p:sldSz cx="9144000" cy="6858000" type="screen4x3"/>
  <p:notesSz cx="6797675" cy="99282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89601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84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39" cy="44677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81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6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43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4F2B-4BCF-4197-901F-D7CA0C5C3346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6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0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804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6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214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7EF-3DB9-4852-A8C8-9AA18A70A9F8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9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2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34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6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7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90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18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nt.ac.uk/psychology/downloads/PsychoPy_training.zip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chopy/psychopy/releases/download/1.85.3/StandalonePsychoPy-1.85.3b-win32.exe" TargetMode="External"/><Relationship Id="rId2" Type="http://schemas.openxmlformats.org/officeDocument/2006/relationships/hyperlink" Target="http://psychopy.or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psychopy/psychopy/releases/download/1.85.4/StandalonePsychoPy-1.85.4b-OSX_64bit.dm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827584" y="2132856"/>
            <a:ext cx="6753773" cy="22060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PsychoPy workshop</a:t>
            </a:r>
            <a:endParaRPr lang="en" sz="6000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24368" y="4005064"/>
            <a:ext cx="5826719" cy="109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 lang="en" dirty="0" smtClean="0"/>
          </a:p>
          <a:p>
            <a:pPr>
              <a:spcBef>
                <a:spcPts val="0"/>
              </a:spcBef>
            </a:pPr>
            <a:r>
              <a:rPr lang="en" dirty="0" smtClean="0"/>
              <a:t>John Allen and Frank Gasking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Demo: 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What comes out from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PsychoPy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lvl="0" indent="0">
              <a:buClr>
                <a:schemeClr val="dk1"/>
              </a:buClr>
              <a:buSzPct val="100000"/>
              <a:buNone/>
            </a:pPr>
            <a:r>
              <a:rPr lang="en" b="1" dirty="0" smtClean="0"/>
              <a:t>Data output</a:t>
            </a:r>
          </a:p>
          <a:p>
            <a:pPr marL="114300" lvl="0" indent="0"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400050" lvl="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Default area for data output is within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 sub-folder</a:t>
            </a:r>
          </a:p>
          <a:p>
            <a:pPr marL="400050" indent="-2857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dirty="0"/>
              <a:t>4 files are generated: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sv – </a:t>
            </a:r>
            <a:r>
              <a:rPr lang="en" dirty="0"/>
              <a:t>main data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lsx - </a:t>
            </a:r>
            <a:r>
              <a:rPr lang="en" dirty="0" smtClean="0"/>
              <a:t>slightly simplified </a:t>
            </a:r>
            <a:r>
              <a:rPr lang="en" dirty="0"/>
              <a:t>version of the csv </a:t>
            </a:r>
            <a:r>
              <a:rPr lang="en" dirty="0" smtClean="0"/>
              <a:t>file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sydat - </a:t>
            </a:r>
            <a:r>
              <a:rPr lang="en" dirty="0" smtClean="0"/>
              <a:t>complex - but useful for batch processing of results files. Possibly of interest if you are familiar with matplotlib</a:t>
            </a:r>
          </a:p>
          <a:p>
            <a:pPr marL="8001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og - </a:t>
            </a:r>
            <a:r>
              <a:rPr lang="en" dirty="0"/>
              <a:t>chronological record of everything BUT depends on what settings you use.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These are all generated automatically.  </a:t>
            </a:r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dirty="0"/>
              <a:t>Filename based on Session/Participant and date </a:t>
            </a:r>
            <a:r>
              <a:rPr lang="en-GB" dirty="0" smtClean="0"/>
              <a:t>number</a:t>
            </a:r>
            <a:br>
              <a:rPr lang="en-GB" dirty="0" smtClean="0"/>
            </a:br>
            <a:endParaRPr lang="en-GB" dirty="0" smtClean="0"/>
          </a:p>
          <a:p>
            <a:pPr marL="400050">
              <a:buClr>
                <a:schemeClr val="accent1">
                  <a:lumMod val="75000"/>
                </a:schemeClr>
              </a:buClr>
              <a:buSzPct val="100000"/>
            </a:pPr>
            <a:r>
              <a:rPr lang="en-GB" u="sng" dirty="0" smtClean="0"/>
              <a:t>It is possible to </a:t>
            </a:r>
            <a:r>
              <a:rPr lang="en-GB" b="1" u="sng" dirty="0" smtClean="0"/>
              <a:t>add extra data</a:t>
            </a:r>
            <a:r>
              <a:rPr lang="en-GB" u="sng" dirty="0"/>
              <a:t> </a:t>
            </a:r>
            <a:r>
              <a:rPr lang="en-GB" u="sng" dirty="0" smtClean="0"/>
              <a:t>to results files – </a:t>
            </a:r>
            <a:r>
              <a:rPr lang="en-GB" b="1" i="1" u="sng" dirty="0" smtClean="0"/>
              <a:t>Ask for help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8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An overview of the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Menus</a:t>
            </a:r>
            <a:r>
              <a:rPr lang="en-GB" dirty="0" smtClean="0"/>
              <a:t> (key items)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Routines</a:t>
            </a:r>
            <a:endParaRPr lang="en-GB" b="1" dirty="0"/>
          </a:p>
          <a:p>
            <a:pPr marL="0" indent="0">
              <a:buNone/>
            </a:pPr>
            <a:r>
              <a:rPr lang="en" dirty="0"/>
              <a:t>O</a:t>
            </a:r>
            <a:r>
              <a:rPr lang="en" sz="1800" dirty="0" smtClean="0"/>
              <a:t>ne </a:t>
            </a:r>
            <a:r>
              <a:rPr lang="en" sz="1800" dirty="0"/>
              <a:t>tab per routine</a:t>
            </a:r>
          </a:p>
          <a:p>
            <a:pPr marL="1276350" lvl="2" indent="-2857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" sz="1800" dirty="0"/>
              <a:t>components in this routine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WARNING: closing a TAB deletes the routine</a:t>
            </a:r>
            <a:r>
              <a:rPr lang="en" sz="18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</a:t>
            </a:r>
          </a:p>
          <a:p>
            <a:pPr marL="1276350" lvl="2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" sz="1800" dirty="0">
              <a:solidFill>
                <a:srgbClr val="FF0000"/>
              </a:solidFill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132856"/>
            <a:ext cx="5001323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4769678"/>
            <a:ext cx="1667108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84" y="4769678"/>
            <a:ext cx="6020640" cy="1886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51720" y="5085184"/>
            <a:ext cx="1224136" cy="25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35896" y="4402773"/>
            <a:ext cx="360040" cy="46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2420888"/>
            <a:ext cx="570217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128" y="2410188"/>
            <a:ext cx="127986" cy="28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026977" y="2392233"/>
            <a:ext cx="44775" cy="29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0813" y="2377594"/>
            <a:ext cx="193616" cy="3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221457" y="2420888"/>
            <a:ext cx="521491" cy="28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3749" y="2705869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Preferences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8876" y="2713738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Monitor settings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9714" y="272950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settings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354" y="2688236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Run experiment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17059" y="26725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Stop experiment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85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Experiment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sequential order of </a:t>
            </a:r>
            <a:r>
              <a:rPr lang="en" sz="1800" dirty="0" smtClean="0"/>
              <a:t>execution</a:t>
            </a:r>
            <a:endParaRPr lang="en-GB" sz="18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Routine timelines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600" dirty="0" smtClean="0"/>
              <a:t>Concurrent </a:t>
            </a:r>
            <a:r>
              <a:rPr lang="en" sz="1600" dirty="0"/>
              <a:t>objects/components controlled by </a:t>
            </a:r>
            <a:r>
              <a:rPr lang="en" sz="1600" dirty="0" smtClean="0"/>
              <a:t>start/duration</a:t>
            </a:r>
            <a:endParaRPr lang="en-GB" sz="1600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" sz="1800" dirty="0"/>
              <a:t>5 sections - drop-down menus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More details coming up…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48" y="1916832"/>
            <a:ext cx="4544059" cy="8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111020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Experiment starts here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42584" y="2111019"/>
            <a:ext cx="110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And ends </a:t>
            </a:r>
          </a:p>
          <a:p>
            <a:pPr algn="ctr"/>
            <a:r>
              <a:rPr lang="en-GB" sz="1100" dirty="0" smtClean="0"/>
              <a:t>here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499611" y="2111019"/>
            <a:ext cx="562453" cy="2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2107" y="2111020"/>
            <a:ext cx="424493" cy="2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0"/>
          <a:stretch/>
        </p:blipFill>
        <p:spPr>
          <a:xfrm>
            <a:off x="4572000" y="5592487"/>
            <a:ext cx="1858110" cy="895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18" y="3854936"/>
            <a:ext cx="4771689" cy="13612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499611" y="4354186"/>
            <a:ext cx="699663" cy="18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3732640"/>
            <a:ext cx="11561" cy="17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6368" y="4444878"/>
            <a:ext cx="350232" cy="9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27986" y="3796929"/>
            <a:ext cx="399392" cy="73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1106" y="3516248"/>
            <a:ext cx="110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Timeline start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846354"/>
            <a:ext cx="1104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Components on the timeline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Drawing order is top first, when items drawn at same time!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792314" y="3554787"/>
            <a:ext cx="297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Components set to start after 1 second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0077" y="3765295"/>
            <a:ext cx="216713" cy="29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4011" y="3535319"/>
            <a:ext cx="131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Fixation finishes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779566" y="4030358"/>
            <a:ext cx="13145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Both these components end times are “open-ended”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 smtClean="0"/>
              <a:t>Finishes, when user responds!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98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quick look at a few of the key and basic components you can use:</a:t>
            </a:r>
          </a:p>
          <a:p>
            <a:endParaRPr lang="en-GB" dirty="0"/>
          </a:p>
          <a:p>
            <a:r>
              <a:rPr lang="en-GB" b="1" dirty="0" smtClean="0"/>
              <a:t>Text box </a:t>
            </a:r>
            <a:r>
              <a:rPr lang="en-GB" dirty="0" smtClean="0"/>
              <a:t>(display component)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/>
              <a:t>Keyboard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(response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Can record data automatically in results file</a:t>
            </a:r>
          </a:p>
          <a:p>
            <a:r>
              <a:rPr lang="en-GB" b="1" dirty="0" smtClean="0"/>
              <a:t>Loops</a:t>
            </a:r>
            <a:r>
              <a:rPr lang="en-GB" dirty="0" smtClean="0"/>
              <a:t> (flow component)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Data feeds and repetitions</a:t>
            </a:r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dirty="0" smtClean="0"/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endParaRPr lang="en-GB" sz="1800" b="1" dirty="0" smtClean="0">
              <a:solidFill>
                <a:srgbClr val="7030A0"/>
              </a:solidFill>
            </a:endParaRP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When you add a component, you must give it a sensible name</a:t>
            </a:r>
          </a:p>
          <a:p>
            <a:pPr marL="0" lvl="2" indent="0">
              <a:buNone/>
            </a:pPr>
            <a:r>
              <a:rPr lang="en-GB" sz="1800" b="1" dirty="0" smtClean="0">
                <a:solidFill>
                  <a:srgbClr val="7030A0"/>
                </a:solidFill>
              </a:rPr>
              <a:t>(No spaces, something meaningful so you remember what it is!)</a:t>
            </a:r>
          </a:p>
          <a:p>
            <a:pPr marL="0" lvl="2" indent="0">
              <a:buNone/>
            </a:pPr>
            <a:endParaRPr lang="en-GB" sz="1800" dirty="0"/>
          </a:p>
          <a:p>
            <a:pPr marL="0" lvl="2" indent="0">
              <a:buNone/>
            </a:pPr>
            <a:r>
              <a:rPr lang="en-GB" sz="1800" dirty="0" smtClean="0"/>
              <a:t>Each component comes with its own set of properties and attributes</a:t>
            </a:r>
          </a:p>
          <a:p>
            <a:pPr marL="0" lvl="2" indent="0">
              <a:buNone/>
            </a:pPr>
            <a:r>
              <a:rPr lang="en-GB" sz="1800" dirty="0" smtClean="0"/>
              <a:t>These allow us to make them do different things.</a:t>
            </a:r>
            <a:endParaRPr lang="en-GB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02" y="1785291"/>
            <a:ext cx="444132" cy="429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4018"/>
            <a:ext cx="422760" cy="429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8961"/>
            <a:ext cx="429806" cy="42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653438"/>
            <a:ext cx="3596305" cy="11543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79912" y="465313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5736" y="4353054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Loop created called “Trials” which repeats the routine called “trial”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05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Key component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When adding a new component or double clicking a pre-existing one to edit on your timeline, you’re presented with a properties box.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Including properties such as: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Position</a:t>
            </a:r>
          </a:p>
          <a:p>
            <a:r>
              <a:rPr lang="en-GB" dirty="0" err="1" smtClean="0"/>
              <a:t>Color</a:t>
            </a:r>
            <a:endParaRPr lang="en-GB" dirty="0"/>
          </a:p>
          <a:p>
            <a:r>
              <a:rPr lang="en-GB" dirty="0" smtClean="0"/>
              <a:t>Text (where applicable)</a:t>
            </a:r>
          </a:p>
          <a:p>
            <a:r>
              <a:rPr lang="en-GB" dirty="0" smtClean="0"/>
              <a:t>Start time</a:t>
            </a:r>
          </a:p>
          <a:p>
            <a:r>
              <a:rPr lang="en-GB" dirty="0" smtClean="0"/>
              <a:t>Duration</a:t>
            </a:r>
          </a:p>
          <a:p>
            <a:r>
              <a:rPr lang="en-GB" dirty="0" smtClean="0"/>
              <a:t>….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…. And so on.  Depending on the type of component.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These affect the </a:t>
            </a:r>
            <a:r>
              <a:rPr lang="en-GB" b="1" dirty="0" smtClean="0"/>
              <a:t>behaviour</a:t>
            </a:r>
            <a:r>
              <a:rPr lang="en-GB" dirty="0" smtClean="0"/>
              <a:t> of the component within our experiment!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92896"/>
            <a:ext cx="2911296" cy="27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1.3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1.3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Study the Stroop experiment to observe some of what we’ve just discussed and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try changing the colour of the instructions 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Increase the font size of the target word stimuli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“Loops”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Loops are where we want to </a:t>
            </a:r>
            <a:r>
              <a:rPr lang="en" b="1" dirty="0" smtClean="0"/>
              <a:t>repeat</a:t>
            </a:r>
            <a:r>
              <a:rPr lang="en" dirty="0" smtClean="0"/>
              <a:t> </a:t>
            </a:r>
            <a:r>
              <a:rPr lang="en" dirty="0"/>
              <a:t>something a number of </a:t>
            </a:r>
            <a:r>
              <a:rPr lang="en" dirty="0" smtClean="0"/>
              <a:t>times.</a:t>
            </a:r>
            <a:endParaRPr lang="en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" dirty="0" smtClean="0"/>
              <a:t>You may </a:t>
            </a:r>
            <a:r>
              <a:rPr lang="en" dirty="0"/>
              <a:t>hear the word “</a:t>
            </a:r>
            <a:r>
              <a:rPr lang="en" dirty="0" smtClean="0"/>
              <a:t>Iteration” used to describe a repetition.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In </a:t>
            </a:r>
            <a:r>
              <a:rPr lang="en-GB" b="1" dirty="0" err="1" smtClean="0"/>
              <a:t>PsychoPy</a:t>
            </a:r>
            <a:r>
              <a:rPr lang="en-GB" b="1" dirty="0" smtClean="0"/>
              <a:t> we want to present stimuli or trials</a:t>
            </a:r>
          </a:p>
          <a:p>
            <a:pPr marL="0" indent="0">
              <a:buNone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Often routines are repeated using a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This usually to represent our </a:t>
            </a:r>
            <a:r>
              <a:rPr lang="en-GB" b="1" dirty="0" smtClean="0"/>
              <a:t>trials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Text, Image or other components are </a:t>
            </a:r>
            <a:r>
              <a:rPr lang="en-GB" dirty="0" smtClean="0">
                <a:solidFill>
                  <a:srgbClr val="FF0000"/>
                </a:solidFill>
              </a:rPr>
              <a:t>repeated</a:t>
            </a:r>
            <a:r>
              <a:rPr lang="en-GB" dirty="0" smtClean="0"/>
              <a:t> within our routine/s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Including their timelines and settings.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But the actual text/image may need to change each time</a:t>
            </a:r>
            <a:r>
              <a:rPr lang="en-GB" dirty="0"/>
              <a:t> </a:t>
            </a:r>
            <a:r>
              <a:rPr lang="en-GB" dirty="0" smtClean="0"/>
              <a:t>to represent trial stimuli.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But how?...</a:t>
            </a:r>
          </a:p>
        </p:txBody>
      </p:sp>
    </p:spTree>
    <p:extLst>
      <p:ext uri="{BB962C8B-B14F-4D97-AF65-F5344CB8AC3E}">
        <p14:creationId xmlns:p14="http://schemas.microsoft.com/office/powerpoint/2010/main" val="1905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By using a data source!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Created in Excel or package that can create CSV files</a:t>
            </a:r>
            <a:endParaRPr lang="en-GB" b="1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dirty="0" smtClean="0"/>
              <a:t>Headings refer to “attributes” that are created for us that we can use as our trial data</a:t>
            </a:r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" y="3277743"/>
            <a:ext cx="1206805" cy="715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704962" y="5596621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6" y="2492105"/>
            <a:ext cx="3748611" cy="1881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962455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/>
              <a:t>Excel/csv data file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9019" y="3717032"/>
            <a:ext cx="1880874" cy="2758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3444" y="3531378"/>
            <a:ext cx="1418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Attached to loop</a:t>
            </a:r>
          </a:p>
          <a:p>
            <a:pPr algn="ctr"/>
            <a:endParaRPr lang="en-GB" sz="1100" dirty="0"/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Via “</a:t>
            </a:r>
            <a:r>
              <a:rPr lang="en-GB" sz="1100" b="1" dirty="0" smtClean="0"/>
              <a:t>Conditions</a:t>
            </a:r>
            <a:r>
              <a:rPr lang="en-GB" sz="1100" dirty="0" smtClean="0"/>
              <a:t>” property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80112" y="4470097"/>
            <a:ext cx="288032" cy="33110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5" y="4887243"/>
            <a:ext cx="2181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PsychoPy</a:t>
            </a:r>
            <a:r>
              <a:rPr lang="en-GB" sz="1100" dirty="0"/>
              <a:t> automatically picks up the headers and treats them as “</a:t>
            </a:r>
            <a:r>
              <a:rPr lang="en-GB" sz="1100" b="1" dirty="0"/>
              <a:t>Attributes</a:t>
            </a:r>
            <a:r>
              <a:rPr lang="en-GB" sz="1100" dirty="0"/>
              <a:t>” (or Python Variables).  These are CASE SENSITIVE.  There should be NO WHITE SPACE!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These are now available to the “</a:t>
            </a:r>
            <a:r>
              <a:rPr lang="en-GB" sz="1100" b="1" dirty="0"/>
              <a:t>trial</a:t>
            </a:r>
            <a:r>
              <a:rPr lang="en-GB" sz="1100" dirty="0"/>
              <a:t>” routine and the </a:t>
            </a:r>
            <a:r>
              <a:rPr lang="en-GB" sz="1100" b="1" dirty="0"/>
              <a:t>components</a:t>
            </a:r>
            <a:r>
              <a:rPr lang="en-GB" sz="1100" dirty="0"/>
              <a:t> within.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07944" y="5664584"/>
            <a:ext cx="1440120" cy="140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1460" y="3409719"/>
            <a:ext cx="1296144" cy="30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4066713"/>
            <a:ext cx="1296144" cy="374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12546" y="3873689"/>
            <a:ext cx="1294151" cy="283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GB" dirty="0" smtClean="0"/>
              <a:t>Accessing those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99140"/>
          </a:xfrm>
        </p:spPr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r>
              <a:rPr lang="en-GB" b="1" dirty="0" smtClean="0"/>
              <a:t>“Word” </a:t>
            </a:r>
            <a:r>
              <a:rPr lang="en-GB" dirty="0" smtClean="0"/>
              <a:t>and</a:t>
            </a:r>
            <a:r>
              <a:rPr lang="en-GB" b="1" dirty="0" smtClean="0"/>
              <a:t> “Colour” </a:t>
            </a:r>
            <a:r>
              <a:rPr lang="en-GB" dirty="0" smtClean="0"/>
              <a:t>now become available to use in the Text component</a:t>
            </a: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b="1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 smtClean="0"/>
          </a:p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539552" y="1772816"/>
            <a:ext cx="1512169" cy="771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2"/>
          <a:stretch/>
        </p:blipFill>
        <p:spPr>
          <a:xfrm>
            <a:off x="2699792" y="1772816"/>
            <a:ext cx="1656184" cy="122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3392"/>
            <a:ext cx="3748769" cy="352041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9168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11960" y="1772816"/>
            <a:ext cx="144016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636" y="3747840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We use the dollar sign (</a:t>
            </a:r>
            <a:r>
              <a:rPr lang="en-GB" sz="1600" b="1" dirty="0" smtClean="0"/>
              <a:t>$</a:t>
            </a:r>
            <a:r>
              <a:rPr lang="en-GB" sz="1600" dirty="0" smtClean="0"/>
              <a:t>) to tell </a:t>
            </a:r>
            <a:r>
              <a:rPr lang="en-GB" sz="1600" dirty="0" err="1" smtClean="0"/>
              <a:t>PsychoPy</a:t>
            </a:r>
            <a:r>
              <a:rPr lang="en-GB" sz="1600" dirty="0" smtClean="0"/>
              <a:t> that we are using an attribute, which will contain data for our current trial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5736" y="5383555"/>
            <a:ext cx="4932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Crucially, we MUST change the update method from “</a:t>
            </a:r>
            <a:r>
              <a:rPr lang="en-GB" sz="1600" b="1" dirty="0" smtClean="0"/>
              <a:t>Constant</a:t>
            </a:r>
            <a:r>
              <a:rPr lang="en-GB" sz="1600" dirty="0" smtClean="0"/>
              <a:t>” to “</a:t>
            </a:r>
            <a:r>
              <a:rPr lang="en-GB" sz="1600" b="1" dirty="0" smtClean="0"/>
              <a:t>Set every repeat</a:t>
            </a:r>
            <a:r>
              <a:rPr lang="en-GB" sz="1600" dirty="0" smtClean="0"/>
              <a:t>”.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 smtClean="0"/>
              <a:t>So we are saying – “</a:t>
            </a:r>
            <a:r>
              <a:rPr lang="en-GB" sz="1600" b="1" dirty="0" smtClean="0"/>
              <a:t>This value will change on every repetition/loop/trial”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17199" y="3444913"/>
            <a:ext cx="802873" cy="6321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194" y="4239903"/>
            <a:ext cx="1038690" cy="465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72100" y="3317576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10653" y="4131890"/>
            <a:ext cx="50405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15071" y="3425588"/>
            <a:ext cx="1525281" cy="19579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02524" y="4239902"/>
            <a:ext cx="1537828" cy="11436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79128" y="3317576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83537" y="4131889"/>
            <a:ext cx="85331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 when the trials run…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587172"/>
          </a:xfrm>
        </p:spPr>
        <p:txBody>
          <a:bodyPr/>
          <a:lstStyle/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r="21901"/>
          <a:stretch/>
        </p:blipFill>
        <p:spPr>
          <a:xfrm>
            <a:off x="2478596" y="1159034"/>
            <a:ext cx="1512169" cy="77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2747"/>
            <a:ext cx="1206805" cy="715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88" y="1363211"/>
            <a:ext cx="1418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1) </a:t>
            </a:r>
            <a:r>
              <a:rPr lang="en-GB" sz="1100" dirty="0" smtClean="0"/>
              <a:t>We come into the trial routine…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868144" y="1578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0681" y="1357590"/>
            <a:ext cx="141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2)</a:t>
            </a:r>
            <a:r>
              <a:rPr lang="en-GB" sz="1100" dirty="0" smtClean="0"/>
              <a:t> And fetch a row</a:t>
            </a:r>
            <a:endParaRPr lang="en-US" sz="11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1484784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788024" y="1658892"/>
            <a:ext cx="1080120" cy="8023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588" y="2190876"/>
            <a:ext cx="14183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3)</a:t>
            </a:r>
            <a:r>
              <a:rPr lang="en-GB" sz="1100" dirty="0" smtClean="0"/>
              <a:t> </a:t>
            </a:r>
            <a:r>
              <a:rPr lang="en-GB" sz="1100" b="1" dirty="0" smtClean="0"/>
              <a:t>“Hello” </a:t>
            </a:r>
            <a:r>
              <a:rPr lang="en-GB" sz="1100" dirty="0" smtClean="0"/>
              <a:t>and </a:t>
            </a:r>
            <a:r>
              <a:rPr lang="en-GB" sz="1100" b="1" dirty="0" smtClean="0"/>
              <a:t>“Red” </a:t>
            </a:r>
            <a:r>
              <a:rPr lang="en-GB" sz="1100" dirty="0" smtClean="0"/>
              <a:t>are passed into their attributes. </a:t>
            </a:r>
          </a:p>
          <a:p>
            <a:pPr algn="ctr"/>
            <a:endParaRPr lang="en-GB" sz="1100" dirty="0" smtClean="0"/>
          </a:p>
          <a:p>
            <a:pPr algn="ctr"/>
            <a:r>
              <a:rPr lang="en-GB" sz="1100" dirty="0" smtClean="0"/>
              <a:t>Done automatically by </a:t>
            </a:r>
            <a:r>
              <a:rPr lang="en-GB" sz="1100" dirty="0" err="1" smtClean="0"/>
              <a:t>PsychoPy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310012"/>
            <a:ext cx="161446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“Red”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“Hello”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0562" y="231001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4)</a:t>
            </a:r>
            <a:r>
              <a:rPr lang="en-GB" sz="1100" dirty="0" smtClean="0"/>
              <a:t> These are passed to the Text component in the trial routine.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42396" y="2420888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09" y="2190876"/>
            <a:ext cx="2901141" cy="158417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35442" y="2371458"/>
            <a:ext cx="692742" cy="30264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1101" y="2679956"/>
            <a:ext cx="744715" cy="7002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25" y="3735491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5)</a:t>
            </a:r>
            <a:r>
              <a:rPr lang="en-GB" sz="1100" dirty="0" smtClean="0"/>
              <a:t> This enables display when we run the experiment!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6837" y="3823822"/>
            <a:ext cx="1583292" cy="11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23" y="5157192"/>
            <a:ext cx="14183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7)</a:t>
            </a:r>
            <a:r>
              <a:rPr lang="en-GB" sz="1100" dirty="0" smtClean="0"/>
              <a:t> And the cycle repeats until we have no data left to use!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0562" y="3795195"/>
            <a:ext cx="141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6)</a:t>
            </a:r>
            <a:r>
              <a:rPr lang="en-GB" sz="1100" dirty="0" smtClean="0"/>
              <a:t> When the trial ends, we then fetch our next trial data…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67" y="3871632"/>
            <a:ext cx="1206805" cy="7151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49551" y="4420655"/>
            <a:ext cx="1418381" cy="16047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5535442" y="4086283"/>
            <a:ext cx="314109" cy="41460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2781" y="3933056"/>
            <a:ext cx="50405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9512" y="2564904"/>
            <a:ext cx="32307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302" y="2571622"/>
            <a:ext cx="15599" cy="2993374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1826" y="5564996"/>
            <a:ext cx="318699" cy="0"/>
          </a:xfrm>
          <a:prstGeom prst="straightConnector1">
            <a:avLst/>
          </a:prstGeom>
          <a:ln w="603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2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While you’re waiting…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GB" dirty="0" smtClean="0"/>
              <a:t>Go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c:\Work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/>
              <a:t>Create directory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:\Work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\{your_username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GB" dirty="0" smtClean="0"/>
              <a:t>Download todays materials from	</a:t>
            </a:r>
          </a:p>
          <a:p>
            <a:pPr lvl="1">
              <a:buFont typeface="+mj-lt"/>
              <a:buAutoNum type="arabicPeriod"/>
            </a:pPr>
            <a:r>
              <a:rPr lang="en-GB" b="1" dirty="0">
                <a:hlinkClick r:id="rId2"/>
              </a:rPr>
              <a:t>https</a:t>
            </a:r>
            <a:r>
              <a:rPr lang="en-GB" b="1">
                <a:hlinkClick r:id="rId2"/>
              </a:rPr>
              <a:t>://</a:t>
            </a:r>
            <a:r>
              <a:rPr lang="en-GB" b="1" smtClean="0">
                <a:hlinkClick r:id="rId2"/>
              </a:rPr>
              <a:t>www.kent.ac.uk/psychology/downloads/PsychoPy_training.zip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Save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‘.zip’ </a:t>
            </a:r>
            <a:r>
              <a:rPr lang="en-GB" dirty="0" smtClean="0"/>
              <a:t>file into your folder (see #2 above)</a:t>
            </a:r>
            <a:br>
              <a:rPr lang="en-GB" dirty="0" smtClean="0"/>
            </a:b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Right click on the downloaded file and select ‘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Extract all</a:t>
            </a:r>
            <a:r>
              <a:rPr lang="en-GB" dirty="0" smtClean="0"/>
              <a:t>’</a:t>
            </a:r>
          </a:p>
          <a:p>
            <a:pPr lvl="1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Please make sure you unzip the file and not click onto 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92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Exercise 2: further </a:t>
            </a:r>
            <a:r>
              <a:rPr lang="en-GB" sz="2400" dirty="0"/>
              <a:t>modifications of the Stroop demo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from Exercise 1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Change the intro text and the first line “</a:t>
            </a:r>
            <a:r>
              <a:rPr lang="en-GB" b="1" dirty="0" smtClean="0"/>
              <a:t>OK. Ready for the real thing?</a:t>
            </a:r>
            <a:r>
              <a:rPr lang="en-GB" dirty="0" smtClean="0"/>
              <a:t>” to “</a:t>
            </a:r>
            <a:r>
              <a:rPr lang="en-GB" b="1" dirty="0" smtClean="0"/>
              <a:t>Instructions</a:t>
            </a:r>
            <a:r>
              <a:rPr lang="en-GB" dirty="0" smtClean="0"/>
              <a:t>”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Update keys from </a:t>
            </a:r>
            <a:r>
              <a:rPr lang="en-GB" b="1" dirty="0" smtClean="0"/>
              <a:t>“left”, “down”, “right” </a:t>
            </a:r>
            <a:r>
              <a:rPr lang="en-GB" dirty="0" smtClean="0"/>
              <a:t>to </a:t>
            </a:r>
            <a:r>
              <a:rPr lang="en-GB" b="1" dirty="0" smtClean="0"/>
              <a:t>“a”, “s”, “d”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Ensure you update the instructions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Add another 5 trials to the </a:t>
            </a:r>
            <a:r>
              <a:rPr lang="en-GB" dirty="0" err="1" smtClean="0"/>
              <a:t>Stroop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>
                <a:cs typeface="Courier New" panose="02070309020205020404" pitchFamily="49" charset="0"/>
              </a:rPr>
              <a:t>Edit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trialTypes.xlsx </a:t>
            </a:r>
            <a:r>
              <a:rPr lang="en-GB" sz="1800" dirty="0" smtClean="0"/>
              <a:t>is where the source trial data is!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Try adding a new routine which will act as a title page for the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HINT: the “instruct” routine should give you some clues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properties of the Text and Keyboard component and replicate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Re-Run and see what you get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Look at the result file, has your new data column come over?</a:t>
            </a:r>
          </a:p>
        </p:txBody>
      </p:sp>
    </p:spTree>
    <p:extLst>
      <p:ext uri="{BB962C8B-B14F-4D97-AF65-F5344CB8AC3E}">
        <p14:creationId xmlns:p14="http://schemas.microsoft.com/office/powerpoint/2010/main" val="1662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924944"/>
            <a:ext cx="5256584" cy="1143299"/>
          </a:xfrm>
        </p:spPr>
        <p:txBody>
          <a:bodyPr>
            <a:noAutofit/>
          </a:bodyPr>
          <a:lstStyle/>
          <a:p>
            <a:r>
              <a:rPr lang="en-GB" sz="4000" dirty="0" smtClean="0"/>
              <a:t>Miscellaneous extras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835696" y="2276872"/>
            <a:ext cx="4461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info only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2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“</a:t>
            </a:r>
            <a:r>
              <a:rPr lang="en-GB" dirty="0" err="1" smtClean="0"/>
              <a:t>Gotchas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1) Update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GB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setting</a:t>
            </a:r>
          </a:p>
          <a:p>
            <a:pPr marL="0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800" dirty="0" smtClean="0">
                <a:solidFill>
                  <a:schemeClr val="tx1"/>
                </a:solidFill>
              </a:rPr>
              <a:t>It is key to set the properties where you have an attribute coming in from </a:t>
            </a:r>
            <a:r>
              <a:rPr lang="en-GB" sz="1800" b="1" dirty="0" smtClean="0">
                <a:solidFill>
                  <a:schemeClr val="tx1"/>
                </a:solidFill>
              </a:rPr>
              <a:t>“</a:t>
            </a:r>
            <a:r>
              <a:rPr lang="en-GB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GB" sz="1800" b="1" dirty="0" smtClean="0">
                <a:solidFill>
                  <a:schemeClr val="tx1"/>
                </a:solidFill>
              </a:rPr>
              <a:t>” </a:t>
            </a:r>
            <a:r>
              <a:rPr lang="en-GB" sz="1800" dirty="0" smtClean="0">
                <a:solidFill>
                  <a:schemeClr val="tx1"/>
                </a:solidFill>
              </a:rPr>
              <a:t>(never changes) to </a:t>
            </a:r>
            <a:r>
              <a:rPr lang="en-GB" sz="1800" dirty="0">
                <a:solidFill>
                  <a:schemeClr val="tx1"/>
                </a:solidFill>
              </a:rPr>
              <a:t>“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every repeat</a:t>
            </a:r>
            <a:r>
              <a:rPr lang="en-GB" sz="1800" b="1" dirty="0">
                <a:solidFill>
                  <a:schemeClr val="tx1"/>
                </a:solidFill>
              </a:rPr>
              <a:t>” </a:t>
            </a:r>
            <a:r>
              <a:rPr lang="en-GB" sz="1800" dirty="0" smtClean="0">
                <a:solidFill>
                  <a:schemeClr val="tx1"/>
                </a:solidFill>
              </a:rPr>
              <a:t>= (update </a:t>
            </a:r>
            <a:r>
              <a:rPr lang="en-GB" sz="1800" dirty="0">
                <a:solidFill>
                  <a:schemeClr val="tx1"/>
                </a:solidFill>
              </a:rPr>
              <a:t>and change on every </a:t>
            </a:r>
            <a:r>
              <a:rPr lang="en-GB" sz="1800" dirty="0" smtClean="0">
                <a:solidFill>
                  <a:schemeClr val="tx1"/>
                </a:solidFill>
              </a:rPr>
              <a:t>repetition/trial/loop).  Keeping as Constant will cause an error!</a:t>
            </a: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NOTE: The </a:t>
            </a:r>
            <a:r>
              <a:rPr lang="en-GB" sz="1400" b="1" dirty="0" smtClean="0">
                <a:solidFill>
                  <a:schemeClr val="tx1"/>
                </a:solidFill>
              </a:rPr>
              <a:t>“Set every frame” option updates </a:t>
            </a:r>
            <a:r>
              <a:rPr lang="en-GB" sz="1400" dirty="0" smtClean="0">
                <a:solidFill>
                  <a:schemeClr val="tx1"/>
                </a:solidFill>
              </a:rPr>
              <a:t>component at every single screen refresh</a:t>
            </a:r>
          </a:p>
          <a:p>
            <a:pPr marL="0" lvl="1" indent="0">
              <a:buNone/>
            </a:pPr>
            <a:r>
              <a:rPr lang="en-GB" sz="1400" b="1" dirty="0" smtClean="0">
                <a:solidFill>
                  <a:schemeClr val="tx1"/>
                </a:solidFill>
              </a:rPr>
              <a:t>= Overkill!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2) Making updates to the data file 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</a:rPr>
              <a:t>i.e</a:t>
            </a:r>
            <a:r>
              <a:rPr lang="en-GB" sz="2000" dirty="0" smtClean="0">
                <a:solidFill>
                  <a:schemeClr val="tx1"/>
                </a:solidFill>
              </a:rPr>
              <a:t> new columns)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dirty="0"/>
              <a:t>When a trial list is updated with new columns, you </a:t>
            </a:r>
            <a:r>
              <a:rPr lang="en-GB" b="1" dirty="0"/>
              <a:t>must re-attach the CSV file.   </a:t>
            </a:r>
            <a:r>
              <a:rPr lang="en-GB" dirty="0"/>
              <a:t>This is so </a:t>
            </a:r>
            <a:r>
              <a:rPr lang="en-GB" dirty="0" err="1"/>
              <a:t>PsychoPy</a:t>
            </a:r>
            <a:r>
              <a:rPr lang="en-GB" dirty="0"/>
              <a:t> will pick up the new attributes you add!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loops and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Useful for randomising order of blocks (outer level)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Completes each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0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28" y="1417936"/>
            <a:ext cx="8229600" cy="4967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Overview of remaining components in brief.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Stimuli:</a:t>
            </a:r>
          </a:p>
          <a:p>
            <a:r>
              <a:rPr lang="en-GB" b="1" dirty="0" smtClean="0"/>
              <a:t>Sound</a:t>
            </a:r>
            <a:r>
              <a:rPr lang="en-GB" dirty="0" smtClean="0"/>
              <a:t> – Playback of sound</a:t>
            </a:r>
          </a:p>
          <a:p>
            <a:r>
              <a:rPr lang="en-GB" b="1" dirty="0" smtClean="0"/>
              <a:t>Image</a:t>
            </a:r>
            <a:r>
              <a:rPr lang="en-GB" dirty="0" smtClean="0"/>
              <a:t> – Display of image</a:t>
            </a:r>
          </a:p>
          <a:p>
            <a:r>
              <a:rPr lang="en-GB" b="1" dirty="0" smtClean="0"/>
              <a:t>Aperture</a:t>
            </a:r>
            <a:r>
              <a:rPr lang="en-GB" dirty="0" smtClean="0"/>
              <a:t> – Add a circular effect onto image component</a:t>
            </a:r>
          </a:p>
          <a:p>
            <a:r>
              <a:rPr lang="en-GB" b="1" dirty="0" smtClean="0"/>
              <a:t>Grating</a:t>
            </a:r>
            <a:r>
              <a:rPr lang="en-GB" dirty="0" smtClean="0"/>
              <a:t> – Wrapped texture that can be cycled in 2 dimensions</a:t>
            </a:r>
          </a:p>
          <a:p>
            <a:r>
              <a:rPr lang="en-GB" b="1" dirty="0" smtClean="0"/>
              <a:t>Movie</a:t>
            </a:r>
            <a:r>
              <a:rPr lang="en-GB" dirty="0" smtClean="0"/>
              <a:t> – Playback of movie files</a:t>
            </a:r>
          </a:p>
          <a:p>
            <a:r>
              <a:rPr lang="en-GB" b="1" dirty="0" smtClean="0"/>
              <a:t>Dots</a:t>
            </a:r>
            <a:r>
              <a:rPr lang="en-GB" dirty="0" smtClean="0"/>
              <a:t> – Presentation of Random Dot </a:t>
            </a:r>
            <a:r>
              <a:rPr lang="en-GB" dirty="0" err="1" smtClean="0"/>
              <a:t>Kinematogram</a:t>
            </a:r>
            <a:r>
              <a:rPr lang="en-GB" dirty="0" smtClean="0"/>
              <a:t> to participants</a:t>
            </a:r>
          </a:p>
          <a:p>
            <a:r>
              <a:rPr lang="en-GB" b="1" dirty="0" smtClean="0"/>
              <a:t>Polygon</a:t>
            </a:r>
            <a:r>
              <a:rPr lang="en-GB" dirty="0" smtClean="0"/>
              <a:t> – Shape presentation of different sides (square, rectangle, octagon)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Responses:</a:t>
            </a:r>
          </a:p>
          <a:p>
            <a:r>
              <a:rPr lang="en-GB" b="1" dirty="0" smtClean="0"/>
              <a:t>Mouse</a:t>
            </a:r>
            <a:r>
              <a:rPr lang="en-GB" dirty="0" smtClean="0"/>
              <a:t> – Take responses from the mouse</a:t>
            </a:r>
          </a:p>
          <a:p>
            <a:r>
              <a:rPr lang="en-GB" b="1" dirty="0" smtClean="0"/>
              <a:t>Mic</a:t>
            </a:r>
            <a:r>
              <a:rPr lang="en-GB" dirty="0" smtClean="0"/>
              <a:t> – Only records sound, doesn’t register response to sound</a:t>
            </a:r>
          </a:p>
          <a:p>
            <a:r>
              <a:rPr lang="en-GB" b="1" dirty="0" smtClean="0"/>
              <a:t>Scale</a:t>
            </a:r>
            <a:r>
              <a:rPr lang="en-GB" dirty="0" smtClean="0"/>
              <a:t> – Mouse friendly scale to choose a value</a:t>
            </a:r>
          </a:p>
          <a:p>
            <a:r>
              <a:rPr lang="en-GB" b="1" dirty="0" err="1" smtClean="0"/>
              <a:t>ioBox</a:t>
            </a:r>
            <a:r>
              <a:rPr lang="en-GB" b="1" dirty="0" smtClean="0"/>
              <a:t>, </a:t>
            </a:r>
            <a:r>
              <a:rPr lang="en-GB" b="1" dirty="0" err="1" smtClean="0"/>
              <a:t>Cedrus</a:t>
            </a:r>
            <a:r>
              <a:rPr lang="en-GB" b="1" dirty="0"/>
              <a:t> </a:t>
            </a:r>
            <a:r>
              <a:rPr lang="en-GB" dirty="0" smtClean="0"/>
              <a:t>– Input options for external hardware devices and button boxes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Other:</a:t>
            </a:r>
          </a:p>
          <a:p>
            <a:r>
              <a:rPr lang="en-GB" b="1" dirty="0" smtClean="0"/>
              <a:t>Parallel icon </a:t>
            </a:r>
            <a:r>
              <a:rPr lang="en-GB" dirty="0" smtClean="0"/>
              <a:t>– Send signals down a cable (EEG)</a:t>
            </a:r>
          </a:p>
          <a:p>
            <a:r>
              <a:rPr lang="en-GB" b="1" dirty="0" smtClean="0"/>
              <a:t>Static</a:t>
            </a:r>
            <a:r>
              <a:rPr lang="en-GB" dirty="0" smtClean="0"/>
              <a:t> – A static period to allow for pre-loading images or other operations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More details can </a:t>
            </a:r>
            <a:r>
              <a:rPr lang="en-GB" dirty="0"/>
              <a:t>be found at </a:t>
            </a:r>
            <a:r>
              <a:rPr lang="en-GB" b="1" dirty="0"/>
              <a:t>http://</a:t>
            </a:r>
            <a:r>
              <a:rPr lang="en-GB" b="1" dirty="0" smtClean="0"/>
              <a:t>www.psychopy.org/builder/components.html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54163"/>
          </a:xfrm>
        </p:spPr>
        <p:txBody>
          <a:bodyPr>
            <a:normAutofit/>
          </a:bodyPr>
          <a:lstStyle/>
          <a:p>
            <a:r>
              <a:rPr lang="en-GB" dirty="0"/>
              <a:t>File </a:t>
            </a:r>
            <a:r>
              <a:rPr lang="en-GB" dirty="0" smtClean="0"/>
              <a:t>Preferences (menu option)&amp;</a:t>
            </a:r>
            <a:br>
              <a:rPr lang="en-GB" dirty="0" smtClean="0"/>
            </a:br>
            <a:r>
              <a:rPr lang="en-GB" dirty="0" smtClean="0"/>
              <a:t>Experiment Settings (icon)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4984"/>
            <a:ext cx="8229600" cy="285086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One of the key settings you may want to </a:t>
            </a:r>
            <a:br>
              <a:rPr lang="en-GB" dirty="0" smtClean="0"/>
            </a:br>
            <a:r>
              <a:rPr lang="en-GB" dirty="0" smtClean="0"/>
              <a:t>consider changing!</a:t>
            </a:r>
          </a:p>
          <a:p>
            <a:r>
              <a:rPr lang="en-GB" dirty="0" smtClean="0"/>
              <a:t>By default, when running an experiment you </a:t>
            </a:r>
            <a:br>
              <a:rPr lang="en-GB" dirty="0" smtClean="0"/>
            </a:br>
            <a:r>
              <a:rPr lang="en-GB" dirty="0" smtClean="0"/>
              <a:t>can press ESC</a:t>
            </a:r>
          </a:p>
          <a:p>
            <a:r>
              <a:rPr lang="en-GB" dirty="0" smtClean="0"/>
              <a:t>This will halt the experiment</a:t>
            </a:r>
          </a:p>
          <a:p>
            <a:r>
              <a:rPr lang="en-GB" dirty="0" smtClean="0"/>
              <a:t>And save any data recorded so far.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disabled: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E.g.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05" y="3284984"/>
            <a:ext cx="2808995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322981"/>
            <a:ext cx="6069360" cy="57680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rmAutofit/>
          </a:bodyPr>
          <a:lstStyle>
            <a:lvl1pPr algn="l" defTabSz="457200" rtl="0" eaLnBrk="1" latinLnBrk="0" hangingPunct="1">
              <a:spcBef>
                <a:spcPts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5pPr>
            <a:lvl6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Escaping from your experiment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35" y="993862"/>
            <a:ext cx="552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dirty="0" smtClean="0"/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9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90591"/>
          </a:xfrm>
        </p:spPr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 or you might want to let them have a rest in the middle of a long experiment?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Conditionals in a Code block come in handy 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When lab testing, ensure you test your experiment in there 24 hours before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Label your routines/loops and components clearly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Make regular backups!!</a:t>
            </a:r>
            <a:br>
              <a:rPr lang="en-GB" dirty="0" smtClean="0"/>
            </a:br>
            <a:endParaRPr lang="en-GB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We cannot stress this enough!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Check your data output and ensure its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saving ALL the data you need for your analysis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514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 from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 the end of this session you will be familiar with: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</a:t>
            </a:r>
            <a:r>
              <a:rPr lang="en-US" dirty="0" err="1"/>
              <a:t>PsychoPy</a:t>
            </a:r>
            <a:r>
              <a:rPr lang="en-US" dirty="0"/>
              <a:t> and some similar applications can be used for.</a:t>
            </a:r>
          </a:p>
          <a:p>
            <a:r>
              <a:rPr lang="en-US" dirty="0"/>
              <a:t>The </a:t>
            </a:r>
            <a:r>
              <a:rPr lang="en-US" dirty="0" err="1"/>
              <a:t>PsychoPy</a:t>
            </a:r>
            <a:r>
              <a:rPr lang="en-US" dirty="0"/>
              <a:t> programming environment</a:t>
            </a:r>
          </a:p>
          <a:p>
            <a:r>
              <a:rPr lang="en-US" dirty="0"/>
              <a:t>The flow of an </a:t>
            </a:r>
            <a:r>
              <a:rPr lang="en-US" dirty="0" err="1"/>
              <a:t>PsychoPy</a:t>
            </a:r>
            <a:r>
              <a:rPr lang="en-US" dirty="0"/>
              <a:t> experiment</a:t>
            </a:r>
          </a:p>
          <a:p>
            <a:r>
              <a:rPr lang="en-US" dirty="0"/>
              <a:t>The display objects and their response objects</a:t>
            </a:r>
          </a:p>
          <a:p>
            <a:r>
              <a:rPr lang="en-US" dirty="0"/>
              <a:t>Routines and Loops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At the end of the session you will be able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Get yourself around the </a:t>
            </a:r>
            <a:r>
              <a:rPr lang="en-GB" dirty="0" err="1"/>
              <a:t>PsychoPy</a:t>
            </a:r>
            <a:r>
              <a:rPr lang="en-GB" dirty="0"/>
              <a:t> basic interface</a:t>
            </a:r>
          </a:p>
          <a:p>
            <a:r>
              <a:rPr lang="en-GB" dirty="0"/>
              <a:t>Run experiments</a:t>
            </a:r>
            <a:endParaRPr lang="en-US" dirty="0"/>
          </a:p>
          <a:p>
            <a:r>
              <a:rPr lang="en-US" dirty="0"/>
              <a:t>Do basic editing on a pre-existing experiment</a:t>
            </a:r>
          </a:p>
          <a:p>
            <a:r>
              <a:rPr lang="en-GB" dirty="0"/>
              <a:t>Be prepared for the next session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b="1" dirty="0" smtClean="0"/>
              <a:t>Anything 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Psychology Technical Team (A1.2 or A1.6)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Check out FAQ handout in the directory (will grow over time)</a:t>
            </a:r>
          </a:p>
        </p:txBody>
      </p:sp>
    </p:spTree>
    <p:extLst>
      <p:ext uri="{BB962C8B-B14F-4D97-AF65-F5344CB8AC3E}">
        <p14:creationId xmlns:p14="http://schemas.microsoft.com/office/powerpoint/2010/main" val="2981415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Turn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into a Picture based </a:t>
            </a: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stroop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Simply add images to the </a:t>
            </a:r>
            <a:r>
              <a:rPr lang="en-GB" dirty="0" err="1" smtClean="0"/>
              <a:t>stroop</a:t>
            </a:r>
            <a:r>
              <a:rPr lang="en-GB" dirty="0" smtClean="0"/>
              <a:t> trials as a distractor.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First close the old </a:t>
            </a:r>
            <a:r>
              <a:rPr lang="en-GB" dirty="0" err="1" smtClean="0"/>
              <a:t>Stroop</a:t>
            </a:r>
            <a:r>
              <a:rPr lang="en-GB" dirty="0" smtClean="0"/>
              <a:t> task if you already have it open.</a:t>
            </a:r>
          </a:p>
          <a:p>
            <a:r>
              <a:rPr lang="en-GB" dirty="0" smtClean="0"/>
              <a:t>Open up the picture-</a:t>
            </a:r>
            <a:r>
              <a:rPr lang="en-GB" dirty="0" err="1" smtClean="0"/>
              <a:t>stroop</a:t>
            </a:r>
            <a:r>
              <a:rPr lang="en-GB" dirty="0" smtClean="0"/>
              <a:t> folder in your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/picture-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/images </a:t>
            </a:r>
            <a:r>
              <a:rPr lang="en-GB" dirty="0" smtClean="0"/>
              <a:t>contains 6 images for you to use and link to each of the 6 trials.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b="1" dirty="0" smtClean="0"/>
              <a:t>Hints: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You will need to enter a </a:t>
            </a:r>
            <a:r>
              <a:rPr lang="en-GB" b="1" dirty="0" smtClean="0"/>
              <a:t>“relative” </a:t>
            </a:r>
            <a:r>
              <a:rPr lang="en-GB" dirty="0" smtClean="0"/>
              <a:t>path for each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E.g.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images/1.jpg</a:t>
            </a:r>
            <a:r>
              <a:rPr lang="en-GB" dirty="0" smtClean="0"/>
              <a:t>”  (without the quotes)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b="1" dirty="0" smtClean="0"/>
              <a:t>Hint</a:t>
            </a:r>
            <a:r>
              <a:rPr lang="en-GB" dirty="0" smtClean="0"/>
              <a:t> - Create a new attribute called “</a:t>
            </a:r>
            <a:r>
              <a:rPr lang="en-GB" dirty="0" err="1" smtClean="0"/>
              <a:t>image_path</a:t>
            </a:r>
            <a:r>
              <a:rPr lang="en-GB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That path then needs to be passed to an </a:t>
            </a:r>
            <a:r>
              <a:rPr lang="en-GB" b="1" dirty="0" smtClean="0"/>
              <a:t>image</a:t>
            </a:r>
            <a:r>
              <a:rPr lang="en-GB" dirty="0" smtClean="0"/>
              <a:t> </a:t>
            </a:r>
            <a:r>
              <a:rPr lang="en-GB" b="1" dirty="0" smtClean="0"/>
              <a:t>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/>
              <a:t>Remember: </a:t>
            </a:r>
            <a:r>
              <a:rPr lang="en-GB" dirty="0" smtClean="0"/>
              <a:t>when trial data is updated, Excel link needs refreshing.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Attributes are accessed with </a:t>
            </a:r>
            <a:r>
              <a:rPr lang="en-GB" b="1" dirty="0" smtClean="0"/>
              <a:t>$</a:t>
            </a:r>
            <a:r>
              <a:rPr lang="en-GB" dirty="0" smtClean="0"/>
              <a:t> and </a:t>
            </a:r>
            <a:r>
              <a:rPr lang="en-GB" b="1" dirty="0" smtClean="0"/>
              <a:t>name of excel header</a:t>
            </a:r>
            <a:endParaRPr lang="en-GB" b="1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will come round and help</a:t>
            </a:r>
          </a:p>
          <a:p>
            <a:r>
              <a:rPr lang="en-GB" b="1" dirty="0" smtClean="0"/>
              <a:t>If you don’t get chance to finish, have a go at home.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55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https://goo.gl/lBg0Em</a:t>
            </a: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4586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PsychoPy: </a:t>
            </a:r>
            <a:r>
              <a:rPr lang="en" sz="3000" dirty="0" smtClean="0">
                <a:solidFill>
                  <a:schemeClr val="accent2"/>
                </a:solidFill>
              </a:rPr>
              <a:t/>
            </a:r>
            <a:br>
              <a:rPr lang="en" sz="3000" dirty="0" smtClean="0">
                <a:solidFill>
                  <a:schemeClr val="accent2"/>
                </a:solidFill>
              </a:rPr>
            </a:br>
            <a:r>
              <a:rPr lang="en" sz="2800" b="0" dirty="0" smtClean="0">
                <a:solidFill>
                  <a:schemeClr val="accent1">
                    <a:lumMod val="50000"/>
                  </a:schemeClr>
                </a:solidFill>
              </a:rPr>
              <a:t>Why </a:t>
            </a:r>
            <a:r>
              <a:rPr lang="en" sz="2800" b="0" dirty="0">
                <a:solidFill>
                  <a:schemeClr val="accent1">
                    <a:lumMod val="50000"/>
                  </a:schemeClr>
                </a:solidFill>
              </a:rPr>
              <a:t>might I want to use it?</a:t>
            </a:r>
            <a:r>
              <a:rPr lang="en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91520" y="1340768"/>
            <a:ext cx="8229600" cy="4967700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 smtClean="0"/>
              <a:t>In Psychology we often want to:</a:t>
            </a:r>
            <a:endParaRPr sz="1400" dirty="0" smtClean="0"/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display stimuli PRECISELY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" dirty="0" smtClean="0"/>
              <a:t>capture user responses</a:t>
            </a:r>
          </a:p>
          <a:p>
            <a:pPr marL="1219200" lvl="2">
              <a:buFont typeface="Wingdings" panose="05000000000000000000" pitchFamily="2" charset="2"/>
              <a:buChar char="§"/>
            </a:pPr>
            <a:r>
              <a:rPr lang="en" dirty="0" smtClean="0"/>
              <a:t>key presses, mouse clicks</a:t>
            </a:r>
          </a:p>
          <a:p>
            <a:pPr marL="1219200" lvl="2">
              <a:buFont typeface="Wingdings" panose="05000000000000000000" pitchFamily="2" charset="2"/>
              <a:buChar char="§"/>
            </a:pPr>
            <a:r>
              <a:rPr lang="en" dirty="0" smtClean="0"/>
              <a:t>eye movements, brain responses (EEG), heart rate,…</a:t>
            </a:r>
          </a:p>
          <a:p>
            <a:pPr marL="819150" lvl="1">
              <a:buFont typeface="Wingdings" panose="05000000000000000000" pitchFamily="2" charset="2"/>
              <a:buChar char="§"/>
            </a:pPr>
            <a:r>
              <a:rPr lang="en-GB" dirty="0" smtClean="0"/>
              <a:t>(often) with very accurate response times (RTs)</a:t>
            </a:r>
            <a:endParaRPr lang="en" dirty="0" smtClean="0"/>
          </a:p>
          <a:p>
            <a:pPr marL="819150" lvl="1">
              <a:buFont typeface="Wingdings" panose="05000000000000000000" pitchFamily="2" charset="2"/>
              <a:buChar char="§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 marL="0" indent="0">
              <a:buNone/>
            </a:pPr>
            <a:r>
              <a:rPr lang="en" sz="1600" dirty="0" smtClean="0"/>
              <a:t>PsychoPy is free and is written in a computing language called </a:t>
            </a:r>
            <a:r>
              <a:rPr lang="en" sz="1600" b="1" dirty="0" smtClean="0"/>
              <a:t>Python, which means:</a:t>
            </a:r>
          </a:p>
          <a:p>
            <a:pPr marL="0" indent="0">
              <a:buNone/>
            </a:pPr>
            <a:endParaRPr lang="en" sz="1600" b="1" dirty="0"/>
          </a:p>
          <a:p>
            <a:r>
              <a:rPr lang="en" sz="1600" dirty="0" smtClean="0"/>
              <a:t>works on Windows/MAC/LINUX</a:t>
            </a:r>
          </a:p>
          <a:p>
            <a:r>
              <a:rPr lang="en" sz="1600" dirty="0" smtClean="0"/>
              <a:t>has lots of support</a:t>
            </a:r>
          </a:p>
          <a:p>
            <a:pPr marL="0" indent="0">
              <a:buNone/>
            </a:pPr>
            <a:endParaRPr lang="en" b="1" dirty="0" smtClean="0"/>
          </a:p>
          <a:p>
            <a:pPr marL="0" indent="0">
              <a:buNone/>
            </a:pPr>
            <a:r>
              <a:rPr lang="en" sz="1600" dirty="0" smtClean="0"/>
              <a:t>We focus </a:t>
            </a:r>
            <a:r>
              <a:rPr lang="en" sz="1600" dirty="0"/>
              <a:t>on </a:t>
            </a:r>
            <a:r>
              <a:rPr lang="en" sz="1600" b="1" dirty="0" smtClean="0"/>
              <a:t>PsychoPy</a:t>
            </a:r>
            <a:r>
              <a:rPr lang="en" sz="1600" dirty="0" smtClean="0"/>
              <a:t> – alternatives exist, </a:t>
            </a:r>
          </a:p>
          <a:p>
            <a:pPr marL="0" indent="0">
              <a:buNone/>
            </a:pPr>
            <a:r>
              <a:rPr lang="en" sz="1600" dirty="0" smtClean="0"/>
              <a:t>	e.g. E-Prime, Matlab (PsychToolbox), Superlab, Inquisit</a:t>
            </a:r>
            <a:endParaRPr lang="en" sz="1600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and installing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all of </a:t>
            </a:r>
            <a:r>
              <a:rPr lang="en" sz="1400" dirty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2018/19</a:t>
            </a:r>
            <a:r>
              <a:rPr lang="en" sz="14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we are using </a:t>
            </a:r>
            <a:r>
              <a:rPr lang="en" sz="1400" dirty="0">
                <a:solidFill>
                  <a:srgbClr val="FF0000"/>
                </a:solidFill>
                <a:ea typeface="Courier New"/>
                <a:cs typeface="Courier New"/>
                <a:sym typeface="Courier New"/>
              </a:rPr>
              <a:t>v1.85.03</a:t>
            </a:r>
            <a:r>
              <a:rPr lang="en" sz="14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of PsychoPy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Fixed for consistency across School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Sticking on an older version for now due to stability issues with the latest version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 Experiments created in an older version should upgrade fine.</a:t>
            </a:r>
          </a:p>
          <a:p>
            <a:pPr marL="762000" lvl="1"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chemeClr val="tx1"/>
                </a:solidFill>
              </a:rPr>
              <a:t> Let us know if you have any problems with any upgrade process.</a:t>
            </a:r>
          </a:p>
          <a:p>
            <a:pPr marL="247650" indent="-17145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1400" dirty="0">
                <a:solidFill>
                  <a:srgbClr val="FF0000"/>
                </a:solidFill>
              </a:rPr>
              <a:t> Warning! </a:t>
            </a:r>
            <a:r>
              <a:rPr lang="en" sz="1400" dirty="0">
                <a:solidFill>
                  <a:schemeClr val="tx1"/>
                </a:solidFill>
              </a:rPr>
              <a:t>- Experiments created in an newer version MAY not run properly on an older version!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u="sng" dirty="0">
              <a:solidFill>
                <a:schemeClr val="tx1"/>
              </a:solidFill>
              <a:ea typeface="Courier New"/>
              <a:cs typeface="Courier New"/>
              <a:sym typeface="Courier New"/>
              <a:hlinkClick r:id="rId2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5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Installation instructions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Student/staff PC’s (like you are on now), should already have it installed on the PC you are on.  We show how to load it a few slides on…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For home use, download from: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Windows: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3"/>
              </a:rPr>
              <a:t>https://github.com/psychopy/psychopy/releases/download/1.85.3/StandalonePsychoPy-1.85.3b-win32.exe</a:t>
            </a:r>
            <a:endParaRPr lang="en-GB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endParaRPr lang="en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Mac: </a:t>
            </a:r>
            <a:r>
              <a:rPr lang="en" sz="1400" b="1" dirty="0">
                <a:solidFill>
                  <a:schemeClr val="bg1">
                    <a:lumMod val="50000"/>
                  </a:schemeClr>
                </a:solidFill>
                <a:ea typeface="Courier New"/>
                <a:cs typeface="Courier New"/>
                <a:sym typeface="Courier New"/>
              </a:rPr>
              <a:t>(Version 1.85.4 due to a Mac specific bug in previous version)</a:t>
            </a:r>
          </a:p>
          <a:p>
            <a:pPr marL="76200" indent="0">
              <a:buClr>
                <a:schemeClr val="dk1"/>
              </a:buClr>
              <a:buSzPct val="100000"/>
              <a:buNone/>
            </a:pPr>
            <a:r>
              <a:rPr lang="en-GB" sz="1400" b="1" dirty="0">
                <a:solidFill>
                  <a:schemeClr val="tx1"/>
                </a:solidFill>
                <a:ea typeface="Courier New"/>
                <a:cs typeface="Courier New"/>
                <a:sym typeface="Courier New"/>
                <a:hlinkClick r:id="rId4"/>
              </a:rPr>
              <a:t>https://github.com/psychopy/psychopy/releases/download/1.85.4/StandalonePsychoPy-1.85.4b-OSX_64bit.dmg</a:t>
            </a:r>
            <a:endParaRPr lang="en-GB" sz="1400" b="1" dirty="0">
              <a:solidFill>
                <a:schemeClr val="tx1"/>
              </a:solidFill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Know your file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Firstly, show file extensions in Windows file explorer</a:t>
            </a:r>
          </a:p>
          <a:p>
            <a:pPr marL="76200" indent="0">
              <a:buSzPct val="100000"/>
              <a:buNone/>
            </a:pPr>
            <a:endParaRPr lang="en" sz="2000" dirty="0" smtClean="0">
              <a:ea typeface="Courier New"/>
              <a:cs typeface="Courier New"/>
              <a:sym typeface="Courier New"/>
            </a:endParaRPr>
          </a:p>
          <a:p>
            <a:pPr marL="419100">
              <a:buSzPct val="100000"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Press ALT + V</a:t>
            </a:r>
          </a:p>
          <a:p>
            <a:pPr marL="419100">
              <a:buSzPct val="100000"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Tick the “File name extensions” box.</a:t>
            </a:r>
          </a:p>
          <a:p>
            <a:pPr marL="76200" indent="0">
              <a:buSzPct val="100000"/>
              <a:buNone/>
            </a:pPr>
            <a:endParaRPr lang="en" sz="2000" dirty="0" smtClean="0">
              <a:ea typeface="Courier New"/>
              <a:cs typeface="Courier New"/>
              <a:sym typeface="Courier New"/>
            </a:endParaRPr>
          </a:p>
          <a:p>
            <a:pPr marL="76200" indent="0">
              <a:buSzPct val="100000"/>
              <a:buNone/>
            </a:pPr>
            <a:r>
              <a:rPr lang="en" sz="2000" dirty="0" smtClean="0">
                <a:ea typeface="Courier New"/>
                <a:cs typeface="Courier New"/>
                <a:sym typeface="Courier New"/>
              </a:rPr>
              <a:t>Experimental files:</a:t>
            </a:r>
          </a:p>
          <a:p>
            <a:pPr marL="361950" indent="-285750">
              <a:buSzPct val="100000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1950" indent="-285750">
              <a:buSzPct val="100000"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*.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</a:t>
            </a:r>
            <a:r>
              <a:rPr lang="en" dirty="0" smtClean="0"/>
              <a:t>files</a:t>
            </a:r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</a:t>
            </a:r>
            <a:r>
              <a:rPr lang="en" dirty="0" smtClean="0"/>
              <a:t>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r>
              <a:rPr lang="en" dirty="0" smtClean="0"/>
              <a:t>(see FAQ for how to see full filenames)</a:t>
            </a:r>
          </a:p>
          <a:p>
            <a:pPr marL="361950" indent="-285750">
              <a:buSzPct val="100000"/>
            </a:pPr>
            <a:endParaRPr lang="en" dirty="0"/>
          </a:p>
          <a:p>
            <a:pPr marL="76200" indent="0">
              <a:buSzPct val="100000"/>
              <a:buNone/>
            </a:pPr>
            <a:endParaRPr lang="en" dirty="0" smtClean="0"/>
          </a:p>
          <a:p>
            <a:pPr marL="361950" indent="-285750">
              <a:buSzPct val="100000"/>
            </a:pPr>
            <a:endParaRPr lang="en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Starting PsychoPy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PsychoPy icon …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19100">
              <a:buClr>
                <a:schemeClr val="accent1">
                  <a:lumMod val="75000"/>
                </a:schemeClr>
              </a:buClr>
              <a:buSzPct val="100000"/>
            </a:pPr>
            <a:r>
              <a:rPr lang="en" sz="2400" dirty="0"/>
              <a:t>On UoK ‘managed build’ Windows PCs</a:t>
            </a:r>
          </a:p>
          <a:p>
            <a:pPr marL="914400" lvl="1" indent="-381000" rtl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Student PC’s (N1.04)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>
                <a:sym typeface="Courier New"/>
              </a:rPr>
              <a:t>Enter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PsychoPy </a:t>
            </a:r>
            <a:r>
              <a:rPr lang="en" sz="2400" dirty="0">
                <a:sym typeface="Courier New"/>
              </a:rPr>
              <a:t>in the search field</a:t>
            </a:r>
          </a:p>
          <a:p>
            <a:pPr marL="914400" lvl="1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400" dirty="0" smtClean="0">
                <a:latin typeface="Trebuchet MS" panose="020B0603020202020204" pitchFamily="34" charset="0"/>
                <a:ea typeface="Courier New"/>
                <a:cs typeface="Courier New"/>
                <a:sym typeface="Courier New"/>
              </a:rPr>
              <a:t>Lab / Staff PC’s</a:t>
            </a:r>
            <a:endParaRPr lang="en" sz="2400" dirty="0">
              <a:latin typeface="Trebuchet MS" panose="020B0603020202020204" pitchFamily="34" charset="0"/>
              <a:ea typeface="Courier New"/>
              <a:cs typeface="Courier New"/>
              <a:sym typeface="Courier New"/>
            </a:endParaRP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START | PsychoPy</a:t>
            </a:r>
          </a:p>
          <a:p>
            <a:pPr marL="1314450" lvl="2" indent="-381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If not present, please contact psychsupport@kent.ac.uk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1916832"/>
            <a:ext cx="592477" cy="5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 Vs Coder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Mostly we only 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If you’re in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CODER </a:t>
            </a:r>
            <a:r>
              <a:rPr lang="en-GB" dirty="0"/>
              <a:t>view, then in the menu click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View/</a:t>
            </a:r>
            <a:r>
              <a:rPr lang="en-GB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Builder view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11427"/>
            <a:ext cx="3541240" cy="280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1427"/>
            <a:ext cx="3549585" cy="2801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0072" y="3178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Builder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692" y="31786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7030A0"/>
                </a:solidFill>
                <a:latin typeface="+mn-lt"/>
              </a:rPr>
              <a:t>Coder</a:t>
            </a:r>
            <a:endParaRPr lang="en-US" sz="18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Exercise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Run a </a:t>
            </a:r>
            <a:r>
              <a:rPr lang="en-GB" sz="3100" dirty="0" err="1" smtClean="0">
                <a:solidFill>
                  <a:schemeClr val="accent1">
                    <a:lumMod val="75000"/>
                  </a:schemeClr>
                </a:solidFill>
              </a:rPr>
              <a:t>stroop</a:t>
            </a: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</a:rPr>
              <a:t> demo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Exercise 1.1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up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stroop.psyexp</a:t>
            </a:r>
            <a:r>
              <a:rPr lang="en-GB" dirty="0" smtClean="0"/>
              <a:t> from within your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C:/work </a:t>
            </a:r>
            <a:r>
              <a:rPr lang="en-GB" dirty="0" smtClean="0"/>
              <a:t>directory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Don’t worry what everything is just yet, we’ll cover it later!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Click the green icon           at the top to run it.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Follow the instructions and see what it does.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Exercise 1.2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Look inside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 </a:t>
            </a:r>
            <a:r>
              <a:rPr lang="en-GB" dirty="0" smtClean="0"/>
              <a:t>folder and see what is produced</a:t>
            </a:r>
          </a:p>
          <a:p>
            <a:r>
              <a:rPr lang="en-GB" dirty="0" smtClean="0"/>
              <a:t>Open one of the most recent CSV files that you find</a:t>
            </a:r>
            <a:endParaRPr lang="en-US" dirty="0"/>
          </a:p>
          <a:p>
            <a:pPr lvl="1"/>
            <a:r>
              <a:rPr lang="en-US" sz="1800" dirty="0" smtClean="0"/>
              <a:t>Study </a:t>
            </a:r>
            <a:r>
              <a:rPr lang="en-US" sz="1800" dirty="0"/>
              <a:t>the </a:t>
            </a:r>
            <a:r>
              <a:rPr lang="en-US" sz="1800" dirty="0" smtClean="0"/>
              <a:t>file, </a:t>
            </a:r>
            <a:r>
              <a:rPr lang="en-US" sz="1800" dirty="0"/>
              <a:t>noting the column headings.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212976"/>
            <a:ext cx="4476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997</TotalTime>
  <Words>2170</Words>
  <Application>Microsoft Office PowerPoint</Application>
  <PresentationFormat>On-screen Show (4:3)</PresentationFormat>
  <Paragraphs>443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workshop</vt:lpstr>
      <vt:lpstr>While you’re waiting…</vt:lpstr>
      <vt:lpstr>Learning outcomes from training</vt:lpstr>
      <vt:lpstr>PsychoPy:  Why might I want to use it? </vt:lpstr>
      <vt:lpstr>Using and installing PsychoPy</vt:lpstr>
      <vt:lpstr>Know your file types</vt:lpstr>
      <vt:lpstr>Starting PsychoPy</vt:lpstr>
      <vt:lpstr>Builder Vs Coder views</vt:lpstr>
      <vt:lpstr>Exercise 1 Run a stroop demo</vt:lpstr>
      <vt:lpstr>Demo:  What comes out from PsychoPy?</vt:lpstr>
      <vt:lpstr>An overview of the interface</vt:lpstr>
      <vt:lpstr>Continued…</vt:lpstr>
      <vt:lpstr>Key components</vt:lpstr>
      <vt:lpstr>Key component properties</vt:lpstr>
      <vt:lpstr>Exercise 1.3 </vt:lpstr>
      <vt:lpstr>“Loops”</vt:lpstr>
      <vt:lpstr>By using a data source!</vt:lpstr>
      <vt:lpstr>Accessing those attributes</vt:lpstr>
      <vt:lpstr>So when the trials run…</vt:lpstr>
      <vt:lpstr>Exercise 2: further modifications of the Stroop demo</vt:lpstr>
      <vt:lpstr>Miscellaneous extras</vt:lpstr>
      <vt:lpstr>Some “Gotchas”</vt:lpstr>
      <vt:lpstr>Nested loops and lists</vt:lpstr>
      <vt:lpstr>More components</vt:lpstr>
      <vt:lpstr>File Preferences (menu option)&amp; Experiment Settings (icon)</vt:lpstr>
      <vt:lpstr>Monitor settings</vt:lpstr>
      <vt:lpstr>Positioning components</vt:lpstr>
      <vt:lpstr>Branching in PsychoPy</vt:lpstr>
      <vt:lpstr>General best practices</vt:lpstr>
      <vt:lpstr>Where can I get extra help?</vt:lpstr>
      <vt:lpstr>Exercise 3 Turn stroop into a Picture based stroop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PsychoPy</dc:title>
  <dc:creator>fg30</dc:creator>
  <cp:lastModifiedBy>Frank Gasking</cp:lastModifiedBy>
  <cp:revision>111</cp:revision>
  <cp:lastPrinted>2016-02-05T12:31:04Z</cp:lastPrinted>
  <dcterms:modified xsi:type="dcterms:W3CDTF">2018-10-25T09:49:07Z</dcterms:modified>
</cp:coreProperties>
</file>