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9" r:id="rId1"/>
  </p:sldMasterIdLst>
  <p:notesMasterIdLst>
    <p:notesMasterId r:id="rId26"/>
  </p:notesMasterIdLst>
  <p:sldIdLst>
    <p:sldId id="256" r:id="rId2"/>
    <p:sldId id="293" r:id="rId3"/>
    <p:sldId id="294" r:id="rId4"/>
    <p:sldId id="259" r:id="rId5"/>
    <p:sldId id="305" r:id="rId6"/>
    <p:sldId id="295" r:id="rId7"/>
    <p:sldId id="264" r:id="rId8"/>
    <p:sldId id="296" r:id="rId9"/>
    <p:sldId id="297" r:id="rId10"/>
    <p:sldId id="310" r:id="rId11"/>
    <p:sldId id="291" r:id="rId12"/>
    <p:sldId id="311" r:id="rId13"/>
    <p:sldId id="292" r:id="rId14"/>
    <p:sldId id="299" r:id="rId15"/>
    <p:sldId id="301" r:id="rId16"/>
    <p:sldId id="312" r:id="rId17"/>
    <p:sldId id="315" r:id="rId18"/>
    <p:sldId id="307" r:id="rId19"/>
    <p:sldId id="314" r:id="rId20"/>
    <p:sldId id="300" r:id="rId21"/>
    <p:sldId id="302" r:id="rId22"/>
    <p:sldId id="308" r:id="rId23"/>
    <p:sldId id="309" r:id="rId24"/>
    <p:sldId id="304" r:id="rId25"/>
  </p:sldIdLst>
  <p:sldSz cx="9144000" cy="6858000" type="screen4x3"/>
  <p:notesSz cx="6797675" cy="992822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4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9601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4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27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81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F2B-4BCF-4197-901F-D7CA0C5C3346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96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0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8045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169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2141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19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224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346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66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969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2500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079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790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5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2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018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18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www.psychopy.org/installation" TargetMode="External"/><Relationship Id="rId2" Type="http://schemas.openxmlformats.org/officeDocument/2006/relationships/hyperlink" Target="http://psychopy.org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An Introduction to PsychoPy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Frank Gasking and John Allen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Demo: 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What comes out from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PsychoPy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lvl="0" indent="0">
              <a:buClr>
                <a:schemeClr val="dk1"/>
              </a:buClr>
              <a:buSzPct val="100000"/>
              <a:buNone/>
            </a:pPr>
            <a:r>
              <a:rPr lang="en" b="1" dirty="0" smtClean="0"/>
              <a:t>What builder generates</a:t>
            </a:r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endParaRPr lang="en" dirty="0" smtClean="0"/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 smtClean="0"/>
              <a:t>Lets see what happens when PsychoPy runs </a:t>
            </a:r>
            <a:r>
              <a:rPr lang="en" dirty="0" smtClean="0">
                <a:solidFill>
                  <a:srgbClr val="FF0000"/>
                </a:solidFill>
              </a:rPr>
              <a:t>(Demo)</a:t>
            </a:r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endParaRPr lang="en" dirty="0"/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r>
              <a:rPr lang="en" b="1" dirty="0" smtClean="0"/>
              <a:t>Data output</a:t>
            </a:r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400050" lvl="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Default area for data output is within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dirty="0"/>
              <a:t> sub-folder</a:t>
            </a:r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4 files are generated: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sv – </a:t>
            </a:r>
            <a:r>
              <a:rPr lang="en" dirty="0"/>
              <a:t>main data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lsx- </a:t>
            </a:r>
            <a:r>
              <a:rPr lang="en" dirty="0"/>
              <a:t>compacted version of the csv file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sydat - </a:t>
            </a:r>
            <a:r>
              <a:rPr lang="en" dirty="0"/>
              <a:t>complex - but useful for batch processing of results files. Possibly of interest if you are familiar with matplotlib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og - </a:t>
            </a:r>
            <a:r>
              <a:rPr lang="en" dirty="0"/>
              <a:t>chronological record of everything BUT depends on what settings you use.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These are all generated automatically.  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Filename based on Session/Participant and date number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Will cover more in next part about how to add our own data </a:t>
            </a:r>
          </a:p>
          <a:p>
            <a:pPr marL="0" indent="0">
              <a:buNone/>
            </a:pPr>
            <a:r>
              <a:rPr lang="en-GB" b="1" dirty="0"/>
              <a:t>and extras to this output to help with our analysis</a:t>
            </a:r>
            <a:r>
              <a:rPr lang="en-GB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18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An overview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Menus</a:t>
            </a:r>
            <a:r>
              <a:rPr lang="en-GB" dirty="0" smtClean="0"/>
              <a:t> </a:t>
            </a:r>
            <a:r>
              <a:rPr lang="en-GB" dirty="0" smtClean="0"/>
              <a:t>(key items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Routines</a:t>
            </a:r>
            <a:endParaRPr lang="en-GB" b="1" dirty="0"/>
          </a:p>
          <a:p>
            <a:pPr marL="0" indent="0">
              <a:buNone/>
            </a:pPr>
            <a:r>
              <a:rPr lang="en" dirty="0"/>
              <a:t>O</a:t>
            </a:r>
            <a:r>
              <a:rPr lang="en" sz="1800" dirty="0" smtClean="0"/>
              <a:t>ne </a:t>
            </a:r>
            <a:r>
              <a:rPr lang="en" sz="1800" dirty="0"/>
              <a:t>tab per routine</a:t>
            </a:r>
          </a:p>
          <a:p>
            <a:pPr marL="1276350" lvl="2" indent="-28575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1800" dirty="0"/>
              <a:t>components in this routine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WARNING: closing a TAB deletes the routine</a:t>
            </a:r>
            <a:r>
              <a:rPr lang="en" sz="1800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" sz="1800" dirty="0">
              <a:solidFill>
                <a:srgbClr val="FF0000"/>
              </a:solidFill>
              <a:sym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2132856"/>
            <a:ext cx="5001323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4769678"/>
            <a:ext cx="1667108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84" y="4769678"/>
            <a:ext cx="6020640" cy="18862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51720" y="5085184"/>
            <a:ext cx="1224136" cy="25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35896" y="4402773"/>
            <a:ext cx="360040" cy="46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83768" y="2420888"/>
            <a:ext cx="570217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1128" y="2410188"/>
            <a:ext cx="127986" cy="28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026977" y="2392233"/>
            <a:ext cx="44775" cy="29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790813" y="2377594"/>
            <a:ext cx="193616" cy="31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221457" y="2420888"/>
            <a:ext cx="521491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83749" y="2705869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Preferences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8876" y="2713738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Monitor settings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519714" y="272950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settings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462354" y="268823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Run experiment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317059" y="26725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Stop experiment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85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Continued…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Experiment </a:t>
            </a:r>
            <a:r>
              <a:rPr lang="en-GB" b="1" dirty="0" smtClean="0"/>
              <a:t>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sequential order of </a:t>
            </a:r>
            <a:r>
              <a:rPr lang="en" sz="1800" dirty="0" smtClean="0"/>
              <a:t>execution</a:t>
            </a:r>
            <a:endParaRPr lang="en-GB" sz="18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 </a:t>
            </a:r>
            <a:r>
              <a:rPr lang="en-GB" b="1" dirty="0" smtClean="0"/>
              <a:t>timelines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600" dirty="0" smtClean="0"/>
              <a:t>Concurrent </a:t>
            </a:r>
            <a:r>
              <a:rPr lang="en" sz="1600" dirty="0"/>
              <a:t>objects/components controlled by </a:t>
            </a:r>
            <a:r>
              <a:rPr lang="en" sz="1600" dirty="0" smtClean="0"/>
              <a:t>start/duration</a:t>
            </a:r>
            <a:endParaRPr lang="en-GB" sz="16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Components</a:t>
            </a:r>
            <a:endParaRPr lang="en-GB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5 sections - drop-down menus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More details coming up…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48" y="1916832"/>
            <a:ext cx="4544059" cy="819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21110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starts here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42584" y="2111019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And ends </a:t>
            </a:r>
          </a:p>
          <a:p>
            <a:pPr algn="ctr"/>
            <a:r>
              <a:rPr lang="en-GB" sz="1100" dirty="0" smtClean="0"/>
              <a:t>here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1499611" y="2111019"/>
            <a:ext cx="562453" cy="21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462107" y="2111020"/>
            <a:ext cx="424493" cy="21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20"/>
          <a:stretch/>
        </p:blipFill>
        <p:spPr>
          <a:xfrm>
            <a:off x="4572000" y="5592487"/>
            <a:ext cx="1858110" cy="895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18" y="3854936"/>
            <a:ext cx="4771689" cy="136127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499611" y="4354186"/>
            <a:ext cx="699663" cy="18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71800" y="3732640"/>
            <a:ext cx="11561" cy="17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36368" y="4444878"/>
            <a:ext cx="350232" cy="9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27986" y="3796929"/>
            <a:ext cx="399392" cy="7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11106" y="3516248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Timeline start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846354"/>
            <a:ext cx="1104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Components on the timeline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Drawing order is top first, when items drawn at same time!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792314" y="3554787"/>
            <a:ext cx="2973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Components set to start after 1 second</a:t>
            </a:r>
            <a:endParaRPr lang="en-US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90077" y="3765295"/>
            <a:ext cx="216713" cy="29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4011" y="3535319"/>
            <a:ext cx="1314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Fixation finishes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779566" y="4030358"/>
            <a:ext cx="13145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Both these components end times are “open-ended”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Finishes, when user responds!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98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Key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quick look at a few of the key and basic components you can use:</a:t>
            </a:r>
          </a:p>
          <a:p>
            <a:endParaRPr lang="en-GB" dirty="0"/>
          </a:p>
          <a:p>
            <a:r>
              <a:rPr lang="en-GB" b="1" dirty="0" smtClean="0"/>
              <a:t>Text </a:t>
            </a:r>
            <a:r>
              <a:rPr lang="en-GB" b="1" dirty="0" smtClean="0"/>
              <a:t>box </a:t>
            </a:r>
            <a:r>
              <a:rPr lang="en-GB" dirty="0" smtClean="0"/>
              <a:t>(display component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Keyboard</a:t>
            </a:r>
            <a:r>
              <a:rPr lang="en-GB" dirty="0" smtClean="0"/>
              <a:t> </a:t>
            </a:r>
            <a:r>
              <a:rPr lang="en-GB" dirty="0" smtClean="0"/>
              <a:t>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Loops</a:t>
            </a:r>
            <a:r>
              <a:rPr lang="en-GB" dirty="0" smtClean="0"/>
              <a:t> (flow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Data feeds and repetitions</a:t>
            </a:r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When </a:t>
            </a:r>
            <a:r>
              <a:rPr lang="en-GB" sz="1800" b="1" dirty="0" smtClean="0">
                <a:solidFill>
                  <a:srgbClr val="7030A0"/>
                </a:solidFill>
              </a:rPr>
              <a:t>you add a component, you must give it a sensible name</a:t>
            </a: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(No spaces, something meaningful so you remember what it is!)</a:t>
            </a:r>
          </a:p>
          <a:p>
            <a:pPr marL="0" lvl="2" indent="0">
              <a:buNone/>
            </a:pPr>
            <a:endParaRPr lang="en-GB" sz="1800" dirty="0"/>
          </a:p>
          <a:p>
            <a:pPr marL="0" lvl="2" indent="0">
              <a:buNone/>
            </a:pPr>
            <a:r>
              <a:rPr lang="en-GB" sz="1800" dirty="0" smtClean="0"/>
              <a:t>Each component comes with its own set of properties and attributes</a:t>
            </a:r>
          </a:p>
          <a:p>
            <a:pPr marL="0" lvl="2" indent="0">
              <a:buNone/>
            </a:pPr>
            <a:r>
              <a:rPr lang="en-GB" sz="1800" dirty="0" smtClean="0"/>
              <a:t>These allow us to make them do different things</a:t>
            </a:r>
            <a:r>
              <a:rPr lang="en-GB" sz="1800" dirty="0" smtClean="0"/>
              <a:t>.</a:t>
            </a:r>
            <a:endParaRPr lang="en-GB" dirty="0" smtClean="0"/>
          </a:p>
          <a:p>
            <a:pPr marL="457200" lvl="3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5" y="1916832"/>
            <a:ext cx="444132" cy="429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98" y="2492896"/>
            <a:ext cx="422760" cy="429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52" y="2994710"/>
            <a:ext cx="429806" cy="429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653438"/>
            <a:ext cx="3596305" cy="11543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79912" y="4653136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95736" y="4353054"/>
            <a:ext cx="1728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Loop created called “Trials” which repeats the routine called “trial”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05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Key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component 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When adding a new component or double clicking a pre-existing one to edit on your timeline, you’re presented with a properties box.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Including properties such as: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Position</a:t>
            </a:r>
            <a:endParaRPr lang="en-GB" dirty="0" smtClean="0"/>
          </a:p>
          <a:p>
            <a:r>
              <a:rPr lang="en-GB" dirty="0" err="1" smtClean="0"/>
              <a:t>Color</a:t>
            </a:r>
            <a:endParaRPr lang="en-GB" dirty="0"/>
          </a:p>
          <a:p>
            <a:r>
              <a:rPr lang="en-GB" dirty="0" smtClean="0"/>
              <a:t>Text (where applicable)</a:t>
            </a:r>
          </a:p>
          <a:p>
            <a:r>
              <a:rPr lang="en-GB" dirty="0" smtClean="0"/>
              <a:t>Start time</a:t>
            </a:r>
          </a:p>
          <a:p>
            <a:r>
              <a:rPr lang="en-GB" dirty="0" smtClean="0"/>
              <a:t>Duration</a:t>
            </a:r>
          </a:p>
          <a:p>
            <a:r>
              <a:rPr lang="en-GB" dirty="0" smtClean="0"/>
              <a:t>….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…. And so on</a:t>
            </a:r>
            <a:r>
              <a:rPr lang="en-GB" dirty="0" smtClean="0"/>
              <a:t>.  Depending on the type of component.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These affect the </a:t>
            </a:r>
            <a:r>
              <a:rPr lang="en-GB" b="1" dirty="0" smtClean="0"/>
              <a:t>behaviour</a:t>
            </a:r>
            <a:r>
              <a:rPr lang="en-GB" dirty="0" smtClean="0"/>
              <a:t> of the component within our experiment!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492896"/>
            <a:ext cx="2911296" cy="27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on “loops”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Loops are where we want to </a:t>
            </a:r>
            <a:r>
              <a:rPr lang="en" b="1" dirty="0" smtClean="0"/>
              <a:t>repeat</a:t>
            </a:r>
            <a:r>
              <a:rPr lang="en" dirty="0" smtClean="0"/>
              <a:t> </a:t>
            </a:r>
            <a:r>
              <a:rPr lang="en" dirty="0"/>
              <a:t>something a number of </a:t>
            </a:r>
            <a:r>
              <a:rPr lang="en" dirty="0" smtClean="0"/>
              <a:t>times.</a:t>
            </a:r>
            <a:endParaRPr lang="en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You may </a:t>
            </a:r>
            <a:r>
              <a:rPr lang="en" dirty="0"/>
              <a:t>hear the word “</a:t>
            </a:r>
            <a:r>
              <a:rPr lang="en" dirty="0" smtClean="0"/>
              <a:t>Iteration” used to describe a repetition.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In </a:t>
            </a:r>
            <a:r>
              <a:rPr lang="en-GB" b="1" dirty="0" err="1" smtClean="0"/>
              <a:t>PsychoPy</a:t>
            </a:r>
            <a:r>
              <a:rPr lang="en-GB" b="1" dirty="0" smtClean="0"/>
              <a:t> we want to present stimuli or </a:t>
            </a:r>
            <a:r>
              <a:rPr lang="en-GB" b="1" dirty="0" smtClean="0"/>
              <a:t>trials</a:t>
            </a:r>
          </a:p>
          <a:p>
            <a:pPr marL="0" indent="0">
              <a:buNone/>
            </a:pPr>
            <a:endParaRPr lang="en-GB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Often routines are repeated using a </a:t>
            </a:r>
            <a:r>
              <a:rPr lang="en-GB" dirty="0" smtClean="0"/>
              <a:t>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This usually to represent our </a:t>
            </a:r>
            <a:r>
              <a:rPr lang="en-GB" b="1" dirty="0" smtClean="0"/>
              <a:t>trials</a:t>
            </a:r>
            <a:endParaRPr lang="en-GB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Text, Image or other </a:t>
            </a:r>
            <a:r>
              <a:rPr lang="en-GB" dirty="0" smtClean="0"/>
              <a:t>components are </a:t>
            </a:r>
            <a:r>
              <a:rPr lang="en-GB" dirty="0" smtClean="0"/>
              <a:t>repeated </a:t>
            </a:r>
            <a:r>
              <a:rPr lang="en-GB" dirty="0" smtClean="0"/>
              <a:t>within our </a:t>
            </a:r>
            <a:r>
              <a:rPr lang="en-GB" dirty="0" smtClean="0"/>
              <a:t>routine/s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Including their timelines and settings.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But the actual text/image </a:t>
            </a:r>
            <a:r>
              <a:rPr lang="en-GB" dirty="0" smtClean="0"/>
              <a:t>may need </a:t>
            </a:r>
            <a:r>
              <a:rPr lang="en-GB" dirty="0" smtClean="0"/>
              <a:t>to change each </a:t>
            </a:r>
            <a:r>
              <a:rPr lang="en-GB" dirty="0" smtClean="0"/>
              <a:t>time</a:t>
            </a:r>
            <a:r>
              <a:rPr lang="en-GB" dirty="0"/>
              <a:t> </a:t>
            </a:r>
            <a:r>
              <a:rPr lang="en-GB" dirty="0" smtClean="0"/>
              <a:t>to represent trial stimuli.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But how?...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By using a data source!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Created </a:t>
            </a:r>
            <a:r>
              <a:rPr lang="en-GB" b="1" dirty="0" smtClean="0"/>
              <a:t>in </a:t>
            </a:r>
            <a:r>
              <a:rPr lang="en-GB" b="1" dirty="0" smtClean="0"/>
              <a:t>Excel or package that can create CSV files</a:t>
            </a:r>
            <a:endParaRPr lang="en-GB" b="1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dirty="0" smtClean="0"/>
              <a:t>Headings </a:t>
            </a:r>
            <a:r>
              <a:rPr lang="en-GB" dirty="0" smtClean="0"/>
              <a:t>refer to “attributes” that are created for us that we can use as our trial </a:t>
            </a:r>
            <a:r>
              <a:rPr lang="en-GB" dirty="0" smtClean="0"/>
              <a:t>data</a:t>
            </a:r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4" y="3277743"/>
            <a:ext cx="1206805" cy="715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704962" y="5596621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56" y="2492105"/>
            <a:ext cx="3748611" cy="1881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962455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Excel/csv data file</a:t>
            </a:r>
            <a:endParaRPr lang="en-US" sz="11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19019" y="3717032"/>
            <a:ext cx="1880874" cy="2758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53444" y="3531378"/>
            <a:ext cx="14183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Attached to loop</a:t>
            </a:r>
          </a:p>
          <a:p>
            <a:pPr algn="ctr"/>
            <a:endParaRPr lang="en-GB" sz="1100" dirty="0"/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Via “</a:t>
            </a:r>
            <a:r>
              <a:rPr lang="en-GB" sz="1100" b="1" dirty="0" smtClean="0"/>
              <a:t>Conditions</a:t>
            </a:r>
            <a:r>
              <a:rPr lang="en-GB" sz="1100" dirty="0" smtClean="0"/>
              <a:t>” property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80112" y="4470097"/>
            <a:ext cx="288032" cy="33110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6055" y="4887243"/>
            <a:ext cx="218101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 smtClean="0"/>
              <a:t>PsychoPy</a:t>
            </a:r>
            <a:r>
              <a:rPr lang="en-GB" sz="1100" dirty="0" smtClean="0"/>
              <a:t> automatically picks up the headers and treats them as “</a:t>
            </a:r>
            <a:r>
              <a:rPr lang="en-GB" sz="1100" b="1" dirty="0" smtClean="0"/>
              <a:t>Attributes</a:t>
            </a:r>
            <a:r>
              <a:rPr lang="en-GB" sz="1100" dirty="0" smtClean="0"/>
              <a:t>”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These are now available to the “</a:t>
            </a:r>
            <a:r>
              <a:rPr lang="en-GB" sz="1100" b="1" dirty="0" smtClean="0"/>
              <a:t>trial</a:t>
            </a:r>
            <a:r>
              <a:rPr lang="en-GB" sz="1100" dirty="0" smtClean="0"/>
              <a:t>” routine and the components within.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07944" y="5664584"/>
            <a:ext cx="1440120" cy="1406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460" y="3409719"/>
            <a:ext cx="1296144" cy="30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16016" y="4066713"/>
            <a:ext cx="1296144" cy="374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12546" y="3873689"/>
            <a:ext cx="1294151" cy="283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Accessing those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“Word” </a:t>
            </a:r>
            <a:r>
              <a:rPr lang="en-GB" dirty="0" smtClean="0"/>
              <a:t>and</a:t>
            </a:r>
            <a:r>
              <a:rPr lang="en-GB" b="1" dirty="0" smtClean="0"/>
              <a:t> “Colour” </a:t>
            </a:r>
            <a:r>
              <a:rPr lang="en-GB" dirty="0" smtClean="0"/>
              <a:t>now become available to use in the Text component</a:t>
            </a: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539552" y="1772816"/>
            <a:ext cx="1512169" cy="7716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02"/>
          <a:stretch/>
        </p:blipFill>
        <p:spPr>
          <a:xfrm>
            <a:off x="2699792" y="1772816"/>
            <a:ext cx="1656184" cy="1224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772816"/>
            <a:ext cx="3748769" cy="352157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691680" y="1772816"/>
            <a:ext cx="144016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11960" y="1772816"/>
            <a:ext cx="144016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636" y="3747840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We use the dollar sign (</a:t>
            </a:r>
            <a:r>
              <a:rPr lang="en-GB" sz="1600" b="1" dirty="0" smtClean="0"/>
              <a:t>$</a:t>
            </a:r>
            <a:r>
              <a:rPr lang="en-GB" sz="1600" dirty="0" smtClean="0"/>
              <a:t>) to tell </a:t>
            </a:r>
            <a:r>
              <a:rPr lang="en-GB" sz="1600" dirty="0" err="1" smtClean="0"/>
              <a:t>PsychoPy</a:t>
            </a:r>
            <a:r>
              <a:rPr lang="en-GB" sz="1600" dirty="0" smtClean="0"/>
              <a:t> that we are using an attribute, which will contain data for our current trial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5736" y="5383555"/>
            <a:ext cx="4932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Crucially, we MUST change the update method from “Constant” to “Set every repeat”.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 smtClean="0"/>
              <a:t>So we are saying – “</a:t>
            </a:r>
            <a:r>
              <a:rPr lang="en-GB" sz="1600" b="1" dirty="0" smtClean="0"/>
              <a:t>This value will change on every repetition/loop/trial”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417199" y="3444913"/>
            <a:ext cx="802873" cy="63216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30194" y="4239903"/>
            <a:ext cx="1038690" cy="465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72100" y="3317576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10653" y="4131890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215071" y="3425588"/>
            <a:ext cx="1525281" cy="19579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02524" y="4239902"/>
            <a:ext cx="1537828" cy="114365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79128" y="3317576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683537" y="4131889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609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 when the trials run…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587172"/>
          </a:xfrm>
        </p:spPr>
        <p:txBody>
          <a:bodyPr/>
          <a:lstStyle/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478596" y="1159034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12747"/>
            <a:ext cx="1206805" cy="715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588" y="1363211"/>
            <a:ext cx="14183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1) </a:t>
            </a:r>
            <a:r>
              <a:rPr lang="en-GB" sz="1100" dirty="0" smtClean="0"/>
              <a:t>We come into the trial routine…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5868144" y="1578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0681" y="1357590"/>
            <a:ext cx="1418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2)</a:t>
            </a:r>
            <a:r>
              <a:rPr lang="en-GB" sz="1100" dirty="0" smtClean="0"/>
              <a:t> And fetch a row</a:t>
            </a:r>
            <a:endParaRPr lang="en-US" sz="11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7704" y="1484784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4788024" y="1658892"/>
            <a:ext cx="1080120" cy="8023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588" y="2190876"/>
            <a:ext cx="14183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3)</a:t>
            </a:r>
            <a:r>
              <a:rPr lang="en-GB" sz="1100" dirty="0" smtClean="0"/>
              <a:t> </a:t>
            </a:r>
            <a:r>
              <a:rPr lang="en-GB" sz="1100" b="1" dirty="0" smtClean="0"/>
              <a:t>“Hello” </a:t>
            </a:r>
            <a:r>
              <a:rPr lang="en-GB" sz="1100" dirty="0" smtClean="0"/>
              <a:t>and </a:t>
            </a:r>
            <a:r>
              <a:rPr lang="en-GB" sz="1100" b="1" dirty="0" smtClean="0"/>
              <a:t>“Red” </a:t>
            </a:r>
            <a:r>
              <a:rPr lang="en-GB" sz="1100" dirty="0" smtClean="0"/>
              <a:t>are passed into their attributes. </a:t>
            </a:r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Done automatically by </a:t>
            </a:r>
            <a:r>
              <a:rPr lang="en-GB" sz="1100" dirty="0" err="1" smtClean="0"/>
              <a:t>PsychoPy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310012"/>
            <a:ext cx="161446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“Red”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= “Hello”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0562" y="231001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4)</a:t>
            </a:r>
            <a:r>
              <a:rPr lang="en-GB" sz="1100" dirty="0" smtClean="0"/>
              <a:t> These are passed to the Text component in the trial routine.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42396" y="2420888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t="42581" r="22596" b="12304"/>
          <a:stretch/>
        </p:blipFill>
        <p:spPr>
          <a:xfrm>
            <a:off x="5949421" y="2190876"/>
            <a:ext cx="2901718" cy="1584176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535442" y="2371458"/>
            <a:ext cx="692742" cy="30264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51101" y="2679956"/>
            <a:ext cx="744715" cy="70023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25" y="3735491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5)</a:t>
            </a:r>
            <a:r>
              <a:rPr lang="en-GB" sz="1100" dirty="0" smtClean="0"/>
              <a:t> This enables display when we run the experiment!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6837" y="3823822"/>
            <a:ext cx="1583292" cy="11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Hello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23" y="515719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7)</a:t>
            </a:r>
            <a:r>
              <a:rPr lang="en-GB" sz="1100" dirty="0" smtClean="0"/>
              <a:t> And the cycle repeats until we have no data left to use!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0562" y="3795195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6)</a:t>
            </a:r>
            <a:r>
              <a:rPr lang="en-GB" sz="1100" dirty="0" smtClean="0"/>
              <a:t> When the trial ends, we then fetch our next trial data…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67" y="3871632"/>
            <a:ext cx="1206805" cy="71514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849551" y="4420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5535442" y="4086283"/>
            <a:ext cx="314109" cy="41460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32781" y="3933056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9512" y="2564904"/>
            <a:ext cx="32307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6302" y="2571622"/>
            <a:ext cx="15599" cy="2993374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1826" y="5564996"/>
            <a:ext cx="318699" cy="0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2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“</a:t>
            </a:r>
            <a:r>
              <a:rPr lang="en-GB" dirty="0" err="1" smtClean="0"/>
              <a:t>Gotchas</a:t>
            </a:r>
            <a:r>
              <a:rPr lang="en-GB" dirty="0" smtClean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1) Update properties</a:t>
            </a:r>
          </a:p>
          <a:p>
            <a:pPr marL="0" lvl="1" indent="0">
              <a:buNone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800" dirty="0" smtClean="0">
                <a:solidFill>
                  <a:schemeClr val="tx1"/>
                </a:solidFill>
              </a:rPr>
              <a:t>It is key to set the properties where you have an attribute coming in from </a:t>
            </a:r>
            <a:r>
              <a:rPr lang="en-GB" sz="1800" b="1" dirty="0" smtClean="0">
                <a:solidFill>
                  <a:schemeClr val="tx1"/>
                </a:solidFill>
              </a:rPr>
              <a:t>“Constant” </a:t>
            </a:r>
            <a:r>
              <a:rPr lang="en-GB" sz="1800" dirty="0" smtClean="0">
                <a:solidFill>
                  <a:schemeClr val="tx1"/>
                </a:solidFill>
              </a:rPr>
              <a:t>(never changes) to </a:t>
            </a:r>
            <a:r>
              <a:rPr lang="en-GB" sz="1800" b="1" dirty="0">
                <a:solidFill>
                  <a:schemeClr val="tx1"/>
                </a:solidFill>
              </a:rPr>
              <a:t>“Set every repeat” </a:t>
            </a:r>
            <a:r>
              <a:rPr lang="en-GB" sz="1800" dirty="0" smtClean="0">
                <a:solidFill>
                  <a:schemeClr val="tx1"/>
                </a:solidFill>
              </a:rPr>
              <a:t>=(update </a:t>
            </a:r>
            <a:r>
              <a:rPr lang="en-GB" sz="1800" dirty="0">
                <a:solidFill>
                  <a:schemeClr val="tx1"/>
                </a:solidFill>
              </a:rPr>
              <a:t>and change on every </a:t>
            </a:r>
            <a:r>
              <a:rPr lang="en-GB" sz="1800" dirty="0" smtClean="0">
                <a:solidFill>
                  <a:schemeClr val="tx1"/>
                </a:solidFill>
              </a:rPr>
              <a:t>repetition/trial/loop).  Keeping as Constant will cause an error!</a:t>
            </a:r>
          </a:p>
          <a:p>
            <a:pPr marL="0" lvl="1" indent="0"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NOTE: The </a:t>
            </a:r>
            <a:r>
              <a:rPr lang="en-GB" sz="1400" b="1" dirty="0" smtClean="0">
                <a:solidFill>
                  <a:schemeClr val="tx1"/>
                </a:solidFill>
              </a:rPr>
              <a:t>“Set </a:t>
            </a:r>
            <a:r>
              <a:rPr lang="en-GB" sz="1400" b="1" dirty="0" smtClean="0">
                <a:solidFill>
                  <a:schemeClr val="tx1"/>
                </a:solidFill>
              </a:rPr>
              <a:t>every </a:t>
            </a:r>
            <a:r>
              <a:rPr lang="en-GB" sz="1400" b="1" dirty="0" smtClean="0">
                <a:solidFill>
                  <a:schemeClr val="tx1"/>
                </a:solidFill>
              </a:rPr>
              <a:t>frame” option updates </a:t>
            </a:r>
            <a:r>
              <a:rPr lang="en-GB" sz="1400" dirty="0" smtClean="0">
                <a:solidFill>
                  <a:schemeClr val="tx1"/>
                </a:solidFill>
              </a:rPr>
              <a:t>component </a:t>
            </a:r>
            <a:r>
              <a:rPr lang="en-GB" sz="1400" dirty="0" smtClean="0">
                <a:solidFill>
                  <a:schemeClr val="tx1"/>
                </a:solidFill>
              </a:rPr>
              <a:t>at every single screen </a:t>
            </a:r>
            <a:r>
              <a:rPr lang="en-GB" sz="1400" dirty="0" smtClean="0">
                <a:solidFill>
                  <a:schemeClr val="tx1"/>
                </a:solidFill>
              </a:rPr>
              <a:t>refresh</a:t>
            </a:r>
          </a:p>
          <a:p>
            <a:pPr marL="0" lvl="1" indent="0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= Overkill!</a:t>
            </a:r>
            <a:endParaRPr lang="en-GB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2) Making updates to the data file </a:t>
            </a:r>
            <a:r>
              <a:rPr lang="en-GB" sz="2000" dirty="0" smtClean="0">
                <a:solidFill>
                  <a:schemeClr val="tx1"/>
                </a:solidFill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</a:rPr>
              <a:t>i.e</a:t>
            </a:r>
            <a:r>
              <a:rPr lang="en-GB" sz="2000" dirty="0" smtClean="0">
                <a:solidFill>
                  <a:schemeClr val="tx1"/>
                </a:solidFill>
              </a:rPr>
              <a:t> new columns)</a:t>
            </a:r>
            <a:endParaRPr lang="en-GB" sz="20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GB" dirty="0"/>
              <a:t>When a trial list is updated with new columns, you </a:t>
            </a:r>
            <a:r>
              <a:rPr lang="en-GB" b="1" dirty="0"/>
              <a:t>must re-attach the CSV file.   </a:t>
            </a:r>
            <a:r>
              <a:rPr lang="en-GB" dirty="0"/>
              <a:t>This is so </a:t>
            </a:r>
            <a:r>
              <a:rPr lang="en-GB" dirty="0" err="1"/>
              <a:t>PsychoPy</a:t>
            </a:r>
            <a:r>
              <a:rPr lang="en-GB" dirty="0"/>
              <a:t> will pick up the new attributes you add!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2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 from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At the end of this session you will be familiar with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and some similar applications can be used for.</a:t>
            </a:r>
          </a:p>
          <a:p>
            <a:r>
              <a:rPr lang="en-US" dirty="0"/>
              <a:t>The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programming environment</a:t>
            </a:r>
          </a:p>
          <a:p>
            <a:r>
              <a:rPr lang="en-US" dirty="0"/>
              <a:t>The flow of an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experiment</a:t>
            </a:r>
          </a:p>
          <a:p>
            <a:r>
              <a:rPr lang="en-US" dirty="0"/>
              <a:t>The display objects and their response objects</a:t>
            </a:r>
          </a:p>
          <a:p>
            <a:r>
              <a:rPr lang="en-US" dirty="0" smtClean="0"/>
              <a:t>Routines and Loops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At the end of the session you will be able to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 smtClean="0"/>
              <a:t>Get yourself around the </a:t>
            </a:r>
            <a:r>
              <a:rPr lang="en-GB" dirty="0" err="1" smtClean="0"/>
              <a:t>PsychoPy</a:t>
            </a:r>
            <a:r>
              <a:rPr lang="en-GB" dirty="0" smtClean="0"/>
              <a:t> basic interface</a:t>
            </a:r>
          </a:p>
          <a:p>
            <a:r>
              <a:rPr lang="en-GB" dirty="0" smtClean="0"/>
              <a:t>Run experiments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basic editing on a pre-existing </a:t>
            </a:r>
            <a:r>
              <a:rPr lang="en-US" dirty="0" smtClean="0"/>
              <a:t>experiment</a:t>
            </a:r>
          </a:p>
          <a:p>
            <a:r>
              <a:rPr lang="en-GB" dirty="0" smtClean="0"/>
              <a:t>Be prepared for the next session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2: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Modify the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demo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 smtClean="0"/>
              <a:t>Open up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from Exercise 1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Change the intro text and the first line “OK. Ready for the real thing?” to “Instructions”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Update keyboard input from “left”, “down”, “right” to “a”, “s”, “d”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Ensure you update the instructions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Add another 5 trials to the </a:t>
            </a:r>
            <a:r>
              <a:rPr lang="en-GB" dirty="0" err="1" smtClean="0"/>
              <a:t>Stroop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cs typeface="Courier New" panose="02070309020205020404" pitchFamily="49" charset="0"/>
              </a:rPr>
              <a:t>Edit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trialTypes.xlsx </a:t>
            </a:r>
            <a:r>
              <a:rPr lang="en-GB" sz="1800" dirty="0" smtClean="0"/>
              <a:t>is where the source trial data is!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Try adding a new routine which will act as a title page for the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HINT: the “instruct” routine should give you some clues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Look at the properties of the Text and Keyboard component and replicate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Re-Run and see what you get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Look at the result file, has your new data column come over?</a:t>
            </a:r>
          </a:p>
        </p:txBody>
      </p:sp>
    </p:spTree>
    <p:extLst>
      <p:ext uri="{BB962C8B-B14F-4D97-AF65-F5344CB8AC3E}">
        <p14:creationId xmlns:p14="http://schemas.microsoft.com/office/powerpoint/2010/main" val="16622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- 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328" y="1417936"/>
            <a:ext cx="8229600" cy="4967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Overview of remaining components in brief.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Stimuli:</a:t>
            </a:r>
          </a:p>
          <a:p>
            <a:r>
              <a:rPr lang="en-GB" b="1" dirty="0" smtClean="0"/>
              <a:t>Sound</a:t>
            </a:r>
            <a:r>
              <a:rPr lang="en-GB" dirty="0" smtClean="0"/>
              <a:t> – Playback of sound</a:t>
            </a:r>
          </a:p>
          <a:p>
            <a:r>
              <a:rPr lang="en-GB" b="1" dirty="0" smtClean="0"/>
              <a:t>Image</a:t>
            </a:r>
            <a:r>
              <a:rPr lang="en-GB" dirty="0" smtClean="0"/>
              <a:t> – Display of image</a:t>
            </a:r>
          </a:p>
          <a:p>
            <a:r>
              <a:rPr lang="en-GB" b="1" dirty="0" smtClean="0"/>
              <a:t>Aperture</a:t>
            </a:r>
            <a:r>
              <a:rPr lang="en-GB" dirty="0" smtClean="0"/>
              <a:t> – Add a circular effect onto image component</a:t>
            </a:r>
          </a:p>
          <a:p>
            <a:r>
              <a:rPr lang="en-GB" b="1" dirty="0" smtClean="0"/>
              <a:t>Grating</a:t>
            </a:r>
            <a:r>
              <a:rPr lang="en-GB" dirty="0" smtClean="0"/>
              <a:t> – Wrapped texture that can be cycled in 2 dimensions</a:t>
            </a:r>
          </a:p>
          <a:p>
            <a:r>
              <a:rPr lang="en-GB" b="1" dirty="0" smtClean="0"/>
              <a:t>Movie</a:t>
            </a:r>
            <a:r>
              <a:rPr lang="en-GB" dirty="0" smtClean="0"/>
              <a:t> – Playback of movie files</a:t>
            </a:r>
          </a:p>
          <a:p>
            <a:r>
              <a:rPr lang="en-GB" b="1" dirty="0" smtClean="0"/>
              <a:t>Dots</a:t>
            </a:r>
            <a:r>
              <a:rPr lang="en-GB" dirty="0" smtClean="0"/>
              <a:t> – Presentation of Random Dot </a:t>
            </a:r>
            <a:r>
              <a:rPr lang="en-GB" dirty="0" err="1" smtClean="0"/>
              <a:t>Kinematogram</a:t>
            </a:r>
            <a:r>
              <a:rPr lang="en-GB" dirty="0" smtClean="0"/>
              <a:t> to participants</a:t>
            </a:r>
          </a:p>
          <a:p>
            <a:r>
              <a:rPr lang="en-GB" b="1" dirty="0" smtClean="0"/>
              <a:t>Polygon</a:t>
            </a:r>
            <a:r>
              <a:rPr lang="en-GB" dirty="0" smtClean="0"/>
              <a:t> – Shape presentation of different sides (square, rectangle, octagon)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Responses: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– Take responses from the mouse</a:t>
            </a:r>
          </a:p>
          <a:p>
            <a:r>
              <a:rPr lang="en-GB" b="1" dirty="0" smtClean="0"/>
              <a:t>Mic</a:t>
            </a:r>
            <a:r>
              <a:rPr lang="en-GB" dirty="0" smtClean="0"/>
              <a:t> – Only records sound, doesn’t register response to sound</a:t>
            </a:r>
          </a:p>
          <a:p>
            <a:r>
              <a:rPr lang="en-GB" b="1" dirty="0" smtClean="0"/>
              <a:t>Scale</a:t>
            </a:r>
            <a:r>
              <a:rPr lang="en-GB" dirty="0" smtClean="0"/>
              <a:t> – Mouse friendly scale to choose a value</a:t>
            </a:r>
          </a:p>
          <a:p>
            <a:r>
              <a:rPr lang="en-GB" b="1" dirty="0" err="1" smtClean="0"/>
              <a:t>ioBox</a:t>
            </a:r>
            <a:r>
              <a:rPr lang="en-GB" b="1" dirty="0" smtClean="0"/>
              <a:t>, </a:t>
            </a:r>
            <a:r>
              <a:rPr lang="en-GB" b="1" dirty="0" err="1" smtClean="0"/>
              <a:t>Cedrus</a:t>
            </a:r>
            <a:r>
              <a:rPr lang="en-GB" b="1" dirty="0"/>
              <a:t> </a:t>
            </a:r>
            <a:r>
              <a:rPr lang="en-GB" dirty="0" smtClean="0"/>
              <a:t>– Input options for external hardware devices and button boxes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Other:</a:t>
            </a:r>
          </a:p>
          <a:p>
            <a:r>
              <a:rPr lang="en-GB" b="1" dirty="0" smtClean="0"/>
              <a:t>Parallel icon </a:t>
            </a:r>
            <a:r>
              <a:rPr lang="en-GB" dirty="0" smtClean="0"/>
              <a:t>– Send signals down a cable (EEG)</a:t>
            </a:r>
          </a:p>
          <a:p>
            <a:r>
              <a:rPr lang="en-GB" b="1" dirty="0" smtClean="0"/>
              <a:t>Static</a:t>
            </a:r>
            <a:r>
              <a:rPr lang="en-GB" dirty="0" smtClean="0"/>
              <a:t> – A static period to allow for pre-loading images or other operations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More details can </a:t>
            </a:r>
            <a:r>
              <a:rPr lang="en-GB" dirty="0"/>
              <a:t>be found at </a:t>
            </a:r>
            <a:r>
              <a:rPr lang="en-GB" b="1" dirty="0"/>
              <a:t>http://</a:t>
            </a:r>
            <a:r>
              <a:rPr lang="en-GB" b="1" dirty="0" smtClean="0"/>
              <a:t>www.psychopy.org/builder/components.html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Demo: File preferences + settings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Some additional settings hidden away in </a:t>
            </a:r>
            <a:r>
              <a:rPr lang="en-GB" dirty="0" err="1" smtClean="0"/>
              <a:t>PsychoPy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4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Escaping from your experiment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One of the key settings you may want to consider changing!</a:t>
            </a:r>
          </a:p>
          <a:p>
            <a:r>
              <a:rPr lang="en-GB" dirty="0" smtClean="0"/>
              <a:t>By </a:t>
            </a:r>
            <a:r>
              <a:rPr lang="en-GB" dirty="0" smtClean="0"/>
              <a:t>default, when running an experiment you can press ESC</a:t>
            </a:r>
          </a:p>
          <a:p>
            <a:r>
              <a:rPr lang="en-GB" dirty="0" smtClean="0"/>
              <a:t>This will halt the experiment</a:t>
            </a:r>
          </a:p>
          <a:p>
            <a:r>
              <a:rPr lang="en-GB" dirty="0" smtClean="0"/>
              <a:t>And save any data recorded so far.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can be disabled: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E.g.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56992"/>
            <a:ext cx="3483313" cy="33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Turn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into a Picture based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Simply add images to the </a:t>
            </a:r>
            <a:r>
              <a:rPr lang="en-GB" dirty="0" err="1" smtClean="0"/>
              <a:t>stroop</a:t>
            </a:r>
            <a:r>
              <a:rPr lang="en-GB" dirty="0" smtClean="0"/>
              <a:t> trials as a distractor.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up the picture-</a:t>
            </a:r>
            <a:r>
              <a:rPr lang="en-GB" dirty="0" err="1" smtClean="0"/>
              <a:t>stroop</a:t>
            </a:r>
            <a:r>
              <a:rPr lang="en-GB" dirty="0" smtClean="0"/>
              <a:t> folder in your directory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/picture-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/images </a:t>
            </a:r>
            <a:r>
              <a:rPr lang="en-GB" dirty="0" smtClean="0"/>
              <a:t>contains 6 images for you to use and link to each of the 6 trials.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b="1" dirty="0" smtClean="0"/>
              <a:t>Hints: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You will need to store a path to each image for each of the 5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E.g. “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images/1.jpg</a:t>
            </a:r>
            <a:r>
              <a:rPr lang="en-GB" dirty="0" smtClean="0"/>
              <a:t>”  (without the quotes)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That path then needs to be passed to an image 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Remember: when trial data is updated, Excel link needs refreshing.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Attributes are accessed with $ and name of excel header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We will come round and help</a:t>
            </a:r>
          </a:p>
          <a:p>
            <a:r>
              <a:rPr lang="en-GB" b="1" dirty="0" smtClean="0"/>
              <a:t>If you don’t get chance to finish, have a go at home.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55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784" y="1417936"/>
            <a:ext cx="8229600" cy="496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/>
              <a:t>Applications used at Kent for the presentation of stimuli and the collection of data: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3226"/>
              </p:ext>
            </p:extLst>
          </p:nvPr>
        </p:nvGraphicFramePr>
        <p:xfrm>
          <a:off x="524106" y="1916832"/>
          <a:ext cx="7792311" cy="409122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5500"/>
                <a:gridCol w="609069"/>
                <a:gridCol w="1083389"/>
                <a:gridCol w="4954353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Application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Platforms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Comments</a:t>
                      </a:r>
                      <a:endParaRPr lang="en-GB" sz="1400" dirty="0"/>
                    </a:p>
                  </a:txBody>
                  <a:tcPr/>
                </a:tc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E-Prime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 only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Easy for simple experiments. Can get complicated quickly. Can be used with EEG &amp; Eye-trackers</a:t>
                      </a:r>
                      <a:endParaRPr lang="en-GB" sz="1400" dirty="0"/>
                    </a:p>
                  </a:txBody>
                  <a:tcPr/>
                </a:tc>
              </a:tr>
              <a:tr h="998152">
                <a:tc>
                  <a:txBody>
                    <a:bodyPr/>
                    <a:lstStyle/>
                    <a:p>
                      <a:r>
                        <a:rPr lang="en-GB" sz="1400" b="1" i="1" dirty="0" err="1" smtClean="0">
                          <a:solidFill>
                            <a:srgbClr val="7030A0"/>
                          </a:solidFill>
                        </a:rPr>
                        <a:t>PsychoPy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FREE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Windows, Mac, Linux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Uses Python,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a powerful and flexible free language.  Routinely used with EEG/TMS based experiments.  Has been used with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EyeLink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, and we’ve managed to get things working with the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Tobii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EyeTracker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recently.</a:t>
                      </a:r>
                      <a:endParaRPr lang="en-GB" sz="1400" b="1" i="1" baseline="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99815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Inquisit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Windows, Mac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Lab &amp; Web components.</a:t>
                      </a:r>
                    </a:p>
                    <a:p>
                      <a:r>
                        <a:rPr lang="en-GB" sz="1400" dirty="0" smtClean="0"/>
                        <a:t>Web Browser based to run experiments</a:t>
                      </a:r>
                      <a:endParaRPr lang="en-GB" sz="1400" dirty="0"/>
                    </a:p>
                  </a:txBody>
                  <a:tcPr/>
                </a:tc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Matlab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Windows, Mac, Linux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 Psychophysics toolbox to run experiments. Some</a:t>
                      </a:r>
                      <a:r>
                        <a:rPr lang="en-GB" sz="1400" baseline="0" dirty="0" smtClean="0"/>
                        <a:t> good internal expertise. Somewhat idiosyncratic.</a:t>
                      </a:r>
                      <a:endParaRPr lang="en-GB" sz="1400" dirty="0"/>
                    </a:p>
                  </a:txBody>
                  <a:tcPr/>
                </a:tc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Superlab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 only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Limited use @Kent. Legacy experiments only as a rule.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7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accent2"/>
                </a:solidFill>
              </a:rPr>
              <a:t>PsychoPy: </a:t>
            </a:r>
            <a:r>
              <a:rPr lang="en" sz="3000" dirty="0" smtClean="0">
                <a:solidFill>
                  <a:schemeClr val="accent2"/>
                </a:solidFill>
              </a:rPr>
              <a:t/>
            </a:r>
            <a:br>
              <a:rPr lang="en" sz="3000" dirty="0" smtClean="0">
                <a:solidFill>
                  <a:schemeClr val="accent2"/>
                </a:solidFill>
              </a:rPr>
            </a:br>
            <a:r>
              <a:rPr lang="en" sz="2800" b="0" dirty="0" smtClean="0">
                <a:solidFill>
                  <a:schemeClr val="accent1">
                    <a:lumMod val="50000"/>
                  </a:schemeClr>
                </a:solidFill>
              </a:rPr>
              <a:t>Why </a:t>
            </a:r>
            <a:r>
              <a:rPr lang="en" sz="2800" b="0" dirty="0">
                <a:solidFill>
                  <a:schemeClr val="accent1">
                    <a:lumMod val="50000"/>
                  </a:schemeClr>
                </a:solidFill>
              </a:rPr>
              <a:t>might I want to use it?</a:t>
            </a:r>
            <a:r>
              <a:rPr lang="en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91520" y="1340768"/>
            <a:ext cx="8229600" cy="496770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 smtClean="0"/>
              <a:t>In Psychology - a need for:</a:t>
            </a:r>
          </a:p>
          <a:p>
            <a:pPr lvl="0" rtl="0">
              <a:spcBef>
                <a:spcPts val="0"/>
              </a:spcBef>
              <a:buNone/>
            </a:pPr>
            <a:endParaRPr sz="1400" dirty="0" smtClean="0"/>
          </a:p>
          <a:p>
            <a:pPr marL="323850" indent="-285750">
              <a:buSzPct val="100000"/>
            </a:pPr>
            <a:r>
              <a:rPr lang="en" sz="1600" dirty="0" smtClean="0"/>
              <a:t>Constructing experiments to: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display stimuli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capture user responses</a:t>
            </a:r>
            <a:endParaRPr lang="en" dirty="0"/>
          </a:p>
          <a:p>
            <a:pPr marL="419100"/>
            <a:r>
              <a:rPr lang="en" sz="1600" dirty="0" smtClean="0"/>
              <a:t>Examples: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Eprime, </a:t>
            </a:r>
            <a:r>
              <a:rPr lang="en" dirty="0" smtClean="0">
                <a:solidFill>
                  <a:srgbClr val="9900FF"/>
                </a:solidFill>
              </a:rPr>
              <a:t>PsychoPy</a:t>
            </a:r>
            <a:r>
              <a:rPr lang="en" dirty="0" smtClean="0"/>
              <a:t>, SuperLab, MatLab, JSPsych, Qualtrics (logic flow)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dirty="0" smtClean="0"/>
          </a:p>
          <a:p>
            <a:pPr marL="0" indent="0">
              <a:buNone/>
            </a:pPr>
            <a:r>
              <a:rPr lang="en" sz="1600" dirty="0" smtClean="0"/>
              <a:t>PsychoPy is free and is written in a computing language called </a:t>
            </a:r>
            <a:r>
              <a:rPr lang="en" sz="1600" b="1" dirty="0" smtClean="0"/>
              <a:t>Python, which means:</a:t>
            </a:r>
          </a:p>
          <a:p>
            <a:pPr marL="0" indent="0">
              <a:buNone/>
            </a:pPr>
            <a:endParaRPr lang="en" sz="1600" b="1" dirty="0"/>
          </a:p>
          <a:p>
            <a:r>
              <a:rPr lang="en" sz="1600" dirty="0" smtClean="0"/>
              <a:t>works on Windows/MAC/LINUX</a:t>
            </a:r>
          </a:p>
          <a:p>
            <a:r>
              <a:rPr lang="en" sz="1600" dirty="0" smtClean="0"/>
              <a:t>is VERY widely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dirty="0" smtClean="0"/>
              <a:t>GOOGLE, FACEBOOK, Finance, Science...</a:t>
            </a:r>
          </a:p>
          <a:p>
            <a:r>
              <a:rPr lang="en" sz="1600" dirty="0" smtClean="0"/>
              <a:t>has lots of support</a:t>
            </a:r>
          </a:p>
          <a:p>
            <a:r>
              <a:rPr lang="en" sz="1600" dirty="0" smtClean="0"/>
              <a:t>Adaptable: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dirty="0" smtClean="0"/>
              <a:t>run experiments, analyse data, scripting</a:t>
            </a:r>
          </a:p>
          <a:p>
            <a:r>
              <a:rPr lang="en" sz="1600" dirty="0" smtClean="0"/>
              <a:t>libraries, libraries, libraries,...</a:t>
            </a:r>
          </a:p>
          <a:p>
            <a:pPr marL="0" indent="0">
              <a:buNone/>
            </a:pPr>
            <a:endParaRPr lang="en" b="1"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and installing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all of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2015/16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we are using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v1.82.01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of PsychoPy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Fixed for consistency across School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Experiments </a:t>
            </a:r>
            <a:r>
              <a:rPr lang="en" sz="1400" dirty="0">
                <a:solidFill>
                  <a:schemeClr val="tx1"/>
                </a:solidFill>
              </a:rPr>
              <a:t>created in an older version should upgrade </a:t>
            </a:r>
            <a:r>
              <a:rPr lang="en" sz="1400" dirty="0" smtClean="0">
                <a:solidFill>
                  <a:schemeClr val="tx1"/>
                </a:solidFill>
              </a:rPr>
              <a:t>fine.</a:t>
            </a:r>
          </a:p>
          <a:p>
            <a:pPr marL="7620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400" dirty="0" smtClean="0">
                <a:solidFill>
                  <a:schemeClr val="tx1"/>
                </a:solidFill>
              </a:rPr>
              <a:t> Let </a:t>
            </a:r>
            <a:r>
              <a:rPr lang="en" sz="1400" dirty="0">
                <a:solidFill>
                  <a:schemeClr val="tx1"/>
                </a:solidFill>
              </a:rPr>
              <a:t>us know if you have any </a:t>
            </a:r>
            <a:r>
              <a:rPr lang="en" sz="1400" dirty="0" smtClean="0">
                <a:solidFill>
                  <a:schemeClr val="tx1"/>
                </a:solidFill>
              </a:rPr>
              <a:t>problems with any upgrade process.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rgbClr val="FF0000"/>
                </a:solidFill>
              </a:rPr>
              <a:t> Warning</a:t>
            </a:r>
            <a:r>
              <a:rPr lang="en" sz="1400" dirty="0">
                <a:solidFill>
                  <a:srgbClr val="FF0000"/>
                </a:solidFill>
              </a:rPr>
              <a:t>! </a:t>
            </a:r>
            <a:r>
              <a:rPr lang="en" sz="1400" dirty="0">
                <a:solidFill>
                  <a:schemeClr val="tx1"/>
                </a:solidFill>
              </a:rPr>
              <a:t>- Experiments created in an newer version will not run </a:t>
            </a:r>
            <a:r>
              <a:rPr lang="en" sz="1400" dirty="0" smtClean="0">
                <a:solidFill>
                  <a:schemeClr val="tx1"/>
                </a:solidFill>
              </a:rPr>
              <a:t>properly on an older version!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Any </a:t>
            </a:r>
            <a:r>
              <a:rPr lang="en" sz="1400" dirty="0">
                <a:solidFill>
                  <a:schemeClr val="tx1"/>
                </a:solidFill>
              </a:rPr>
              <a:t>upgrade to the version will only occur if a major bug is found with PsychoPy, and will be communicated</a:t>
            </a:r>
            <a:r>
              <a:rPr lang="en" sz="1400" dirty="0" smtClean="0">
                <a:solidFill>
                  <a:schemeClr val="tx1"/>
                </a:solidFill>
              </a:rPr>
              <a:t>.</a:t>
            </a:r>
          </a:p>
          <a:p>
            <a:pPr marL="247650" indent="-171450">
              <a:buClr>
                <a:schemeClr val="dk1"/>
              </a:buClr>
              <a:buSzPct val="100000"/>
            </a:pPr>
            <a:endParaRPr lang="en" sz="1400" u="sng" dirty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5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Installation instructions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Student/staff PC’s (like you are on now), should already have it installed via the location you’ve used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.  We show how to load it a few slides on…</a:t>
            </a:r>
            <a:endParaRPr lang="en" sz="1400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home use, visit: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u="sng" dirty="0" smtClean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6200" lvl="0" indent="0">
              <a:buClr>
                <a:schemeClr val="dk1"/>
              </a:buClr>
              <a:buSzPct val="100000"/>
              <a:buNone/>
            </a:pPr>
            <a:r>
              <a:rPr lang="en" sz="1400" u="sng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  <a:hlinkClick r:id="rId2"/>
              </a:rPr>
              <a:t>http</a:t>
            </a:r>
            <a:r>
              <a:rPr lang="en" sz="1400" u="sng" dirty="0">
                <a:solidFill>
                  <a:srgbClr val="FF0000"/>
                </a:solidFill>
                <a:ea typeface="Courier New"/>
                <a:cs typeface="Courier New"/>
                <a:sym typeface="Courier New"/>
                <a:hlinkClick r:id="rId2"/>
              </a:rPr>
              <a:t>://psychopy.org</a:t>
            </a:r>
            <a:r>
              <a:rPr lang="en" sz="1400" u="sng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  <a:hlinkClick r:id="rId2"/>
              </a:rPr>
              <a:t>/</a:t>
            </a:r>
          </a:p>
          <a:p>
            <a:pPr marL="76200" lvl="0" indent="0">
              <a:buClr>
                <a:schemeClr val="dk1"/>
              </a:buClr>
              <a:buSzPct val="100000"/>
              <a:buNone/>
            </a:pPr>
            <a:endParaRPr lang="en" sz="1400" u="sng" dirty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 smtClean="0">
                <a:solidFill>
                  <a:schemeClr val="tx1"/>
                </a:solidFill>
              </a:rPr>
              <a:t>Select </a:t>
            </a:r>
            <a:r>
              <a:rPr lang="en" sz="1300" dirty="0">
                <a:solidFill>
                  <a:schemeClr val="tx1"/>
                </a:solidFill>
              </a:rPr>
              <a:t>the </a:t>
            </a:r>
            <a:r>
              <a:rPr lang="en" sz="1300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DOWNLOAD</a:t>
            </a:r>
            <a:r>
              <a:rPr lang="en" sz="1300" dirty="0">
                <a:solidFill>
                  <a:schemeClr val="tx1"/>
                </a:solidFill>
              </a:rPr>
              <a:t> link </a:t>
            </a:r>
            <a:r>
              <a:rPr lang="en" sz="1300" dirty="0" smtClean="0">
                <a:solidFill>
                  <a:schemeClr val="tx1"/>
                </a:solidFill>
              </a:rPr>
              <a:t>- </a:t>
            </a:r>
            <a:r>
              <a:rPr lang="en" sz="1300" dirty="0">
                <a:solidFill>
                  <a:schemeClr val="tx1"/>
                </a:solidFill>
              </a:rPr>
              <a:t>this takes you to the SOURCEFORGE website which hosts the download files</a:t>
            </a: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>
                <a:solidFill>
                  <a:schemeClr val="tx1"/>
                </a:solidFill>
              </a:rPr>
              <a:t>Select the PsychoPy folder and then choose the appropriate installer to download and then </a:t>
            </a:r>
            <a:r>
              <a:rPr lang="en" sz="1300" dirty="0" smtClean="0">
                <a:solidFill>
                  <a:schemeClr val="tx1"/>
                </a:solidFill>
              </a:rPr>
              <a:t>run</a:t>
            </a: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 smtClean="0">
                <a:solidFill>
                  <a:schemeClr val="tx1"/>
                </a:solidFill>
              </a:rPr>
              <a:t>If </a:t>
            </a:r>
            <a:r>
              <a:rPr lang="en" sz="1300" dirty="0">
                <a:solidFill>
                  <a:schemeClr val="tx1"/>
                </a:solidFill>
              </a:rPr>
              <a:t>in doubt, choose the latest ‘STANDALONE’ version, MAC or Windows as </a:t>
            </a:r>
            <a:r>
              <a:rPr lang="en" sz="1300" dirty="0" smtClean="0">
                <a:solidFill>
                  <a:schemeClr val="tx1"/>
                </a:solidFill>
              </a:rPr>
              <a:t>appropriate</a:t>
            </a:r>
            <a:endParaRPr lang="en" sz="1300" dirty="0">
              <a:solidFill>
                <a:schemeClr val="tx1"/>
              </a:solidFill>
            </a:endParaRP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>
                <a:solidFill>
                  <a:schemeClr val="tx1"/>
                </a:solidFill>
              </a:rPr>
              <a:t>see also </a:t>
            </a:r>
            <a:r>
              <a:rPr lang="en" sz="1300" u="sng" dirty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3"/>
              </a:rPr>
              <a:t>www.psychopy.org/installation</a:t>
            </a:r>
            <a:r>
              <a:rPr lang="en" sz="13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GB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 your file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SzPct val="100000"/>
              <a:buNone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Experimental files:</a:t>
            </a:r>
          </a:p>
          <a:p>
            <a:pPr marL="361950" indent="-285750">
              <a:buSzPct val="100000"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psyexp</a:t>
            </a:r>
            <a:r>
              <a:rPr lang="en" dirty="0"/>
              <a:t> : these are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dirty="0"/>
              <a:t> source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*.py</a:t>
            </a:r>
            <a:r>
              <a:rPr lang="en" dirty="0"/>
              <a:t> : these are Python source code files. Your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CODER</a:t>
            </a:r>
            <a:r>
              <a:rPr lang="en" dirty="0"/>
              <a:t>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-GB" dirty="0"/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pyc</a:t>
            </a:r>
            <a:r>
              <a:rPr lang="en" dirty="0"/>
              <a:t> : these are your ‘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byte compiled</a:t>
            </a:r>
            <a:r>
              <a:rPr lang="en" dirty="0"/>
              <a:t>’ files. You can safely ignore them for now</a:t>
            </a:r>
            <a:r>
              <a:rPr lang="en" dirty="0" smtClean="0"/>
              <a:t>.</a:t>
            </a:r>
          </a:p>
          <a:p>
            <a:pPr marL="361950" indent="-285750">
              <a:buSzPct val="100000"/>
            </a:pPr>
            <a:endParaRPr lang="en" dirty="0"/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endParaRPr lang="en" dirty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Starting PsychoPy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PsychoPy icon …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On UoK ‘managed build’ Windows PCs</a:t>
            </a:r>
          </a:p>
          <a:p>
            <a:pPr marL="914400" lvl="1" indent="-381000" rtl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START | Programs | Departmental Software |</a:t>
            </a:r>
          </a:p>
          <a:p>
            <a:pPr marL="914400" lvl="1" indent="-381000" rtl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.. School of Psychology |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PsychoPy</a:t>
            </a:r>
          </a:p>
          <a:p>
            <a:pPr marL="533400" lvl="1" indent="0" rtl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None/>
            </a:pP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81000">
              <a:buClr>
                <a:schemeClr val="accent1">
                  <a:lumMod val="75000"/>
                </a:schemeClr>
              </a:buClr>
              <a:buSzPct val="125000"/>
            </a:pPr>
            <a:r>
              <a:rPr lang="en" sz="2400" dirty="0"/>
              <a:t>PsychoPy has 2 modes, so if it starts in Coder view, you can switch mode using:</a:t>
            </a:r>
          </a:p>
          <a:p>
            <a:pPr marL="990600" lvl="1" indent="-457200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View | Go to Builder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View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848" y="1916832"/>
            <a:ext cx="592477" cy="59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Builder Vs Coder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b</a:t>
            </a:r>
            <a:r>
              <a:rPr lang="en-GB" dirty="0" smtClean="0"/>
              <a:t>rief overview of both and what they are</a:t>
            </a:r>
          </a:p>
          <a:p>
            <a:r>
              <a:rPr lang="en-GB" dirty="0" smtClean="0"/>
              <a:t>Will be sticking with Builder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9914"/>
            <a:ext cx="3541240" cy="2801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15" y="2828880"/>
            <a:ext cx="3549585" cy="2801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7720" y="56896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Builder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1907" y="56896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Coder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00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Exercise 1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Run a </a:t>
            </a:r>
            <a:r>
              <a:rPr lang="en-GB" sz="3100" dirty="0" err="1" smtClean="0">
                <a:solidFill>
                  <a:schemeClr val="accent1">
                    <a:lumMod val="75000"/>
                  </a:schemeClr>
                </a:solidFill>
              </a:rPr>
              <a:t>stroop</a:t>
            </a: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 demo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Exercise 1.1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up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/>
              <a:t> from within your directory</a:t>
            </a:r>
          </a:p>
          <a:p>
            <a:r>
              <a:rPr lang="en-GB" dirty="0" smtClean="0"/>
              <a:t>Don’t worry what everything is just yet, we’ll cover it later!</a:t>
            </a:r>
          </a:p>
          <a:p>
            <a:r>
              <a:rPr lang="en-GB" dirty="0" smtClean="0"/>
              <a:t>Click the green icon at the top to run it</a:t>
            </a:r>
          </a:p>
          <a:p>
            <a:r>
              <a:rPr lang="en-GB" dirty="0" smtClean="0"/>
              <a:t>See what it does.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Exercise 1.2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Look inside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 </a:t>
            </a:r>
            <a:r>
              <a:rPr lang="en-GB" dirty="0" smtClean="0"/>
              <a:t>folder and see what is produced</a:t>
            </a:r>
          </a:p>
          <a:p>
            <a:r>
              <a:rPr lang="en-GB" dirty="0" smtClean="0"/>
              <a:t>Open one of the most recent CSV files that you find</a:t>
            </a:r>
            <a:endParaRPr lang="en-US" dirty="0"/>
          </a:p>
          <a:p>
            <a:pPr lvl="1"/>
            <a:r>
              <a:rPr lang="en-US" sz="1800" dirty="0" smtClean="0"/>
              <a:t>Study </a:t>
            </a:r>
            <a:r>
              <a:rPr lang="en-US" sz="1800" dirty="0"/>
              <a:t>the </a:t>
            </a:r>
            <a:r>
              <a:rPr lang="en-US" sz="1800" dirty="0" smtClean="0"/>
              <a:t>file, </a:t>
            </a:r>
            <a:r>
              <a:rPr lang="en-US" sz="1800" dirty="0"/>
              <a:t>noting the column headings.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772</TotalTime>
  <Words>2030</Words>
  <Application>Microsoft Office PowerPoint</Application>
  <PresentationFormat>On-screen Show (4:3)</PresentationFormat>
  <Paragraphs>354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An Introduction to PsychoPy</vt:lpstr>
      <vt:lpstr>Learning outcomes from training</vt:lpstr>
      <vt:lpstr>Experimental software</vt:lpstr>
      <vt:lpstr>PsychoPy:  Why might I want to use it? </vt:lpstr>
      <vt:lpstr>Using and installing PsychoPy</vt:lpstr>
      <vt:lpstr>Know your file types</vt:lpstr>
      <vt:lpstr>Starting PsychoPy</vt:lpstr>
      <vt:lpstr>Builder Vs Coder views</vt:lpstr>
      <vt:lpstr>Exercise 1 Run a stroop demo</vt:lpstr>
      <vt:lpstr>Demo:  What comes out from PsychoPy?</vt:lpstr>
      <vt:lpstr>An overview of the interface</vt:lpstr>
      <vt:lpstr>Continued…</vt:lpstr>
      <vt:lpstr>Key components</vt:lpstr>
      <vt:lpstr>Key component properties</vt:lpstr>
      <vt:lpstr>More on “loops”</vt:lpstr>
      <vt:lpstr>By using a data source!</vt:lpstr>
      <vt:lpstr>Accessing those attributes</vt:lpstr>
      <vt:lpstr>So when the trials run…</vt:lpstr>
      <vt:lpstr>Some “Gotchas”</vt:lpstr>
      <vt:lpstr>Exercise 2: Modify the Stroop demo</vt:lpstr>
      <vt:lpstr>Components - Part 2</vt:lpstr>
      <vt:lpstr>Demo: File preferences + settings</vt:lpstr>
      <vt:lpstr>Escaping from your experiment</vt:lpstr>
      <vt:lpstr>Exercise 3 Turn stroop into a Picture based stroop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PsychoPy</dc:title>
  <dc:creator>fg30</dc:creator>
  <cp:lastModifiedBy>Frank Gasking</cp:lastModifiedBy>
  <cp:revision>77</cp:revision>
  <cp:lastPrinted>2016-02-05T12:31:04Z</cp:lastPrinted>
  <dcterms:modified xsi:type="dcterms:W3CDTF">2016-02-05T12:31:16Z</dcterms:modified>
</cp:coreProperties>
</file>