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312" r:id="rId4"/>
    <p:sldId id="314" r:id="rId5"/>
    <p:sldId id="324" r:id="rId6"/>
    <p:sldId id="325" r:id="rId7"/>
    <p:sldId id="327" r:id="rId8"/>
    <p:sldId id="317" r:id="rId9"/>
    <p:sldId id="313" r:id="rId10"/>
    <p:sldId id="321" r:id="rId11"/>
    <p:sldId id="322" r:id="rId12"/>
    <p:sldId id="323" r:id="rId13"/>
    <p:sldId id="315" r:id="rId14"/>
    <p:sldId id="319" r:id="rId15"/>
    <p:sldId id="311" r:id="rId16"/>
    <p:sldId id="326" r:id="rId17"/>
    <p:sldId id="276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71" autoAdjust="0"/>
  </p:normalViewPr>
  <p:slideViewPr>
    <p:cSldViewPr>
      <p:cViewPr varScale="1">
        <p:scale>
          <a:sx n="130" d="100"/>
          <a:sy n="130" d="100"/>
        </p:scale>
        <p:origin x="11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FF362-90F8-4BA6-9160-0A367ABB0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D923375-7966-4347-A774-A25091CF24F7}">
      <dgm:prSet/>
      <dgm:spPr/>
      <dgm:t>
        <a:bodyPr/>
        <a:lstStyle/>
        <a:p>
          <a:pPr rtl="0"/>
          <a:r>
            <a:rPr lang="zh-CN" smtClean="0"/>
            <a:t>单实例配置</a:t>
          </a:r>
          <a:endParaRPr lang="zh-CN"/>
        </a:p>
      </dgm:t>
    </dgm:pt>
    <dgm:pt modelId="{E7F32AD7-57CB-4070-B277-EB6475889B36}" type="parTrans" cxnId="{E91DBC5A-0B71-42F8-BF61-6576C2364582}">
      <dgm:prSet/>
      <dgm:spPr/>
      <dgm:t>
        <a:bodyPr/>
        <a:lstStyle/>
        <a:p>
          <a:endParaRPr lang="zh-CN" altLang="en-US"/>
        </a:p>
      </dgm:t>
    </dgm:pt>
    <dgm:pt modelId="{DB4FFAC5-B83A-4610-B266-AC913CF8275E}" type="sibTrans" cxnId="{E91DBC5A-0B71-42F8-BF61-6576C2364582}">
      <dgm:prSet/>
      <dgm:spPr/>
      <dgm:t>
        <a:bodyPr/>
        <a:lstStyle/>
        <a:p>
          <a:endParaRPr lang="zh-CN" altLang="en-US"/>
        </a:p>
      </dgm:t>
    </dgm:pt>
    <dgm:pt modelId="{36370D65-422D-498A-8523-1AFF6816D1E0}">
      <dgm:prSet/>
      <dgm:spPr/>
      <dgm:t>
        <a:bodyPr/>
        <a:lstStyle/>
        <a:p>
          <a:pPr rtl="0"/>
          <a:r>
            <a:rPr lang="en-US" smtClean="0"/>
            <a:t>zuul.routes.hello-service.path=/api-a/**</a:t>
          </a:r>
          <a:endParaRPr lang="zh-CN"/>
        </a:p>
      </dgm:t>
    </dgm:pt>
    <dgm:pt modelId="{85E3A549-C318-4AB3-B1B8-732BEFC3E1A3}" type="parTrans" cxnId="{6BF74E90-42E9-4B61-9F9C-ED008632AD90}">
      <dgm:prSet/>
      <dgm:spPr/>
      <dgm:t>
        <a:bodyPr/>
        <a:lstStyle/>
        <a:p>
          <a:endParaRPr lang="zh-CN" altLang="en-US"/>
        </a:p>
      </dgm:t>
    </dgm:pt>
    <dgm:pt modelId="{FFF9F4C5-54E9-4AC4-BF17-E0E07823F96F}" type="sibTrans" cxnId="{6BF74E90-42E9-4B61-9F9C-ED008632AD90}">
      <dgm:prSet/>
      <dgm:spPr/>
      <dgm:t>
        <a:bodyPr/>
        <a:lstStyle/>
        <a:p>
          <a:endParaRPr lang="zh-CN" altLang="en-US"/>
        </a:p>
      </dgm:t>
    </dgm:pt>
    <dgm:pt modelId="{1F8FE573-91C7-490E-990C-3A04513E2C58}">
      <dgm:prSet/>
      <dgm:spPr/>
      <dgm:t>
        <a:bodyPr/>
        <a:lstStyle/>
        <a:p>
          <a:pPr rtl="0"/>
          <a:r>
            <a:rPr lang="en-US" smtClean="0"/>
            <a:t>zuul.routes.hello-service.url=http://localhost:8080/</a:t>
          </a:r>
          <a:endParaRPr lang="zh-CN"/>
        </a:p>
      </dgm:t>
    </dgm:pt>
    <dgm:pt modelId="{D3D74CCA-E995-4C05-9712-0175423A5431}" type="parTrans" cxnId="{DDBFF067-7A34-4DDE-9719-28ABB05F26A5}">
      <dgm:prSet/>
      <dgm:spPr/>
      <dgm:t>
        <a:bodyPr/>
        <a:lstStyle/>
        <a:p>
          <a:endParaRPr lang="zh-CN" altLang="en-US"/>
        </a:p>
      </dgm:t>
    </dgm:pt>
    <dgm:pt modelId="{CE4FB0EC-C455-4F1E-A5E6-DE02E565FC64}" type="sibTrans" cxnId="{DDBFF067-7A34-4DDE-9719-28ABB05F26A5}">
      <dgm:prSet/>
      <dgm:spPr/>
      <dgm:t>
        <a:bodyPr/>
        <a:lstStyle/>
        <a:p>
          <a:endParaRPr lang="zh-CN" altLang="en-US"/>
        </a:p>
      </dgm:t>
    </dgm:pt>
    <dgm:pt modelId="{D2526CDB-5915-4AAF-B650-28554EF111B5}">
      <dgm:prSet/>
      <dgm:spPr/>
      <dgm:t>
        <a:bodyPr/>
        <a:lstStyle/>
        <a:p>
          <a:pPr rtl="0"/>
          <a:r>
            <a:rPr lang="zh-CN" smtClean="0"/>
            <a:t>多实例配置</a:t>
          </a:r>
          <a:endParaRPr lang="zh-CN"/>
        </a:p>
      </dgm:t>
    </dgm:pt>
    <dgm:pt modelId="{8D4DE1E9-B56C-4766-B669-6E4BB55700DD}" type="parTrans" cxnId="{DC42C3EE-02EC-4E66-B425-1382B86574B7}">
      <dgm:prSet/>
      <dgm:spPr/>
      <dgm:t>
        <a:bodyPr/>
        <a:lstStyle/>
        <a:p>
          <a:endParaRPr lang="zh-CN" altLang="en-US"/>
        </a:p>
      </dgm:t>
    </dgm:pt>
    <dgm:pt modelId="{A98E284C-AF00-404A-AAD5-480872E87040}" type="sibTrans" cxnId="{DC42C3EE-02EC-4E66-B425-1382B86574B7}">
      <dgm:prSet/>
      <dgm:spPr/>
      <dgm:t>
        <a:bodyPr/>
        <a:lstStyle/>
        <a:p>
          <a:endParaRPr lang="zh-CN" altLang="en-US"/>
        </a:p>
      </dgm:t>
    </dgm:pt>
    <dgm:pt modelId="{437F8409-0671-41F9-B305-C11935FC7360}">
      <dgm:prSet/>
      <dgm:spPr/>
      <dgm:t>
        <a:bodyPr/>
        <a:lstStyle/>
        <a:p>
          <a:pPr rtl="0"/>
          <a:r>
            <a:rPr lang="en-US" smtClean="0"/>
            <a:t>zuul.routes.hello-service.path=/api-a/**</a:t>
          </a:r>
          <a:endParaRPr lang="zh-CN"/>
        </a:p>
      </dgm:t>
    </dgm:pt>
    <dgm:pt modelId="{EFA282A0-A0A6-4260-B602-1DD3663AC01D}" type="parTrans" cxnId="{370896D4-4658-4EA3-86C6-49523D678606}">
      <dgm:prSet/>
      <dgm:spPr/>
      <dgm:t>
        <a:bodyPr/>
        <a:lstStyle/>
        <a:p>
          <a:endParaRPr lang="zh-CN" altLang="en-US"/>
        </a:p>
      </dgm:t>
    </dgm:pt>
    <dgm:pt modelId="{6BE5F244-DC67-4C82-8766-8CC2E147C8A7}" type="sibTrans" cxnId="{370896D4-4658-4EA3-86C6-49523D678606}">
      <dgm:prSet/>
      <dgm:spPr/>
      <dgm:t>
        <a:bodyPr/>
        <a:lstStyle/>
        <a:p>
          <a:endParaRPr lang="zh-CN" altLang="en-US"/>
        </a:p>
      </dgm:t>
    </dgm:pt>
    <dgm:pt modelId="{171C0894-1536-4B50-AF06-1CF8857BA4C4}">
      <dgm:prSet/>
      <dgm:spPr/>
      <dgm:t>
        <a:bodyPr/>
        <a:lstStyle/>
        <a:p>
          <a:pPr rtl="0"/>
          <a:r>
            <a:rPr lang="en-US" dirty="0" err="1" smtClean="0"/>
            <a:t>zuul.routes.hello-service.serviceId</a:t>
          </a:r>
          <a:r>
            <a:rPr lang="en-US" dirty="0" smtClean="0"/>
            <a:t>=hello-service</a:t>
          </a:r>
          <a:endParaRPr lang="zh-CN" dirty="0"/>
        </a:p>
      </dgm:t>
    </dgm:pt>
    <dgm:pt modelId="{F3C8AB08-DF17-4209-89BD-BE7554B1F40B}" type="parTrans" cxnId="{686B2970-0D28-4B07-8462-DBCCA8C248E4}">
      <dgm:prSet/>
      <dgm:spPr/>
      <dgm:t>
        <a:bodyPr/>
        <a:lstStyle/>
        <a:p>
          <a:endParaRPr lang="zh-CN" altLang="en-US"/>
        </a:p>
      </dgm:t>
    </dgm:pt>
    <dgm:pt modelId="{ECA51B7B-C945-4A88-87F4-0B2516BE2170}" type="sibTrans" cxnId="{686B2970-0D28-4B07-8462-DBCCA8C248E4}">
      <dgm:prSet/>
      <dgm:spPr/>
      <dgm:t>
        <a:bodyPr/>
        <a:lstStyle/>
        <a:p>
          <a:endParaRPr lang="zh-CN" altLang="en-US"/>
        </a:p>
      </dgm:t>
    </dgm:pt>
    <dgm:pt modelId="{E7517944-6A97-458A-8FC5-15834024A0DD}">
      <dgm:prSet/>
      <dgm:spPr/>
      <dgm:t>
        <a:bodyPr/>
        <a:lstStyle/>
        <a:p>
          <a:pPr rtl="0"/>
          <a:r>
            <a:rPr lang="en-US" dirty="0" smtClean="0"/>
            <a:t>zuul.routes.hello-service.url=http://localhost:8080/</a:t>
          </a:r>
          <a:endParaRPr lang="zh-CN" dirty="0"/>
        </a:p>
      </dgm:t>
    </dgm:pt>
    <dgm:pt modelId="{E59BEDE8-7451-4ACB-AD27-496BCB9ABDDA}" type="parTrans" cxnId="{B7D715D9-CCFB-43B6-A8FE-011796C26D0A}">
      <dgm:prSet/>
      <dgm:spPr/>
      <dgm:t>
        <a:bodyPr/>
        <a:lstStyle/>
        <a:p>
          <a:endParaRPr lang="zh-CN" altLang="en-US"/>
        </a:p>
      </dgm:t>
    </dgm:pt>
    <dgm:pt modelId="{123F2544-BFD9-465B-84DA-8D3F8A67B7E6}" type="sibTrans" cxnId="{B7D715D9-CCFB-43B6-A8FE-011796C26D0A}">
      <dgm:prSet/>
      <dgm:spPr/>
      <dgm:t>
        <a:bodyPr/>
        <a:lstStyle/>
        <a:p>
          <a:endParaRPr lang="zh-CN" altLang="en-US"/>
        </a:p>
      </dgm:t>
    </dgm:pt>
    <dgm:pt modelId="{E3BBCEED-419B-401C-9DFD-8AA3EE79B00D}">
      <dgm:prSet/>
      <dgm:spPr/>
      <dgm:t>
        <a:bodyPr/>
        <a:lstStyle/>
        <a:p>
          <a:pPr rtl="0"/>
          <a:r>
            <a:rPr lang="en-US" smtClean="0"/>
            <a:t>hello-service.ribbon.listOfServers=http://localhost:8080/,http://localhost:8081/</a:t>
          </a:r>
          <a:endParaRPr lang="zh-CN"/>
        </a:p>
      </dgm:t>
    </dgm:pt>
    <dgm:pt modelId="{285AF498-D6A0-4C2D-956B-F9FB791992E2}" type="parTrans" cxnId="{7FE7F493-CE5F-4C43-B5D2-EE604FCCA21A}">
      <dgm:prSet/>
      <dgm:spPr/>
      <dgm:t>
        <a:bodyPr/>
        <a:lstStyle/>
        <a:p>
          <a:endParaRPr lang="zh-CN" altLang="en-US"/>
        </a:p>
      </dgm:t>
    </dgm:pt>
    <dgm:pt modelId="{455C0EF1-6923-4C9F-B6FB-22603F9DBB24}" type="sibTrans" cxnId="{7FE7F493-CE5F-4C43-B5D2-EE604FCCA21A}">
      <dgm:prSet/>
      <dgm:spPr/>
      <dgm:t>
        <a:bodyPr/>
        <a:lstStyle/>
        <a:p>
          <a:endParaRPr lang="zh-CN" altLang="en-US"/>
        </a:p>
      </dgm:t>
    </dgm:pt>
    <dgm:pt modelId="{E8CCB202-B970-421B-8343-66606F03474B}" type="pres">
      <dgm:prSet presAssocID="{617FF362-90F8-4BA6-9160-0A367ABB0DEC}" presName="linear" presStyleCnt="0">
        <dgm:presLayoutVars>
          <dgm:animLvl val="lvl"/>
          <dgm:resizeHandles val="exact"/>
        </dgm:presLayoutVars>
      </dgm:prSet>
      <dgm:spPr/>
    </dgm:pt>
    <dgm:pt modelId="{7E436D4A-AA2F-429A-B95B-C5150529A0EC}" type="pres">
      <dgm:prSet presAssocID="{7D923375-7966-4347-A774-A25091CF24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67E4D9-769C-48CB-BA6F-FB3A520D41F7}" type="pres">
      <dgm:prSet presAssocID="{7D923375-7966-4347-A774-A25091CF24F7}" presName="childText" presStyleLbl="revTx" presStyleIdx="0" presStyleCnt="2">
        <dgm:presLayoutVars>
          <dgm:bulletEnabled val="1"/>
        </dgm:presLayoutVars>
      </dgm:prSet>
      <dgm:spPr/>
    </dgm:pt>
    <dgm:pt modelId="{3E6F9F69-0AEF-462F-9E96-F1262F846636}" type="pres">
      <dgm:prSet presAssocID="{D2526CDB-5915-4AAF-B650-28554EF111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C46A16-223C-4793-B452-6ABF4714128B}" type="pres">
      <dgm:prSet presAssocID="{D2526CDB-5915-4AAF-B650-28554EF111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1964D94-6C42-4274-A6E9-3901EF2BE999}" type="presOf" srcId="{36370D65-422D-498A-8523-1AFF6816D1E0}" destId="{3E67E4D9-769C-48CB-BA6F-FB3A520D41F7}" srcOrd="0" destOrd="0" presId="urn:microsoft.com/office/officeart/2005/8/layout/vList2"/>
    <dgm:cxn modelId="{3C074A0B-B4C8-4179-B457-867A0E610563}" type="presOf" srcId="{7D923375-7966-4347-A774-A25091CF24F7}" destId="{7E436D4A-AA2F-429A-B95B-C5150529A0EC}" srcOrd="0" destOrd="0" presId="urn:microsoft.com/office/officeart/2005/8/layout/vList2"/>
    <dgm:cxn modelId="{DC42C3EE-02EC-4E66-B425-1382B86574B7}" srcId="{617FF362-90F8-4BA6-9160-0A367ABB0DEC}" destId="{D2526CDB-5915-4AAF-B650-28554EF111B5}" srcOrd="1" destOrd="0" parTransId="{8D4DE1E9-B56C-4766-B669-6E4BB55700DD}" sibTransId="{A98E284C-AF00-404A-AAD5-480872E87040}"/>
    <dgm:cxn modelId="{6BF74E90-42E9-4B61-9F9C-ED008632AD90}" srcId="{7D923375-7966-4347-A774-A25091CF24F7}" destId="{36370D65-422D-498A-8523-1AFF6816D1E0}" srcOrd="0" destOrd="0" parTransId="{85E3A549-C318-4AB3-B1B8-732BEFC3E1A3}" sibTransId="{FFF9F4C5-54E9-4AC4-BF17-E0E07823F96F}"/>
    <dgm:cxn modelId="{DDBFF067-7A34-4DDE-9719-28ABB05F26A5}" srcId="{7D923375-7966-4347-A774-A25091CF24F7}" destId="{1F8FE573-91C7-490E-990C-3A04513E2C58}" srcOrd="1" destOrd="0" parTransId="{D3D74CCA-E995-4C05-9712-0175423A5431}" sibTransId="{CE4FB0EC-C455-4F1E-A5E6-DE02E565FC64}"/>
    <dgm:cxn modelId="{370896D4-4658-4EA3-86C6-49523D678606}" srcId="{D2526CDB-5915-4AAF-B650-28554EF111B5}" destId="{437F8409-0671-41F9-B305-C11935FC7360}" srcOrd="0" destOrd="0" parTransId="{EFA282A0-A0A6-4260-B602-1DD3663AC01D}" sibTransId="{6BE5F244-DC67-4C82-8766-8CC2E147C8A7}"/>
    <dgm:cxn modelId="{E91DBC5A-0B71-42F8-BF61-6576C2364582}" srcId="{617FF362-90F8-4BA6-9160-0A367ABB0DEC}" destId="{7D923375-7966-4347-A774-A25091CF24F7}" srcOrd="0" destOrd="0" parTransId="{E7F32AD7-57CB-4070-B277-EB6475889B36}" sibTransId="{DB4FFAC5-B83A-4610-B266-AC913CF8275E}"/>
    <dgm:cxn modelId="{B7D715D9-CCFB-43B6-A8FE-011796C26D0A}" srcId="{D2526CDB-5915-4AAF-B650-28554EF111B5}" destId="{E7517944-6A97-458A-8FC5-15834024A0DD}" srcOrd="2" destOrd="0" parTransId="{E59BEDE8-7451-4ACB-AD27-496BCB9ABDDA}" sibTransId="{123F2544-BFD9-465B-84DA-8D3F8A67B7E6}"/>
    <dgm:cxn modelId="{F4012ABF-7CF5-4032-BBFD-058CF85BA52F}" type="presOf" srcId="{E7517944-6A97-458A-8FC5-15834024A0DD}" destId="{D1C46A16-223C-4793-B452-6ABF4714128B}" srcOrd="0" destOrd="2" presId="urn:microsoft.com/office/officeart/2005/8/layout/vList2"/>
    <dgm:cxn modelId="{8850B1B7-4BBC-4C3D-969C-3203253B7116}" type="presOf" srcId="{437F8409-0671-41F9-B305-C11935FC7360}" destId="{D1C46A16-223C-4793-B452-6ABF4714128B}" srcOrd="0" destOrd="0" presId="urn:microsoft.com/office/officeart/2005/8/layout/vList2"/>
    <dgm:cxn modelId="{ADC9B027-6E44-40BF-B29E-A81A7BFC9BAD}" type="presOf" srcId="{617FF362-90F8-4BA6-9160-0A367ABB0DEC}" destId="{E8CCB202-B970-421B-8343-66606F03474B}" srcOrd="0" destOrd="0" presId="urn:microsoft.com/office/officeart/2005/8/layout/vList2"/>
    <dgm:cxn modelId="{12AF9470-4C66-44F5-BFB8-86D464D5C2A9}" type="presOf" srcId="{171C0894-1536-4B50-AF06-1CF8857BA4C4}" destId="{D1C46A16-223C-4793-B452-6ABF4714128B}" srcOrd="0" destOrd="1" presId="urn:microsoft.com/office/officeart/2005/8/layout/vList2"/>
    <dgm:cxn modelId="{8A7B3AD7-EDE7-45DE-989C-19987EA4767A}" type="presOf" srcId="{E3BBCEED-419B-401C-9DFD-8AA3EE79B00D}" destId="{D1C46A16-223C-4793-B452-6ABF4714128B}" srcOrd="0" destOrd="3" presId="urn:microsoft.com/office/officeart/2005/8/layout/vList2"/>
    <dgm:cxn modelId="{7FE7F493-CE5F-4C43-B5D2-EE604FCCA21A}" srcId="{D2526CDB-5915-4AAF-B650-28554EF111B5}" destId="{E3BBCEED-419B-401C-9DFD-8AA3EE79B00D}" srcOrd="3" destOrd="0" parTransId="{285AF498-D6A0-4C2D-956B-F9FB791992E2}" sibTransId="{455C0EF1-6923-4C9F-B6FB-22603F9DBB24}"/>
    <dgm:cxn modelId="{686B2970-0D28-4B07-8462-DBCCA8C248E4}" srcId="{D2526CDB-5915-4AAF-B650-28554EF111B5}" destId="{171C0894-1536-4B50-AF06-1CF8857BA4C4}" srcOrd="1" destOrd="0" parTransId="{F3C8AB08-DF17-4209-89BD-BE7554B1F40B}" sibTransId="{ECA51B7B-C945-4A88-87F4-0B2516BE2170}"/>
    <dgm:cxn modelId="{D285364B-42AB-42E0-928B-E3E8F47E18EF}" type="presOf" srcId="{1F8FE573-91C7-490E-990C-3A04513E2C58}" destId="{3E67E4D9-769C-48CB-BA6F-FB3A520D41F7}" srcOrd="0" destOrd="1" presId="urn:microsoft.com/office/officeart/2005/8/layout/vList2"/>
    <dgm:cxn modelId="{C0F39671-EC0F-460D-BCB3-D3A51DAD88F1}" type="presOf" srcId="{D2526CDB-5915-4AAF-B650-28554EF111B5}" destId="{3E6F9F69-0AEF-462F-9E96-F1262F846636}" srcOrd="0" destOrd="0" presId="urn:microsoft.com/office/officeart/2005/8/layout/vList2"/>
    <dgm:cxn modelId="{C3BDDA0C-B293-46D6-B862-D66ADCFF4443}" type="presParOf" srcId="{E8CCB202-B970-421B-8343-66606F03474B}" destId="{7E436D4A-AA2F-429A-B95B-C5150529A0EC}" srcOrd="0" destOrd="0" presId="urn:microsoft.com/office/officeart/2005/8/layout/vList2"/>
    <dgm:cxn modelId="{8E5FC46B-4F70-4C3D-A75F-CD6655005F79}" type="presParOf" srcId="{E8CCB202-B970-421B-8343-66606F03474B}" destId="{3E67E4D9-769C-48CB-BA6F-FB3A520D41F7}" srcOrd="1" destOrd="0" presId="urn:microsoft.com/office/officeart/2005/8/layout/vList2"/>
    <dgm:cxn modelId="{27A85079-4DCA-4D90-B98A-5C3922C87051}" type="presParOf" srcId="{E8CCB202-B970-421B-8343-66606F03474B}" destId="{3E6F9F69-0AEF-462F-9E96-F1262F846636}" srcOrd="2" destOrd="0" presId="urn:microsoft.com/office/officeart/2005/8/layout/vList2"/>
    <dgm:cxn modelId="{34B82C3D-1511-469C-911F-02621CB24BEE}" type="presParOf" srcId="{E8CCB202-B970-421B-8343-66606F03474B}" destId="{D1C46A16-223C-4793-B452-6ABF4714128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36D4A-AA2F-429A-B95B-C5150529A0EC}">
      <dsp:nvSpPr>
        <dsp:cNvPr id="0" name=""/>
        <dsp:cNvSpPr/>
      </dsp:nvSpPr>
      <dsp:spPr>
        <a:xfrm>
          <a:off x="0" y="8533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单实例配置</a:t>
          </a:r>
          <a:endParaRPr lang="zh-CN" sz="2100" kern="1200"/>
        </a:p>
      </dsp:txBody>
      <dsp:txXfrm>
        <a:off x="25787" y="34320"/>
        <a:ext cx="8178026" cy="476681"/>
      </dsp:txXfrm>
    </dsp:sp>
    <dsp:sp modelId="{3E67E4D9-769C-48CB-BA6F-FB3A520D41F7}">
      <dsp:nvSpPr>
        <dsp:cNvPr id="0" name=""/>
        <dsp:cNvSpPr/>
      </dsp:nvSpPr>
      <dsp:spPr>
        <a:xfrm>
          <a:off x="0" y="536788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zuul.routes.hello-service.path=/api-a/**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zuul.routes.hello-service.url=http://localhost:8080/</a:t>
          </a:r>
          <a:endParaRPr lang="zh-CN" sz="1600" kern="1200"/>
        </a:p>
      </dsp:txBody>
      <dsp:txXfrm>
        <a:off x="0" y="536788"/>
        <a:ext cx="8229600" cy="554242"/>
      </dsp:txXfrm>
    </dsp:sp>
    <dsp:sp modelId="{3E6F9F69-0AEF-462F-9E96-F1262F846636}">
      <dsp:nvSpPr>
        <dsp:cNvPr id="0" name=""/>
        <dsp:cNvSpPr/>
      </dsp:nvSpPr>
      <dsp:spPr>
        <a:xfrm>
          <a:off x="0" y="1091030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多实例配置</a:t>
          </a:r>
          <a:endParaRPr lang="zh-CN" sz="2100" kern="1200"/>
        </a:p>
      </dsp:txBody>
      <dsp:txXfrm>
        <a:off x="25787" y="1116817"/>
        <a:ext cx="8178026" cy="476681"/>
      </dsp:txXfrm>
    </dsp:sp>
    <dsp:sp modelId="{D1C46A16-223C-4793-B452-6ABF4714128B}">
      <dsp:nvSpPr>
        <dsp:cNvPr id="0" name=""/>
        <dsp:cNvSpPr/>
      </dsp:nvSpPr>
      <dsp:spPr>
        <a:xfrm>
          <a:off x="0" y="1619285"/>
          <a:ext cx="8229600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zuul.routes.hello-service.path=/api-a/**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zuul.routes.hello-service.serviceId</a:t>
          </a:r>
          <a:r>
            <a:rPr lang="en-US" sz="1600" kern="1200" dirty="0" smtClean="0"/>
            <a:t>=hello-service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zuul.routes.hello-service.url=http://localhost:8080/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hello-service.ribbon.listOfServers=http://localhost:8080/,http://localhost:8081/</a:t>
          </a:r>
          <a:endParaRPr lang="zh-CN" sz="1600" kern="1200"/>
        </a:p>
      </dsp:txBody>
      <dsp:txXfrm>
        <a:off x="0" y="1619285"/>
        <a:ext cx="8229600" cy="110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EF34-12C1-4082-B850-44E3B3163F0D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D8D4-7482-4371-A4DF-1FC103E5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123478"/>
            <a:ext cx="8229600" cy="432048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44416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85167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网关服务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Zuul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服务路由配置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zuul.routes.hello-service.path</a:t>
            </a:r>
            <a:r>
              <a:rPr lang="en-US" altLang="zh-CN" dirty="0"/>
              <a:t>=/</a:t>
            </a:r>
            <a:r>
              <a:rPr lang="en-US" altLang="zh-CN" dirty="0" err="1"/>
              <a:t>api</a:t>
            </a:r>
            <a:r>
              <a:rPr lang="en-US" altLang="zh-CN" dirty="0"/>
              <a:t>-a</a:t>
            </a:r>
            <a:r>
              <a:rPr lang="en-US" altLang="zh-CN" dirty="0" smtClean="0"/>
              <a:t>/*</a:t>
            </a:r>
            <a:r>
              <a:rPr lang="zh-CN" altLang="en-US" dirty="0" smtClean="0"/>
              <a:t>*</a:t>
            </a:r>
            <a:endParaRPr lang="en-US" altLang="zh-CN" dirty="0"/>
          </a:p>
          <a:p>
            <a:r>
              <a:rPr lang="en-US" altLang="zh-CN" dirty="0" err="1"/>
              <a:t>zuul.routes.hello-service.serviceId</a:t>
            </a:r>
            <a:r>
              <a:rPr lang="en-US" altLang="zh-CN" dirty="0"/>
              <a:t>=hello-service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最简写法</a:t>
            </a:r>
            <a:endParaRPr lang="en-US" altLang="zh-CN" dirty="0" smtClean="0"/>
          </a:p>
          <a:p>
            <a:r>
              <a:rPr lang="en-US" altLang="zh-CN" dirty="0" err="1"/>
              <a:t>zuul.routes.hello</a:t>
            </a:r>
            <a:r>
              <a:rPr lang="en-US" altLang="zh-CN" dirty="0"/>
              <a:t>-service=/</a:t>
            </a:r>
            <a:r>
              <a:rPr lang="en-US" altLang="zh-CN" dirty="0" err="1"/>
              <a:t>api</a:t>
            </a:r>
            <a:r>
              <a:rPr lang="en-US" altLang="zh-CN" dirty="0"/>
              <a:t>-a/**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3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路由规则</a:t>
            </a:r>
            <a:r>
              <a:rPr lang="en-US" altLang="zh-CN" dirty="0" smtClean="0"/>
              <a:t>-</a:t>
            </a:r>
            <a:r>
              <a:rPr lang="zh-CN" altLang="en-US" dirty="0"/>
              <a:t>默认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096344"/>
          </a:xfrm>
        </p:spPr>
        <p:txBody>
          <a:bodyPr/>
          <a:lstStyle/>
          <a:p>
            <a:pPr lvl="1"/>
            <a:r>
              <a:rPr lang="zh-CN" altLang="en-US" dirty="0" smtClean="0"/>
              <a:t>服务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作为请求前缀</a:t>
            </a:r>
            <a:endParaRPr lang="en-US" altLang="zh-CN" dirty="0" smtClean="0"/>
          </a:p>
          <a:p>
            <a:pPr lvl="1"/>
            <a:r>
              <a:rPr lang="zh-CN" altLang="en-US" dirty="0"/>
              <a:t>会</a:t>
            </a:r>
            <a:r>
              <a:rPr lang="zh-CN" altLang="en-US" dirty="0" smtClean="0"/>
              <a:t>把从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获取到的服务，都默认创建一个路由列表</a:t>
            </a:r>
            <a:endParaRPr lang="en-US" altLang="zh-CN" dirty="0" smtClean="0"/>
          </a:p>
          <a:p>
            <a:pPr lvl="2"/>
            <a:r>
              <a:rPr lang="en-US" altLang="zh-CN" dirty="0" err="1"/>
              <a:t>zuul.ignored</a:t>
            </a:r>
            <a:r>
              <a:rPr lang="en-US" altLang="zh-CN" dirty="0"/>
              <a:t>-services</a:t>
            </a:r>
            <a:r>
              <a:rPr lang="en-US" altLang="zh-CN" dirty="0" smtClean="0"/>
              <a:t>=* </a:t>
            </a:r>
            <a:r>
              <a:rPr lang="zh-CN" altLang="en-US" dirty="0" smtClean="0"/>
              <a:t>可以关闭默认规则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自定义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861835"/>
              </p:ext>
            </p:extLst>
          </p:nvPr>
        </p:nvGraphicFramePr>
        <p:xfrm>
          <a:off x="457200" y="91598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956887896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val="52253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通配符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匹配任意单个字符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匹配任意数量的字符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匹配任意数量的字符，支持多级目录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682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52243"/>
              </p:ext>
            </p:extLst>
          </p:nvPr>
        </p:nvGraphicFramePr>
        <p:xfrm>
          <a:off x="457200" y="2859782"/>
          <a:ext cx="78592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181934013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0196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8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/hello-service/?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/hello-service/c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</a:t>
                      </a:r>
                      <a:r>
                        <a:rPr lang="en-US" altLang="zh-CN" dirty="0" err="1" smtClean="0"/>
                        <a:t>aaa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</a:t>
                      </a:r>
                      <a:r>
                        <a:rPr lang="en-US" altLang="zh-CN" dirty="0" err="1" smtClean="0"/>
                        <a:t>bc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/hello-service/**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/hello-service/a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/hello-service/a/b/c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AAF62-409C-403D-9AEB-0E4AF0F9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动态加载，动态路由，动态过滤器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E9DBA-7DD6-4EC3-9BDD-2E5A2380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借助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的功能，来实现配置文件的动态加载，从而实现了动态路由，动态过滤器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2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代码演示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1196" y="627534"/>
            <a:ext cx="7992888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@Component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class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AccessFilter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extends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ZuulFilter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private static final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Logger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LoggerFactory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getLogger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AccessFilter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class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过滤器的类型，决定该过滤器在请求的哪个生命周期中执行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String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filterType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"pre"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过滤器的执行顺序。当请求在一个阶段中存在多个过滤器时，需要根据该方法返回的值来依次执行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int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filterOrder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649E0"/>
                </a:solidFill>
                <a:effectLst/>
                <a:latin typeface="Arial Unicode MS"/>
                <a:ea typeface="Fira Code Light"/>
              </a:rPr>
              <a:t>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判断该过滤器是否需要被执行。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boolean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shouldFilter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true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过滤器的具体逻辑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@throws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ZuulException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Object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run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throws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ZuulException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RequestContext ctx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RequestContext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getCurrentContext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HttpServletRequest request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ctx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.getRequest();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.info(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"Send {} request to {}"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.getMethod(),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.getRequestURL().toString());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Object accessToken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.getParameter(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"token"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null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accessToken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.warn(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"access token is empty"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ctx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.setSendZuulResponse(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false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ctx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.setResponseStatusCode(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649E0"/>
                </a:solidFill>
                <a:effectLst/>
                <a:latin typeface="Arial Unicode MS"/>
                <a:ea typeface="Fira Code Light"/>
              </a:rPr>
              <a:t>401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null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.info(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"access token ok"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null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代码演示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C9BF2E-69E9-4855-A8EB-2898D021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31690"/>
            <a:ext cx="2016224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 smtClean="0">
                <a:solidFill>
                  <a:srgbClr val="808000"/>
                </a:solidFill>
                <a:latin typeface="Arial Unicode MS"/>
                <a:ea typeface="Fira Code Retina"/>
              </a:rPr>
              <a:t>启动</a:t>
            </a:r>
            <a:r>
              <a:rPr lang="en-US" altLang="zh-CN" sz="900" dirty="0" err="1" smtClean="0">
                <a:solidFill>
                  <a:srgbClr val="808000"/>
                </a:solidFill>
                <a:latin typeface="Arial Unicode MS"/>
                <a:ea typeface="Fira Code Retina"/>
              </a:rPr>
              <a:t>Zuul</a:t>
            </a:r>
            <a:r>
              <a:rPr lang="zh-CN" altLang="en-US" sz="900" dirty="0" smtClean="0">
                <a:solidFill>
                  <a:srgbClr val="808000"/>
                </a:solidFill>
                <a:latin typeface="Arial Unicode MS"/>
                <a:ea typeface="Fira Code Retina"/>
              </a:rPr>
              <a:t>路由功能</a:t>
            </a:r>
            <a:endParaRPr lang="en-US" altLang="zh-CN" sz="900" dirty="0" smtClean="0">
              <a:solidFill>
                <a:srgbClr val="808000"/>
              </a:solidFill>
              <a:latin typeface="Arial Unicode MS"/>
              <a:ea typeface="Fira Code Retin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808000"/>
                </a:solidFill>
                <a:latin typeface="Arial Unicode MS"/>
                <a:ea typeface="Fira Code Retina"/>
              </a:rPr>
              <a:t>@</a:t>
            </a:r>
            <a:r>
              <a:rPr lang="en-US" altLang="zh-CN" sz="900" dirty="0" err="1">
                <a:solidFill>
                  <a:srgbClr val="808000"/>
                </a:solidFill>
                <a:latin typeface="Arial Unicode MS"/>
                <a:ea typeface="Fira Code Retina"/>
              </a:rPr>
              <a:t>EnableZuulServer</a:t>
            </a:r>
            <a:endParaRPr lang="en-US" altLang="zh-CN" sz="900" dirty="0">
              <a:solidFill>
                <a:srgbClr val="808000"/>
              </a:solidFill>
              <a:latin typeface="Arial Unicode MS"/>
              <a:ea typeface="Fira Code Retin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Fira Code Retina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Fira Code Retina"/>
              </a:rPr>
              <a:t>EnableZuulProxy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615685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99"/>
                </a:solidFill>
                <a:latin typeface="Monaco"/>
              </a:rPr>
              <a:t>RequestContext</a:t>
            </a:r>
            <a:r>
              <a:rPr lang="en-US" altLang="zh-CN" dirty="0" smtClean="0">
                <a:solidFill>
                  <a:srgbClr val="000099"/>
                </a:solidFill>
                <a:latin typeface="Monaco"/>
              </a:rPr>
              <a:t>   </a:t>
            </a:r>
            <a:r>
              <a:rPr lang="zh-CN" altLang="en-US" dirty="0" smtClean="0">
                <a:solidFill>
                  <a:srgbClr val="000099"/>
                </a:solidFill>
                <a:latin typeface="Monaco"/>
              </a:rPr>
              <a:t>参考这个类，我们可以定义我们业务的上下文，并把用户信息存储到该类中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9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zh-CN" altLang="zh-CN" sz="2400" b="0" dirty="0">
                <a:solidFill>
                  <a:srgbClr val="121314"/>
                </a:solidFill>
                <a:latin typeface="Arial Unicode MS"/>
                <a:ea typeface="Fira Code Light"/>
              </a:rPr>
              <a:t>ZuulServlet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55526"/>
            <a:ext cx="6617930" cy="48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6600" dirty="0">
                <a:solidFill>
                  <a:srgbClr val="FF0000"/>
                </a:solidFill>
              </a:rPr>
              <a:t>Thank You</a:t>
            </a:r>
            <a:r>
              <a:rPr lang="zh-CN" altLang="en-US" sz="66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376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AFA24-C1FB-497B-846B-36701107EB62}"/>
              </a:ext>
            </a:extLst>
          </p:cNvPr>
          <p:cNvSpPr txBox="1"/>
          <p:nvPr/>
        </p:nvSpPr>
        <p:spPr>
          <a:xfrm>
            <a:off x="971600" y="1203598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api</a:t>
            </a:r>
            <a:r>
              <a:rPr lang="en-US" altLang="zh-CN" dirty="0"/>
              <a:t>-a/*    </a:t>
            </a:r>
            <a:r>
              <a:rPr lang="zh-CN" altLang="en-US" dirty="0"/>
              <a:t>路由   </a:t>
            </a:r>
            <a:r>
              <a:rPr lang="en-US" altLang="zh-CN" dirty="0"/>
              <a:t>http://localhost:8080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鉴权处理：</a:t>
            </a:r>
            <a:r>
              <a:rPr lang="en-US" altLang="zh-CN" dirty="0" err="1"/>
              <a:t>url</a:t>
            </a:r>
            <a:r>
              <a:rPr lang="zh-CN" altLang="en-US" dirty="0"/>
              <a:t>中没有</a:t>
            </a:r>
            <a:r>
              <a:rPr lang="en-US" altLang="zh-CN" dirty="0"/>
              <a:t>token,</a:t>
            </a:r>
            <a:r>
              <a:rPr lang="zh-CN" altLang="en-US" dirty="0"/>
              <a:t>或者无效</a:t>
            </a:r>
            <a:r>
              <a:rPr lang="en-US" altLang="zh-CN" dirty="0"/>
              <a:t>token</a:t>
            </a:r>
            <a:r>
              <a:rPr lang="zh-CN" altLang="en-US" dirty="0" smtClean="0"/>
              <a:t>，进行拦截和过滤掉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请求路由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AFA24-C1FB-497B-846B-36701107EB62}"/>
              </a:ext>
            </a:extLst>
          </p:cNvPr>
          <p:cNvSpPr txBox="1"/>
          <p:nvPr/>
        </p:nvSpPr>
        <p:spPr>
          <a:xfrm>
            <a:off x="827584" y="1275606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传统的路由方式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gbqserver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gbqdata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路由到 </a:t>
            </a:r>
            <a:r>
              <a:rPr lang="en-US" altLang="zh-CN" dirty="0"/>
              <a:t>http://localosht:8080/gbqbigdata/api/gbqdata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面向服务的路由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8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A2B-8AC6-44FE-972B-3E8A456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请求生命周期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55" y="699542"/>
            <a:ext cx="6091170" cy="3743325"/>
          </a:xfrm>
        </p:spPr>
      </p:pic>
    </p:spTree>
    <p:extLst>
      <p:ext uri="{BB962C8B-B14F-4D97-AF65-F5344CB8AC3E}">
        <p14:creationId xmlns:p14="http://schemas.microsoft.com/office/powerpoint/2010/main" val="27860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PRE</a:t>
            </a:r>
            <a:r>
              <a:rPr lang="zh-CN" altLang="en-US" b="1" dirty="0"/>
              <a:t>：</a:t>
            </a:r>
            <a:r>
              <a:rPr lang="zh-CN" altLang="en-US" dirty="0"/>
              <a:t> 这种过滤器在请求被路由之前调用。我们可利用这种过滤器实现身份验证、在集群中选择请求的微服务、记录调试信息等。</a:t>
            </a:r>
          </a:p>
          <a:p>
            <a:r>
              <a:rPr lang="en-US" altLang="zh-CN" b="1" dirty="0"/>
              <a:t>ROUTING</a:t>
            </a:r>
            <a:r>
              <a:rPr lang="zh-CN" altLang="en-US" b="1" dirty="0"/>
              <a:t>：</a:t>
            </a:r>
            <a:r>
              <a:rPr lang="zh-CN" altLang="en-US" dirty="0"/>
              <a:t>这种过滤器将请求路由到微服务。这种过滤器用于构建发送给微服务的请求，并使用</a:t>
            </a:r>
            <a:r>
              <a:rPr lang="en-US" altLang="zh-CN" dirty="0"/>
              <a:t>Apache </a:t>
            </a:r>
            <a:r>
              <a:rPr lang="en-US" altLang="zh-CN" dirty="0" err="1"/>
              <a:t>HttpClient</a:t>
            </a:r>
            <a:r>
              <a:rPr lang="zh-CN" altLang="en-US" dirty="0"/>
              <a:t>或</a:t>
            </a:r>
            <a:r>
              <a:rPr lang="en-US" altLang="zh-CN" dirty="0" err="1"/>
              <a:t>Netfilx</a:t>
            </a:r>
            <a:r>
              <a:rPr lang="en-US" altLang="zh-CN" dirty="0"/>
              <a:t> Ribbon</a:t>
            </a:r>
            <a:r>
              <a:rPr lang="zh-CN" altLang="en-US" dirty="0"/>
              <a:t>请求微服务。</a:t>
            </a:r>
          </a:p>
          <a:p>
            <a:r>
              <a:rPr lang="en-US" altLang="zh-CN" b="1" dirty="0"/>
              <a:t>POST</a:t>
            </a:r>
            <a:r>
              <a:rPr lang="zh-CN" altLang="en-US" b="1" dirty="0"/>
              <a:t>：</a:t>
            </a:r>
            <a:r>
              <a:rPr lang="zh-CN" altLang="en-US" dirty="0"/>
              <a:t>这种过滤器在路由到微服务以后执行。这种过滤器可用来为响应添加标准的</a:t>
            </a:r>
            <a:r>
              <a:rPr lang="en-US" altLang="zh-CN" dirty="0"/>
              <a:t>HTTP Header</a:t>
            </a:r>
            <a:r>
              <a:rPr lang="zh-CN" altLang="en-US" dirty="0"/>
              <a:t>、收集统计信息和指标、将响应从微服务发送给客户端等。</a:t>
            </a:r>
          </a:p>
          <a:p>
            <a:r>
              <a:rPr lang="en-US" altLang="zh-CN" b="1" dirty="0"/>
              <a:t>ERROR</a:t>
            </a:r>
            <a:r>
              <a:rPr lang="zh-CN" altLang="en-US" b="1" dirty="0"/>
              <a:t>：</a:t>
            </a:r>
            <a:r>
              <a:rPr lang="zh-CN" altLang="en-US" dirty="0"/>
              <a:t>在其他阶段发生错误时执行该过滤器。 除了默认的过滤器类型，</a:t>
            </a:r>
            <a:r>
              <a:rPr lang="en-US" altLang="zh-CN" dirty="0" err="1"/>
              <a:t>Zuul</a:t>
            </a:r>
            <a:r>
              <a:rPr lang="zh-CN" altLang="en-US" dirty="0"/>
              <a:t>还允许我们创建自定义的过滤器类型。例如，我们可以定制一种</a:t>
            </a:r>
            <a:r>
              <a:rPr lang="en-US" altLang="zh-CN" dirty="0"/>
              <a:t>STATIC</a:t>
            </a:r>
            <a:r>
              <a:rPr lang="zh-CN" altLang="en-US" dirty="0"/>
              <a:t>类型的过滤器，直接在</a:t>
            </a:r>
            <a:r>
              <a:rPr lang="en-US" altLang="zh-CN" dirty="0" err="1"/>
              <a:t>Zuul</a:t>
            </a:r>
            <a:r>
              <a:rPr lang="zh-CN" altLang="en-US" dirty="0"/>
              <a:t>中生成响应，而不将请求转发到后端的微服务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实现的过滤器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635630"/>
              </p:ext>
            </p:extLst>
          </p:nvPr>
        </p:nvGraphicFramePr>
        <p:xfrm>
          <a:off x="1115616" y="843558"/>
          <a:ext cx="6840760" cy="3918456"/>
        </p:xfrm>
        <a:graphic>
          <a:graphicData uri="http://schemas.openxmlformats.org/drawingml/2006/table">
            <a:tbl>
              <a:tblPr/>
              <a:tblGrid>
                <a:gridCol w="1447084">
                  <a:extLst>
                    <a:ext uri="{9D8B030D-6E8A-4147-A177-3AD203B41FA5}">
                      <a16:colId xmlns:a16="http://schemas.microsoft.com/office/drawing/2014/main" val="2615390485"/>
                    </a:ext>
                  </a:extLst>
                </a:gridCol>
                <a:gridCol w="1001188">
                  <a:extLst>
                    <a:ext uri="{9D8B030D-6E8A-4147-A177-3AD203B41FA5}">
                      <a16:colId xmlns:a16="http://schemas.microsoft.com/office/drawing/2014/main" val="1876891461"/>
                    </a:ext>
                  </a:extLst>
                </a:gridCol>
                <a:gridCol w="2090309">
                  <a:extLst>
                    <a:ext uri="{9D8B030D-6E8A-4147-A177-3AD203B41FA5}">
                      <a16:colId xmlns:a16="http://schemas.microsoft.com/office/drawing/2014/main" val="1908692747"/>
                    </a:ext>
                  </a:extLst>
                </a:gridCol>
                <a:gridCol w="2302179">
                  <a:extLst>
                    <a:ext uri="{9D8B030D-6E8A-4147-A177-3AD203B41FA5}">
                      <a16:colId xmlns:a16="http://schemas.microsoft.com/office/drawing/2014/main" val="760287381"/>
                    </a:ext>
                  </a:extLst>
                </a:gridCol>
              </a:tblGrid>
              <a:tr h="2072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顺序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过滤器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30064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-3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ServletDetectionFilter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标记处理</a:t>
                      </a:r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Servlet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的类型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182"/>
                  </a:ext>
                </a:extLst>
              </a:tr>
              <a:tr h="297126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Servlet30WrapperFilter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包装</a:t>
                      </a:r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HttpServletRequest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9646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FormBodyWrapperFilter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包装请求体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04555"/>
                  </a:ext>
                </a:extLst>
              </a:tr>
              <a:tr h="207285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  <a:endParaRPr lang="en-US" altLang="zh-CN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DebugFilter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标记调试标志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60818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  <a:endParaRPr lang="en-US" altLang="zh-CN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PreDecorationFilter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处理请求上下文供后续使用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57674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route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RibbonRoutingFilter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serviceId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请求转发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49346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route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SimpleHostRoutingFilter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请求转发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30793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route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SendForwardFilter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forward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请求转发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37352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error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SendErrorFilter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处理有错误的请求响应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34861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post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SendResponseFilter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处理正常的请求响应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80344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post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900</a:t>
                      </a:r>
                      <a:endParaRPr lang="en-US" altLang="zh-CN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LocationRewriteFilter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</a:t>
                      </a:r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header</a:t>
                      </a:r>
                      <a:r>
                        <a:rPr lang="zh-CN" alt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中的</a:t>
                      </a:r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location</a:t>
                      </a:r>
                      <a:r>
                        <a:rPr lang="zh-CN" alt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。默认没有安装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9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3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en-US" altLang="zh-CN" dirty="0"/>
              <a:t>.&lt;</a:t>
            </a:r>
            <a:r>
              <a:rPr lang="en-US" altLang="zh-CN" dirty="0" err="1"/>
              <a:t>SimpleClassName</a:t>
            </a:r>
            <a:r>
              <a:rPr lang="en-US" altLang="zh-CN" dirty="0"/>
              <a:t>&gt;.&lt;</a:t>
            </a:r>
            <a:r>
              <a:rPr lang="en-US" altLang="zh-CN" dirty="0" err="1"/>
              <a:t>filterType</a:t>
            </a:r>
            <a:r>
              <a:rPr lang="en-US" altLang="zh-CN" dirty="0"/>
              <a:t>&gt;.</a:t>
            </a:r>
            <a:r>
              <a:rPr lang="en-US" altLang="zh-CN" dirty="0" smtClean="0"/>
              <a:t>disable=false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9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7FE6-ACA2-4334-855A-4FB5D5AA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88486-B605-46E1-840E-0521162D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作为系统的统一入口，屏蔽了系统内部各个微服务的细节</a:t>
            </a:r>
            <a:endParaRPr lang="en-US" altLang="zh-CN" dirty="0"/>
          </a:p>
          <a:p>
            <a:r>
              <a:rPr lang="zh-CN" altLang="en-US" dirty="0"/>
              <a:t>它可以与服务治理框架结合，实现自动化的服务实例维护以及负载均衡的路由转发</a:t>
            </a:r>
            <a:endParaRPr lang="en-US" altLang="zh-CN" dirty="0"/>
          </a:p>
          <a:p>
            <a:r>
              <a:rPr lang="zh-CN" altLang="en-US" dirty="0"/>
              <a:t>它可以实现接口权限校验与微服务业务逻辑解耦</a:t>
            </a:r>
            <a:endParaRPr lang="en-US" altLang="zh-CN" dirty="0"/>
          </a:p>
          <a:p>
            <a:r>
              <a:rPr lang="zh-CN" altLang="en-US" dirty="0"/>
              <a:t>通过服务网关中的过滤器，在各个声明周期中去校验请求的内容，将原本在对外服务层做的校验迁移，保证了微服务的无状态性，同时降低了微服务的可测试难度，让服务本身更集中关注业务逻辑的处理</a:t>
            </a:r>
          </a:p>
        </p:txBody>
      </p:sp>
    </p:spTree>
    <p:extLst>
      <p:ext uri="{BB962C8B-B14F-4D97-AF65-F5344CB8AC3E}">
        <p14:creationId xmlns:p14="http://schemas.microsoft.com/office/powerpoint/2010/main" val="33379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D786-8149-449C-8EFC-251C0E10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路由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-</a:t>
            </a:r>
            <a:r>
              <a:rPr lang="zh-CN" altLang="en-US" dirty="0"/>
              <a:t>传统路由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515334"/>
              </p:ext>
            </p:extLst>
          </p:nvPr>
        </p:nvGraphicFramePr>
        <p:xfrm>
          <a:off x="457200" y="915566"/>
          <a:ext cx="822960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7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982</Words>
  <Application>Microsoft Office PowerPoint</Application>
  <PresentationFormat>全屏显示(16:9)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Fira Code Light</vt:lpstr>
      <vt:lpstr>Fira Code Retina</vt:lpstr>
      <vt:lpstr>Monaco</vt:lpstr>
      <vt:lpstr>宋体</vt:lpstr>
      <vt:lpstr>微软雅黑</vt:lpstr>
      <vt:lpstr>微软雅黑</vt:lpstr>
      <vt:lpstr>Arial</vt:lpstr>
      <vt:lpstr>Calibri</vt:lpstr>
      <vt:lpstr>Office 主题​​</vt:lpstr>
      <vt:lpstr>API网关服务Zuul</vt:lpstr>
      <vt:lpstr>基本概念</vt:lpstr>
      <vt:lpstr>请求路由</vt:lpstr>
      <vt:lpstr>请求生命周期</vt:lpstr>
      <vt:lpstr>请求生命周期</vt:lpstr>
      <vt:lpstr>实现的过滤器</vt:lpstr>
      <vt:lpstr>禁用过滤器</vt:lpstr>
      <vt:lpstr>总结</vt:lpstr>
      <vt:lpstr>路由规则-传统路由配置</vt:lpstr>
      <vt:lpstr>路由规则-服务路由配置</vt:lpstr>
      <vt:lpstr>路由规则-默认规则</vt:lpstr>
      <vt:lpstr>路由规则-自定义</vt:lpstr>
      <vt:lpstr>动态加载，动态路由，动态过滤器</vt:lpstr>
      <vt:lpstr>代码演示</vt:lpstr>
      <vt:lpstr>代码演示</vt:lpstr>
      <vt:lpstr>ZuulServlet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1H-5-05  安洋</dc:creator>
  <cp:lastModifiedBy>韩磊磊(10011254)</cp:lastModifiedBy>
  <cp:revision>698</cp:revision>
  <dcterms:created xsi:type="dcterms:W3CDTF">2014-02-24T00:56:35Z</dcterms:created>
  <dcterms:modified xsi:type="dcterms:W3CDTF">2020-05-27T11:57:56Z</dcterms:modified>
</cp:coreProperties>
</file>