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31"/>
    <p:restoredTop sz="94646"/>
  </p:normalViewPr>
  <p:slideViewPr>
    <p:cSldViewPr snapToGrid="0" snapToObjects="1">
      <p:cViewPr varScale="1">
        <p:scale>
          <a:sx n="76" d="100"/>
          <a:sy n="76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c/Downloads/coffe_Case%20Stud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c/Downloads/coffe_Case%20Stud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c/Downloads/coffe_Case%20Stud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c/Downloads/coffe_Case%20Study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mac/Downloads/coffe_Case%20Study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[coffe_Case Study.csv]Sheet2!PivotTable5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REVENUE |Store Location</a:t>
            </a:r>
          </a:p>
        </c:rich>
      </c:tx>
      <c:layout>
        <c:manualLayout>
          <c:xMode val="edge"/>
          <c:yMode val="edge"/>
          <c:x val="0.38692837851486689"/>
          <c:y val="3.24169959146668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>
            <a:noFill/>
          </a:ln>
          <a:effectLst/>
        </c:spPr>
        <c:marker>
          <c:symbol val="triangle"/>
          <c:size val="6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Sheet2!$B$3:$B$4</c:f>
              <c:strCache>
                <c:ptCount val="1"/>
                <c:pt idx="0">
                  <c:v>Astoria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Sheet2!$B$5:$B$11</c:f>
              <c:numCache>
                <c:formatCode>0.00%</c:formatCode>
                <c:ptCount val="6"/>
                <c:pt idx="0">
                  <c:v>3.9703568210245996E-2</c:v>
                </c:pt>
                <c:pt idx="1">
                  <c:v>3.6778254495568319E-2</c:v>
                </c:pt>
                <c:pt idx="2">
                  <c:v>4.8156716116797352E-2</c:v>
                </c:pt>
                <c:pt idx="3">
                  <c:v>5.7416847117052895E-2</c:v>
                </c:pt>
                <c:pt idx="4">
                  <c:v>7.6892039111780608E-2</c:v>
                </c:pt>
                <c:pt idx="5">
                  <c:v>8.0314992400909196E-2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0D-A64A-8512-ACDA730675B5}"/>
            </c:ext>
          </c:extLst>
        </c:ser>
        <c:ser>
          <c:idx val="1"/>
          <c:order val="1"/>
          <c:tx>
            <c:strRef>
              <c:f>Sheet2!$C$3:$C$4</c:f>
              <c:strCache>
                <c:ptCount val="1"/>
                <c:pt idx="0">
                  <c:v>Hell's Kitchen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Sheet2!$C$5:$C$11</c:f>
              <c:numCache>
                <c:formatCode>0.00%</c:formatCode>
                <c:ptCount val="6"/>
                <c:pt idx="0">
                  <c:v>3.9347150677193313E-2</c:v>
                </c:pt>
                <c:pt idx="1">
                  <c:v>3.7598687307500905E-2</c:v>
                </c:pt>
                <c:pt idx="2">
                  <c:v>4.8735054000618686E-2</c:v>
                </c:pt>
                <c:pt idx="3">
                  <c:v>5.78674126777044E-2</c:v>
                </c:pt>
                <c:pt idx="4">
                  <c:v>7.5762262780594752E-2</c:v>
                </c:pt>
                <c:pt idx="5">
                  <c:v>8.0926954580301538E-2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0D-A64A-8512-ACDA730675B5}"/>
            </c:ext>
          </c:extLst>
        </c:ser>
        <c:ser>
          <c:idx val="2"/>
          <c:order val="2"/>
          <c:tx>
            <c:strRef>
              <c:f>Sheet2!$D$3:$D$4</c:f>
              <c:strCache>
                <c:ptCount val="1"/>
                <c:pt idx="0">
                  <c:v>Lower Manhattan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Sheet2!$A$5:$A$11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Sheet2!$D$5:$D$11</c:f>
              <c:numCache>
                <c:formatCode>0.00%</c:formatCode>
                <c:ptCount val="6"/>
                <c:pt idx="0">
                  <c:v>3.7107772592164197E-2</c:v>
                </c:pt>
                <c:pt idx="1">
                  <c:v>3.5278610913101367E-2</c:v>
                </c:pt>
                <c:pt idx="2">
                  <c:v>4.5520571344030342E-2</c:v>
                </c:pt>
                <c:pt idx="3">
                  <c:v>5.4673104598458665E-2</c:v>
                </c:pt>
                <c:pt idx="4">
                  <c:v>7.2137563718040101E-2</c:v>
                </c:pt>
                <c:pt idx="5">
                  <c:v>7.5782437357937354E-2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0D-A64A-8512-ACDA730675B5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1139675295"/>
        <c:axId val="1129126639"/>
      </c:barChart>
      <c:catAx>
        <c:axId val="113967529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29126639"/>
        <c:crosses val="autoZero"/>
        <c:auto val="1"/>
        <c:lblAlgn val="ctr"/>
        <c:lblOffset val="100"/>
        <c:noMultiLvlLbl val="0"/>
      </c:catAx>
      <c:valAx>
        <c:axId val="1129126639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1139675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3603080030410226"/>
          <c:y val="0.9087061225261327"/>
          <c:w val="0.49269725278755661"/>
          <c:h val="7.86974273670680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[coffe_Case Study.csv]Sheet2!PivotTable6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Revenue by Product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1.7123803999738178E-2"/>
          <c:y val="0.12227344294922329"/>
          <c:w val="0.96575239200052365"/>
          <c:h val="0.6900366471805754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Sheet2!$B$16:$B$17</c:f>
              <c:strCache>
                <c:ptCount val="1"/>
                <c:pt idx="0">
                  <c:v>Astoria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Sheet2!$A$18:$A$27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Sheet2!$B$18:$B$27</c:f>
              <c:numCache>
                <c:formatCode>0.00%</c:formatCode>
                <c:ptCount val="9"/>
                <c:pt idx="0">
                  <c:v>4.8687979986819278E-2</c:v>
                </c:pt>
                <c:pt idx="1">
                  <c:v>1.8762356928622346E-3</c:v>
                </c:pt>
                <c:pt idx="2">
                  <c:v>0.1342147382012347</c:v>
                </c:pt>
                <c:pt idx="3">
                  <c:v>3.3758792753291818E-3</c:v>
                </c:pt>
                <c:pt idx="4">
                  <c:v>2.8876545036381488E-2</c:v>
                </c:pt>
                <c:pt idx="5">
                  <c:v>1.0006590361931918E-2</c:v>
                </c:pt>
                <c:pt idx="6">
                  <c:v>2.313351535285336E-3</c:v>
                </c:pt>
                <c:pt idx="7">
                  <c:v>7.3973450256217127E-4</c:v>
                </c:pt>
                <c:pt idx="8">
                  <c:v>0.10917136285994808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F7-FF46-8B0D-7C20598BA719}"/>
            </c:ext>
          </c:extLst>
        </c:ser>
        <c:ser>
          <c:idx val="1"/>
          <c:order val="1"/>
          <c:tx>
            <c:strRef>
              <c:f>Sheet2!$C$16:$C$17</c:f>
              <c:strCache>
                <c:ptCount val="1"/>
                <c:pt idx="0">
                  <c:v>Hell's Kitchen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Sheet2!$A$18:$A$27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Sheet2!$C$18:$C$27</c:f>
              <c:numCache>
                <c:formatCode>0.00%</c:formatCode>
                <c:ptCount val="9"/>
                <c:pt idx="0">
                  <c:v>5.0456617933854288E-2</c:v>
                </c:pt>
                <c:pt idx="1">
                  <c:v>8.0025823458998533E-4</c:v>
                </c:pt>
                <c:pt idx="2">
                  <c:v>0.13557988460141759</c:v>
                </c:pt>
                <c:pt idx="3">
                  <c:v>4.8418985622251214E-3</c:v>
                </c:pt>
                <c:pt idx="4">
                  <c:v>2.5305644846740461E-2</c:v>
                </c:pt>
                <c:pt idx="5">
                  <c:v>1.593791610065769E-2</c:v>
                </c:pt>
                <c:pt idx="6">
                  <c:v>3.2615566703877554E-3</c:v>
                </c:pt>
                <c:pt idx="7">
                  <c:v>1.3247972454977068E-3</c:v>
                </c:pt>
                <c:pt idx="8">
                  <c:v>0.10272894782854299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F7-FF46-8B0D-7C20598BA719}"/>
            </c:ext>
          </c:extLst>
        </c:ser>
        <c:ser>
          <c:idx val="2"/>
          <c:order val="2"/>
          <c:tx>
            <c:strRef>
              <c:f>Sheet2!$D$16:$D$17</c:f>
              <c:strCache>
                <c:ptCount val="1"/>
                <c:pt idx="0">
                  <c:v>Lower Manhattan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Sheet2!$A$18:$A$27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Sheet2!$D$18:$D$27</c:f>
              <c:numCache>
                <c:formatCode>0.00%</c:formatCode>
                <c:ptCount val="9"/>
                <c:pt idx="0">
                  <c:v>5.2393377358744338E-2</c:v>
                </c:pt>
                <c:pt idx="1">
                  <c:v>2.3469758308563436E-3</c:v>
                </c:pt>
                <c:pt idx="2">
                  <c:v>0.12228483813264113</c:v>
                </c:pt>
                <c:pt idx="3">
                  <c:v>3.570900189641027E-3</c:v>
                </c:pt>
                <c:pt idx="4">
                  <c:v>2.2898145283856305E-2</c:v>
                </c:pt>
                <c:pt idx="5">
                  <c:v>1.9697112345496363E-2</c:v>
                </c:pt>
                <c:pt idx="6">
                  <c:v>2.5621713225107935E-3</c:v>
                </c:pt>
                <c:pt idx="7">
                  <c:v>1.2104746405562803E-3</c:v>
                </c:pt>
                <c:pt idx="8">
                  <c:v>9.3536065419429465E-2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F7-FF46-8B0D-7C20598BA71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671511551"/>
        <c:axId val="761656719"/>
      </c:barChart>
      <c:catAx>
        <c:axId val="67151155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1656719"/>
        <c:crosses val="autoZero"/>
        <c:auto val="1"/>
        <c:lblAlgn val="ctr"/>
        <c:lblOffset val="100"/>
        <c:noMultiLvlLbl val="0"/>
      </c:catAx>
      <c:valAx>
        <c:axId val="761656719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671511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[coffe_Case Study.csv]Sheet2!PivotTable7</c:name>
    <c:fmtId val="9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Regional</a:t>
            </a:r>
            <a:r>
              <a:rPr lang="en-GB" baseline="0"/>
              <a:t> sales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square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triangle"/>
          <c:size val="6"/>
          <c:spPr>
            <a:solidFill>
              <a:schemeClr val="accent3"/>
            </a:solidFill>
            <a:ln w="9525">
              <a:solidFill>
                <a:schemeClr val="accent3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pPr>
            <a:solidFill>
              <a:schemeClr val="accent1"/>
            </a:solidFill>
            <a:ln w="9525">
              <a:solidFill>
                <a:schemeClr val="accent1"/>
              </a:solidFill>
              <a:round/>
            </a:ln>
            <a:effectLst/>
          </c:spPr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Sheet2!$B$32:$B$33</c:f>
              <c:strCache>
                <c:ptCount val="1"/>
                <c:pt idx="0">
                  <c:v>Astoria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Sheet2!$A$34:$A$37</c:f>
              <c:strCache>
                <c:ptCount val="3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</c:strCache>
            </c:strRef>
          </c:cat>
          <c:val>
            <c:numRef>
              <c:f>Sheet2!$B$34:$B$37</c:f>
              <c:numCache>
                <c:formatCode>0.00%</c:formatCode>
                <c:ptCount val="3"/>
                <c:pt idx="0">
                  <c:v>0.11558115829287266</c:v>
                </c:pt>
                <c:pt idx="1">
                  <c:v>6.9945545749617741E-2</c:v>
                </c:pt>
                <c:pt idx="2">
                  <c:v>0.15379972638751038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01-A34C-A0E3-5A9ECDCD9BDE}"/>
            </c:ext>
          </c:extLst>
        </c:ser>
        <c:ser>
          <c:idx val="1"/>
          <c:order val="1"/>
          <c:tx>
            <c:strRef>
              <c:f>Sheet2!$C$32:$C$33</c:f>
              <c:strCache>
                <c:ptCount val="1"/>
                <c:pt idx="0">
                  <c:v>Hell's Kitchen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Sheet2!$A$34:$A$37</c:f>
              <c:strCache>
                <c:ptCount val="3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</c:strCache>
            </c:strRef>
          </c:cat>
          <c:val>
            <c:numRef>
              <c:f>Sheet2!$C$34:$C$37</c:f>
              <c:numCache>
                <c:formatCode>0.00%</c:formatCode>
                <c:ptCount val="3"/>
                <c:pt idx="0">
                  <c:v>8.7294455323372405E-2</c:v>
                </c:pt>
                <c:pt idx="1">
                  <c:v>5.6036910861342847E-2</c:v>
                </c:pt>
                <c:pt idx="2">
                  <c:v>0.19690710587730356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01-A34C-A0E3-5A9ECDCD9BDE}"/>
            </c:ext>
          </c:extLst>
        </c:ser>
        <c:ser>
          <c:idx val="2"/>
          <c:order val="2"/>
          <c:tx>
            <c:strRef>
              <c:f>Sheet2!$D$32:$D$33</c:f>
              <c:strCache>
                <c:ptCount val="1"/>
                <c:pt idx="0">
                  <c:v>Lower Manhattan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Sheet2!$A$34:$A$37</c:f>
              <c:strCache>
                <c:ptCount val="3"/>
                <c:pt idx="0">
                  <c:v>Afternoon</c:v>
                </c:pt>
                <c:pt idx="1">
                  <c:v>Evening</c:v>
                </c:pt>
                <c:pt idx="2">
                  <c:v>Morning</c:v>
                </c:pt>
              </c:strCache>
            </c:strRef>
          </c:cat>
          <c:val>
            <c:numRef>
              <c:f>Sheet2!$D$34:$D$37</c:f>
              <c:numCache>
                <c:formatCode>0.00%</c:formatCode>
                <c:ptCount val="3"/>
                <c:pt idx="0">
                  <c:v>9.5060221572467074E-2</c:v>
                </c:pt>
                <c:pt idx="1">
                  <c:v>2.7844094530432684E-2</c:v>
                </c:pt>
                <c:pt idx="2">
                  <c:v>0.1975307814050806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C01-A34C-A0E3-5A9ECDCD9BD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95"/>
        <c:overlap val="100"/>
        <c:axId val="775466143"/>
        <c:axId val="772856735"/>
      </c:barChart>
      <c:catAx>
        <c:axId val="775466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2856735"/>
        <c:crosses val="autoZero"/>
        <c:auto val="1"/>
        <c:lblAlgn val="ctr"/>
        <c:lblOffset val="100"/>
        <c:noMultiLvlLbl val="0"/>
      </c:catAx>
      <c:valAx>
        <c:axId val="772856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46614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>
            <a:solidFill>
              <a:schemeClr val="tx1">
                <a:lumMod val="15000"/>
                <a:lumOff val="85000"/>
              </a:schemeClr>
            </a:solidFill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[coffe_Case Study.csv]Sheet2!PivotTable11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Regional</a:t>
            </a:r>
            <a:r>
              <a:rPr lang="en-GB" baseline="0"/>
              <a:t> Revenue by Hour of Day</a:t>
            </a:r>
            <a:endParaRPr lang="en-GB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Sheet2!$B$94:$B$95</c:f>
              <c:strCache>
                <c:ptCount val="1"/>
                <c:pt idx="0">
                  <c:v>Astoria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Sheet2!$A$96:$A$112</c:f>
              <c:strCache>
                <c:ptCount val="16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(blank)</c:v>
                </c:pt>
              </c:strCache>
            </c:strRef>
          </c:cat>
          <c:val>
            <c:numRef>
              <c:f>Sheet2!$B$96:$B$112</c:f>
              <c:numCache>
                <c:formatCode>0.00%</c:formatCode>
                <c:ptCount val="16"/>
                <c:pt idx="0">
                  <c:v>0</c:v>
                </c:pt>
                <c:pt idx="1">
                  <c:v>2.8038573996083584E-2</c:v>
                </c:pt>
                <c:pt idx="2">
                  <c:v>3.3302931945599398E-2</c:v>
                </c:pt>
                <c:pt idx="3">
                  <c:v>3.4087555996673728E-2</c:v>
                </c:pt>
                <c:pt idx="4">
                  <c:v>3.5482443198583652E-2</c:v>
                </c:pt>
                <c:pt idx="5">
                  <c:v>2.2888221250570027E-2</c:v>
                </c:pt>
                <c:pt idx="6">
                  <c:v>2.3055875962338046E-2</c:v>
                </c:pt>
                <c:pt idx="7">
                  <c:v>2.3176587354811019E-2</c:v>
                </c:pt>
                <c:pt idx="8">
                  <c:v>2.2257839534322272E-2</c:v>
                </c:pt>
                <c:pt idx="9">
                  <c:v>2.2955283135277234E-2</c:v>
                </c:pt>
                <c:pt idx="10">
                  <c:v>2.4135572306124092E-2</c:v>
                </c:pt>
                <c:pt idx="11">
                  <c:v>2.2814453177392096E-2</c:v>
                </c:pt>
                <c:pt idx="12">
                  <c:v>2.3223530674106065E-2</c:v>
                </c:pt>
                <c:pt idx="13">
                  <c:v>2.3907561898119586E-2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25A-AE48-BDFF-F20105E7F1CD}"/>
            </c:ext>
          </c:extLst>
        </c:ser>
        <c:ser>
          <c:idx val="1"/>
          <c:order val="1"/>
          <c:tx>
            <c:strRef>
              <c:f>Sheet2!$C$94:$C$95</c:f>
              <c:strCache>
                <c:ptCount val="1"/>
                <c:pt idx="0">
                  <c:v>Hell's Kitchen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Sheet2!$A$96:$A$112</c:f>
              <c:strCache>
                <c:ptCount val="16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(blank)</c:v>
                </c:pt>
              </c:strCache>
            </c:strRef>
          </c:cat>
          <c:val>
            <c:numRef>
              <c:f>Sheet2!$C$96:$C$112</c:f>
              <c:numCache>
                <c:formatCode>0.00%</c:formatCode>
                <c:ptCount val="16"/>
                <c:pt idx="0">
                  <c:v>1.1239571876928029E-2</c:v>
                </c:pt>
                <c:pt idx="1">
                  <c:v>2.3169881166340299E-2</c:v>
                </c:pt>
                <c:pt idx="2">
                  <c:v>4.6333056144209878E-2</c:v>
                </c:pt>
                <c:pt idx="3">
                  <c:v>4.5380777381367525E-2</c:v>
                </c:pt>
                <c:pt idx="4">
                  <c:v>4.6654953190804475E-2</c:v>
                </c:pt>
                <c:pt idx="5">
                  <c:v>2.4128866117653372E-2</c:v>
                </c:pt>
                <c:pt idx="6">
                  <c:v>1.6376512245500147E-2</c:v>
                </c:pt>
                <c:pt idx="7">
                  <c:v>1.7603744735642052E-2</c:v>
                </c:pt>
                <c:pt idx="8">
                  <c:v>1.8468843048365033E-2</c:v>
                </c:pt>
                <c:pt idx="9">
                  <c:v>1.6799002119155557E-2</c:v>
                </c:pt>
                <c:pt idx="10">
                  <c:v>1.8046353174709623E-2</c:v>
                </c:pt>
                <c:pt idx="11">
                  <c:v>1.889803911049116E-2</c:v>
                </c:pt>
                <c:pt idx="12">
                  <c:v>1.7489739531639799E-2</c:v>
                </c:pt>
                <c:pt idx="13">
                  <c:v>1.6108264706671316E-2</c:v>
                </c:pt>
                <c:pt idx="14">
                  <c:v>3.5408675125405725E-3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25A-AE48-BDFF-F20105E7F1CD}"/>
            </c:ext>
          </c:extLst>
        </c:ser>
        <c:ser>
          <c:idx val="2"/>
          <c:order val="2"/>
          <c:tx>
            <c:strRef>
              <c:f>Sheet2!$D$94:$D$95</c:f>
              <c:strCache>
                <c:ptCount val="1"/>
                <c:pt idx="0">
                  <c:v>Lower Manhattan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Sheet2!$A$96:$A$112</c:f>
              <c:strCache>
                <c:ptCount val="16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(blank)</c:v>
                </c:pt>
              </c:strCache>
            </c:strRef>
          </c:cat>
          <c:val>
            <c:numRef>
              <c:f>Sheet2!$D$96:$D$112</c:f>
              <c:numCache>
                <c:formatCode>0.00%</c:formatCode>
                <c:ptCount val="16"/>
                <c:pt idx="0">
                  <c:v>1.956865795756324E-2</c:v>
                </c:pt>
                <c:pt idx="1">
                  <c:v>3.8842243622414764E-2</c:v>
                </c:pt>
                <c:pt idx="2">
                  <c:v>3.8755063172295393E-2</c:v>
                </c:pt>
                <c:pt idx="3">
                  <c:v>3.9660398615842703E-2</c:v>
                </c:pt>
                <c:pt idx="4">
                  <c:v>4.2228868800128758E-2</c:v>
                </c:pt>
                <c:pt idx="5">
                  <c:v>1.8475549236835753E-2</c:v>
                </c:pt>
                <c:pt idx="6">
                  <c:v>1.896510099519837E-2</c:v>
                </c:pt>
                <c:pt idx="7">
                  <c:v>1.7657394243407818E-2</c:v>
                </c:pt>
                <c:pt idx="8">
                  <c:v>1.9179699026261435E-2</c:v>
                </c:pt>
                <c:pt idx="9">
                  <c:v>2.0460581024169103E-2</c:v>
                </c:pt>
                <c:pt idx="10">
                  <c:v>1.8797446283430351E-2</c:v>
                </c:pt>
                <c:pt idx="11">
                  <c:v>1.6933125888569971E-2</c:v>
                </c:pt>
                <c:pt idx="12">
                  <c:v>9.5697309477185549E-3</c:v>
                </c:pt>
                <c:pt idx="13">
                  <c:v>8.3827355884009763E-4</c:v>
                </c:pt>
                <c:pt idx="14">
                  <c:v>5.029641353040586E-4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25A-AE48-BDFF-F20105E7F1CD}"/>
            </c:ext>
          </c:extLst>
        </c:ser>
        <c:ser>
          <c:idx val="3"/>
          <c:order val="3"/>
          <c:tx>
            <c:strRef>
              <c:f>Sheet2!$E$94:$E$95</c:f>
              <c:strCache>
                <c:ptCount val="1"/>
                <c:pt idx="0">
                  <c:v>(blank)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Sheet2!$A$96:$A$112</c:f>
              <c:strCache>
                <c:ptCount val="16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(blank)</c:v>
                </c:pt>
              </c:strCache>
            </c:strRef>
          </c:cat>
          <c:val>
            <c:numRef>
              <c:f>Sheet2!$E$96:$E$112</c:f>
              <c:numCache>
                <c:formatCode>0.00%</c:formatCode>
                <c:ptCount val="1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25A-AE48-BDFF-F20105E7F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4509343"/>
        <c:axId val="775725759"/>
      </c:lineChart>
      <c:catAx>
        <c:axId val="65450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75725759"/>
        <c:crosses val="autoZero"/>
        <c:auto val="1"/>
        <c:lblAlgn val="ctr"/>
        <c:lblOffset val="100"/>
        <c:noMultiLvlLbl val="0"/>
      </c:catAx>
      <c:valAx>
        <c:axId val="77572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54509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[coffe_Case Study.csv]Sheet2!PivotTable10</c:name>
    <c:fmtId val="10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GB"/>
              <a:t>Regional </a:t>
            </a:r>
            <a:r>
              <a:rPr lang="en-GB" baseline="0"/>
              <a:t> Revenue by Time of Day</a:t>
            </a:r>
            <a:r>
              <a:rPr lang="en-GB"/>
              <a:t> 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Sheet2!$B$56:$B$57</c:f>
              <c:strCache>
                <c:ptCount val="1"/>
                <c:pt idx="0">
                  <c:v>Astoria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multiLvlStrRef>
              <c:f>Sheet2!$A$58:$A$88</c:f>
              <c:multiLvlStrCache>
                <c:ptCount val="15"/>
                <c:lvl>
                  <c:pt idx="0">
                    <c:v>Morning</c:v>
                  </c:pt>
                  <c:pt idx="1">
                    <c:v>Morning</c:v>
                  </c:pt>
                  <c:pt idx="2">
                    <c:v>Morning</c:v>
                  </c:pt>
                  <c:pt idx="3">
                    <c:v>Morning</c:v>
                  </c:pt>
                  <c:pt idx="4">
                    <c:v>Morning</c:v>
                  </c:pt>
                  <c:pt idx="5">
                    <c:v>Morning</c:v>
                  </c:pt>
                  <c:pt idx="6">
                    <c:v>Afternoon</c:v>
                  </c:pt>
                  <c:pt idx="7">
                    <c:v>Afternoon</c:v>
                  </c:pt>
                  <c:pt idx="8">
                    <c:v>Afternoon</c:v>
                  </c:pt>
                  <c:pt idx="9">
                    <c:v>Afternoon</c:v>
                  </c:pt>
                  <c:pt idx="10">
                    <c:v>Afternoon</c:v>
                  </c:pt>
                  <c:pt idx="11">
                    <c:v>Evening</c:v>
                  </c:pt>
                  <c:pt idx="12">
                    <c:v>Evening</c:v>
                  </c:pt>
                  <c:pt idx="13">
                    <c:v>Evening</c:v>
                  </c:pt>
                  <c:pt idx="14">
                    <c:v>Evening</c:v>
                  </c:pt>
                </c:lvl>
                <c:lvl>
                  <c:pt idx="0">
                    <c:v>6</c:v>
                  </c:pt>
                  <c:pt idx="1">
                    <c:v>7</c:v>
                  </c:pt>
                  <c:pt idx="2">
                    <c:v>8</c:v>
                  </c:pt>
                  <c:pt idx="3">
                    <c:v>9</c:v>
                  </c:pt>
                  <c:pt idx="4">
                    <c:v>10</c:v>
                  </c:pt>
                  <c:pt idx="5">
                    <c:v>11</c:v>
                  </c:pt>
                  <c:pt idx="6">
                    <c:v>12</c:v>
                  </c:pt>
                  <c:pt idx="7">
                    <c:v>13</c:v>
                  </c:pt>
                  <c:pt idx="8">
                    <c:v>14</c:v>
                  </c:pt>
                  <c:pt idx="9">
                    <c:v>15</c:v>
                  </c:pt>
                  <c:pt idx="10">
                    <c:v>16</c:v>
                  </c:pt>
                  <c:pt idx="11">
                    <c:v>17</c:v>
                  </c:pt>
                  <c:pt idx="12">
                    <c:v>18</c:v>
                  </c:pt>
                  <c:pt idx="13">
                    <c:v>19</c:v>
                  </c:pt>
                  <c:pt idx="14">
                    <c:v>20</c:v>
                  </c:pt>
                </c:lvl>
              </c:multiLvlStrCache>
            </c:multiLvlStrRef>
          </c:cat>
          <c:val>
            <c:numRef>
              <c:f>Sheet2!$B$58:$B$88</c:f>
              <c:numCache>
                <c:formatCode>0.00%</c:formatCode>
                <c:ptCount val="15"/>
                <c:pt idx="0">
                  <c:v>0</c:v>
                </c:pt>
                <c:pt idx="1">
                  <c:v>2.8038573996083584E-2</c:v>
                </c:pt>
                <c:pt idx="2">
                  <c:v>3.3302931945599398E-2</c:v>
                </c:pt>
                <c:pt idx="3">
                  <c:v>3.4087555996673728E-2</c:v>
                </c:pt>
                <c:pt idx="4">
                  <c:v>3.5482443198583652E-2</c:v>
                </c:pt>
                <c:pt idx="5">
                  <c:v>2.2888221250570027E-2</c:v>
                </c:pt>
                <c:pt idx="6">
                  <c:v>2.3055875962338046E-2</c:v>
                </c:pt>
                <c:pt idx="7">
                  <c:v>2.3176587354811019E-2</c:v>
                </c:pt>
                <c:pt idx="8">
                  <c:v>2.2257839534322272E-2</c:v>
                </c:pt>
                <c:pt idx="9">
                  <c:v>2.2955283135277234E-2</c:v>
                </c:pt>
                <c:pt idx="10">
                  <c:v>2.4135572306124092E-2</c:v>
                </c:pt>
                <c:pt idx="11">
                  <c:v>2.2814453177392096E-2</c:v>
                </c:pt>
                <c:pt idx="12">
                  <c:v>2.3223530674106065E-2</c:v>
                </c:pt>
                <c:pt idx="13">
                  <c:v>2.3907561898119586E-2</c:v>
                </c:pt>
                <c:pt idx="1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221-3947-AB7E-E13A75F3D713}"/>
            </c:ext>
          </c:extLst>
        </c:ser>
        <c:ser>
          <c:idx val="1"/>
          <c:order val="1"/>
          <c:tx>
            <c:strRef>
              <c:f>Sheet2!$C$56:$C$57</c:f>
              <c:strCache>
                <c:ptCount val="1"/>
                <c:pt idx="0">
                  <c:v>Hell's Kitchen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multiLvlStrRef>
              <c:f>Sheet2!$A$58:$A$88</c:f>
              <c:multiLvlStrCache>
                <c:ptCount val="15"/>
                <c:lvl>
                  <c:pt idx="0">
                    <c:v>Morning</c:v>
                  </c:pt>
                  <c:pt idx="1">
                    <c:v>Morning</c:v>
                  </c:pt>
                  <c:pt idx="2">
                    <c:v>Morning</c:v>
                  </c:pt>
                  <c:pt idx="3">
                    <c:v>Morning</c:v>
                  </c:pt>
                  <c:pt idx="4">
                    <c:v>Morning</c:v>
                  </c:pt>
                  <c:pt idx="5">
                    <c:v>Morning</c:v>
                  </c:pt>
                  <c:pt idx="6">
                    <c:v>Afternoon</c:v>
                  </c:pt>
                  <c:pt idx="7">
                    <c:v>Afternoon</c:v>
                  </c:pt>
                  <c:pt idx="8">
                    <c:v>Afternoon</c:v>
                  </c:pt>
                  <c:pt idx="9">
                    <c:v>Afternoon</c:v>
                  </c:pt>
                  <c:pt idx="10">
                    <c:v>Afternoon</c:v>
                  </c:pt>
                  <c:pt idx="11">
                    <c:v>Evening</c:v>
                  </c:pt>
                  <c:pt idx="12">
                    <c:v>Evening</c:v>
                  </c:pt>
                  <c:pt idx="13">
                    <c:v>Evening</c:v>
                  </c:pt>
                  <c:pt idx="14">
                    <c:v>Evening</c:v>
                  </c:pt>
                </c:lvl>
                <c:lvl>
                  <c:pt idx="0">
                    <c:v>6</c:v>
                  </c:pt>
                  <c:pt idx="1">
                    <c:v>7</c:v>
                  </c:pt>
                  <c:pt idx="2">
                    <c:v>8</c:v>
                  </c:pt>
                  <c:pt idx="3">
                    <c:v>9</c:v>
                  </c:pt>
                  <c:pt idx="4">
                    <c:v>10</c:v>
                  </c:pt>
                  <c:pt idx="5">
                    <c:v>11</c:v>
                  </c:pt>
                  <c:pt idx="6">
                    <c:v>12</c:v>
                  </c:pt>
                  <c:pt idx="7">
                    <c:v>13</c:v>
                  </c:pt>
                  <c:pt idx="8">
                    <c:v>14</c:v>
                  </c:pt>
                  <c:pt idx="9">
                    <c:v>15</c:v>
                  </c:pt>
                  <c:pt idx="10">
                    <c:v>16</c:v>
                  </c:pt>
                  <c:pt idx="11">
                    <c:v>17</c:v>
                  </c:pt>
                  <c:pt idx="12">
                    <c:v>18</c:v>
                  </c:pt>
                  <c:pt idx="13">
                    <c:v>19</c:v>
                  </c:pt>
                  <c:pt idx="14">
                    <c:v>20</c:v>
                  </c:pt>
                </c:lvl>
              </c:multiLvlStrCache>
            </c:multiLvlStrRef>
          </c:cat>
          <c:val>
            <c:numRef>
              <c:f>Sheet2!$C$58:$C$88</c:f>
              <c:numCache>
                <c:formatCode>0.00%</c:formatCode>
                <c:ptCount val="15"/>
                <c:pt idx="0">
                  <c:v>1.1239571876928029E-2</c:v>
                </c:pt>
                <c:pt idx="1">
                  <c:v>2.3169881166340299E-2</c:v>
                </c:pt>
                <c:pt idx="2">
                  <c:v>4.6333056144209878E-2</c:v>
                </c:pt>
                <c:pt idx="3">
                  <c:v>4.5380777381367525E-2</c:v>
                </c:pt>
                <c:pt idx="4">
                  <c:v>4.6654953190804475E-2</c:v>
                </c:pt>
                <c:pt idx="5">
                  <c:v>2.4128866117653372E-2</c:v>
                </c:pt>
                <c:pt idx="6">
                  <c:v>1.6376512245500147E-2</c:v>
                </c:pt>
                <c:pt idx="7">
                  <c:v>1.7603744735642052E-2</c:v>
                </c:pt>
                <c:pt idx="8">
                  <c:v>1.8468843048365033E-2</c:v>
                </c:pt>
                <c:pt idx="9">
                  <c:v>1.6799002119155557E-2</c:v>
                </c:pt>
                <c:pt idx="10">
                  <c:v>1.8046353174709623E-2</c:v>
                </c:pt>
                <c:pt idx="11">
                  <c:v>1.889803911049116E-2</c:v>
                </c:pt>
                <c:pt idx="12">
                  <c:v>1.7489739531639799E-2</c:v>
                </c:pt>
                <c:pt idx="13">
                  <c:v>1.6108264706671316E-2</c:v>
                </c:pt>
                <c:pt idx="14">
                  <c:v>3.5408675125405725E-3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221-3947-AB7E-E13A75F3D713}"/>
            </c:ext>
          </c:extLst>
        </c:ser>
        <c:ser>
          <c:idx val="2"/>
          <c:order val="2"/>
          <c:tx>
            <c:strRef>
              <c:f>Sheet2!$D$56:$D$57</c:f>
              <c:strCache>
                <c:ptCount val="1"/>
                <c:pt idx="0">
                  <c:v>Lower Manhattan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multiLvlStrRef>
              <c:f>Sheet2!$A$58:$A$88</c:f>
              <c:multiLvlStrCache>
                <c:ptCount val="15"/>
                <c:lvl>
                  <c:pt idx="0">
                    <c:v>Morning</c:v>
                  </c:pt>
                  <c:pt idx="1">
                    <c:v>Morning</c:v>
                  </c:pt>
                  <c:pt idx="2">
                    <c:v>Morning</c:v>
                  </c:pt>
                  <c:pt idx="3">
                    <c:v>Morning</c:v>
                  </c:pt>
                  <c:pt idx="4">
                    <c:v>Morning</c:v>
                  </c:pt>
                  <c:pt idx="5">
                    <c:v>Morning</c:v>
                  </c:pt>
                  <c:pt idx="6">
                    <c:v>Afternoon</c:v>
                  </c:pt>
                  <c:pt idx="7">
                    <c:v>Afternoon</c:v>
                  </c:pt>
                  <c:pt idx="8">
                    <c:v>Afternoon</c:v>
                  </c:pt>
                  <c:pt idx="9">
                    <c:v>Afternoon</c:v>
                  </c:pt>
                  <c:pt idx="10">
                    <c:v>Afternoon</c:v>
                  </c:pt>
                  <c:pt idx="11">
                    <c:v>Evening</c:v>
                  </c:pt>
                  <c:pt idx="12">
                    <c:v>Evening</c:v>
                  </c:pt>
                  <c:pt idx="13">
                    <c:v>Evening</c:v>
                  </c:pt>
                  <c:pt idx="14">
                    <c:v>Evening</c:v>
                  </c:pt>
                </c:lvl>
                <c:lvl>
                  <c:pt idx="0">
                    <c:v>6</c:v>
                  </c:pt>
                  <c:pt idx="1">
                    <c:v>7</c:v>
                  </c:pt>
                  <c:pt idx="2">
                    <c:v>8</c:v>
                  </c:pt>
                  <c:pt idx="3">
                    <c:v>9</c:v>
                  </c:pt>
                  <c:pt idx="4">
                    <c:v>10</c:v>
                  </c:pt>
                  <c:pt idx="5">
                    <c:v>11</c:v>
                  </c:pt>
                  <c:pt idx="6">
                    <c:v>12</c:v>
                  </c:pt>
                  <c:pt idx="7">
                    <c:v>13</c:v>
                  </c:pt>
                  <c:pt idx="8">
                    <c:v>14</c:v>
                  </c:pt>
                  <c:pt idx="9">
                    <c:v>15</c:v>
                  </c:pt>
                  <c:pt idx="10">
                    <c:v>16</c:v>
                  </c:pt>
                  <c:pt idx="11">
                    <c:v>17</c:v>
                  </c:pt>
                  <c:pt idx="12">
                    <c:v>18</c:v>
                  </c:pt>
                  <c:pt idx="13">
                    <c:v>19</c:v>
                  </c:pt>
                  <c:pt idx="14">
                    <c:v>20</c:v>
                  </c:pt>
                </c:lvl>
              </c:multiLvlStrCache>
            </c:multiLvlStrRef>
          </c:cat>
          <c:val>
            <c:numRef>
              <c:f>Sheet2!$D$58:$D$88</c:f>
              <c:numCache>
                <c:formatCode>0.00%</c:formatCode>
                <c:ptCount val="15"/>
                <c:pt idx="0">
                  <c:v>1.956865795756324E-2</c:v>
                </c:pt>
                <c:pt idx="1">
                  <c:v>3.8842243622414764E-2</c:v>
                </c:pt>
                <c:pt idx="2">
                  <c:v>3.8755063172295393E-2</c:v>
                </c:pt>
                <c:pt idx="3">
                  <c:v>3.9660398615842703E-2</c:v>
                </c:pt>
                <c:pt idx="4">
                  <c:v>4.2228868800128758E-2</c:v>
                </c:pt>
                <c:pt idx="5">
                  <c:v>1.8475549236835753E-2</c:v>
                </c:pt>
                <c:pt idx="6">
                  <c:v>1.896510099519837E-2</c:v>
                </c:pt>
                <c:pt idx="7">
                  <c:v>1.7657394243407818E-2</c:v>
                </c:pt>
                <c:pt idx="8">
                  <c:v>1.9179699026261435E-2</c:v>
                </c:pt>
                <c:pt idx="9">
                  <c:v>2.0460581024169103E-2</c:v>
                </c:pt>
                <c:pt idx="10">
                  <c:v>1.8797446283430351E-2</c:v>
                </c:pt>
                <c:pt idx="11">
                  <c:v>1.6933125888569971E-2</c:v>
                </c:pt>
                <c:pt idx="12">
                  <c:v>9.5697309477185549E-3</c:v>
                </c:pt>
                <c:pt idx="13">
                  <c:v>8.3827355884009763E-4</c:v>
                </c:pt>
                <c:pt idx="14">
                  <c:v>5.029641353040586E-4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221-3947-AB7E-E13A75F3D7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5"/>
        <c:overlap val="100"/>
        <c:axId val="865971151"/>
        <c:axId val="865451167"/>
      </c:barChart>
      <c:catAx>
        <c:axId val="8659711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451167"/>
        <c:crosses val="autoZero"/>
        <c:auto val="1"/>
        <c:lblAlgn val="ctr"/>
        <c:lblOffset val="100"/>
        <c:noMultiLvlLbl val="0"/>
      </c:catAx>
      <c:valAx>
        <c:axId val="8654511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6597115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DA66-68BB-7046-B852-ED3A7C9E0C1E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246-9DFA-3B41-892C-0C549F5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88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DA66-68BB-7046-B852-ED3A7C9E0C1E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246-9DFA-3B41-892C-0C549F5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912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DA66-68BB-7046-B852-ED3A7C9E0C1E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246-9DFA-3B41-892C-0C549F5B2B9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92041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DA66-68BB-7046-B852-ED3A7C9E0C1E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246-9DFA-3B41-892C-0C549F5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17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DA66-68BB-7046-B852-ED3A7C9E0C1E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246-9DFA-3B41-892C-0C549F5B2B9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694395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DA66-68BB-7046-B852-ED3A7C9E0C1E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246-9DFA-3B41-892C-0C549F5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82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DA66-68BB-7046-B852-ED3A7C9E0C1E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246-9DFA-3B41-892C-0C549F5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942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DA66-68BB-7046-B852-ED3A7C9E0C1E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246-9DFA-3B41-892C-0C549F5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147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DA66-68BB-7046-B852-ED3A7C9E0C1E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246-9DFA-3B41-892C-0C549F5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83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DA66-68BB-7046-B852-ED3A7C9E0C1E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246-9DFA-3B41-892C-0C549F5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3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DA66-68BB-7046-B852-ED3A7C9E0C1E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246-9DFA-3B41-892C-0C549F5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81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DA66-68BB-7046-B852-ED3A7C9E0C1E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246-9DFA-3B41-892C-0C549F5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380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DA66-68BB-7046-B852-ED3A7C9E0C1E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246-9DFA-3B41-892C-0C549F5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35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DA66-68BB-7046-B852-ED3A7C9E0C1E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246-9DFA-3B41-892C-0C549F5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680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DA66-68BB-7046-B852-ED3A7C9E0C1E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246-9DFA-3B41-892C-0C549F5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0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CDDA66-68BB-7046-B852-ED3A7C9E0C1E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7246-9DFA-3B41-892C-0C549F5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94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DDA66-68BB-7046-B852-ED3A7C9E0C1E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E3D7246-9DFA-3B41-892C-0C549F5B2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326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710C-065C-744A-9906-9B5C1DBE9E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1479" y="300428"/>
            <a:ext cx="7766936" cy="1646302"/>
          </a:xfrm>
        </p:spPr>
        <p:txBody>
          <a:bodyPr/>
          <a:lstStyle/>
          <a:p>
            <a:pPr algn="ctr"/>
            <a:r>
              <a:rPr lang="en-US" b="1" dirty="0"/>
              <a:t>MODISE</a:t>
            </a:r>
            <a:r>
              <a:rPr lang="en-US" dirty="0"/>
              <a:t> 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279737-641E-EF41-B168-F88E59F3F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0182" y="2139415"/>
            <a:ext cx="7766936" cy="1096899"/>
          </a:xfrm>
        </p:spPr>
        <p:txBody>
          <a:bodyPr/>
          <a:lstStyle/>
          <a:p>
            <a:pPr algn="ctr"/>
            <a:r>
              <a:rPr lang="en-US" dirty="0"/>
              <a:t>SQL CASE STUDY AND EXCEL PRESENTATION</a:t>
            </a:r>
          </a:p>
        </p:txBody>
      </p:sp>
      <p:pic>
        <p:nvPicPr>
          <p:cNvPr id="1026" name="Picture 2" descr="Eco Coffee Logo Template Design Green">
            <a:extLst>
              <a:ext uri="{FF2B5EF4-FFF2-40B4-BE49-F238E27FC236}">
                <a16:creationId xmlns:a16="http://schemas.microsoft.com/office/drawing/2014/main" id="{ACF783A9-F56C-EE45-93C3-C517DCEA9C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" t="4251" r="7663" b="15035"/>
          <a:stretch/>
        </p:blipFill>
        <p:spPr bwMode="auto">
          <a:xfrm>
            <a:off x="3311634" y="2687864"/>
            <a:ext cx="2784366" cy="287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732949-1BF5-DB47-B90B-14B28B9EC6CF}"/>
              </a:ext>
            </a:extLst>
          </p:cNvPr>
          <p:cNvSpPr txBox="1"/>
          <p:nvPr/>
        </p:nvSpPr>
        <p:spPr>
          <a:xfrm>
            <a:off x="3941909" y="5558064"/>
            <a:ext cx="1523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COFFE SHOP </a:t>
            </a:r>
          </a:p>
        </p:txBody>
      </p:sp>
    </p:spTree>
    <p:extLst>
      <p:ext uri="{BB962C8B-B14F-4D97-AF65-F5344CB8AC3E}">
        <p14:creationId xmlns:p14="http://schemas.microsoft.com/office/powerpoint/2010/main" val="209500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C49831EB-57F1-0D49-929E-0C1B9DFC59E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2837895"/>
              </p:ext>
            </p:extLst>
          </p:nvPr>
        </p:nvGraphicFramePr>
        <p:xfrm>
          <a:off x="1028365" y="1837100"/>
          <a:ext cx="7895141" cy="41123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056B23-89D0-B348-B2C0-D5ACACC3D449}"/>
              </a:ext>
            </a:extLst>
          </p:cNvPr>
          <p:cNvSpPr txBox="1"/>
          <p:nvPr/>
        </p:nvSpPr>
        <p:spPr>
          <a:xfrm>
            <a:off x="1141264" y="857722"/>
            <a:ext cx="7669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Revenue across all the stores increase by 50 % in June Comparing to Feb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2C0ACE-4D1A-5145-9D46-324D27F27A57}"/>
              </a:ext>
            </a:extLst>
          </p:cNvPr>
          <p:cNvSpPr txBox="1"/>
          <p:nvPr/>
        </p:nvSpPr>
        <p:spPr>
          <a:xfrm>
            <a:off x="1141264" y="272947"/>
            <a:ext cx="1999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REVENUE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D06D720-21D9-064D-8C55-DBCFDA8DC528}"/>
              </a:ext>
            </a:extLst>
          </p:cNvPr>
          <p:cNvCxnSpPr>
            <a:cxnSpLocks/>
          </p:cNvCxnSpPr>
          <p:nvPr/>
        </p:nvCxnSpPr>
        <p:spPr>
          <a:xfrm>
            <a:off x="3140765" y="272947"/>
            <a:ext cx="0" cy="505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C3A68A9-7B3F-1149-9089-E29E6D16B421}"/>
              </a:ext>
            </a:extLst>
          </p:cNvPr>
          <p:cNvSpPr txBox="1"/>
          <p:nvPr/>
        </p:nvSpPr>
        <p:spPr>
          <a:xfrm>
            <a:off x="3387863" y="422704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Store Location</a:t>
            </a:r>
          </a:p>
        </p:txBody>
      </p:sp>
      <p:pic>
        <p:nvPicPr>
          <p:cNvPr id="15" name="Picture 2" descr="Eco Coffee Logo Template Design Green">
            <a:extLst>
              <a:ext uri="{FF2B5EF4-FFF2-40B4-BE49-F238E27FC236}">
                <a16:creationId xmlns:a16="http://schemas.microsoft.com/office/drawing/2014/main" id="{7BDBF3FA-F854-CB4F-A276-778242BBF4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" t="4251" r="7663" b="15035"/>
          <a:stretch/>
        </p:blipFill>
        <p:spPr bwMode="auto">
          <a:xfrm>
            <a:off x="228875" y="272947"/>
            <a:ext cx="567287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7821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C9058A1-F150-9645-8EC8-2AC7D6A4FD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937984"/>
              </p:ext>
            </p:extLst>
          </p:nvPr>
        </p:nvGraphicFramePr>
        <p:xfrm>
          <a:off x="955097" y="2038559"/>
          <a:ext cx="8158234" cy="4401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4F98F36-4B74-DE49-977C-231EBD1217F1}"/>
              </a:ext>
            </a:extLst>
          </p:cNvPr>
          <p:cNvSpPr txBox="1"/>
          <p:nvPr/>
        </p:nvSpPr>
        <p:spPr>
          <a:xfrm>
            <a:off x="228875" y="1222195"/>
            <a:ext cx="954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Coffee contributes 38% of the total revenue generated in last 6 Months while tea contribute 31% as 2</a:t>
            </a:r>
            <a:r>
              <a:rPr lang="en-US" baseline="30000" dirty="0"/>
              <a:t>nd</a:t>
            </a:r>
            <a:r>
              <a:rPr lang="en-US" dirty="0"/>
              <a:t> best</a:t>
            </a:r>
          </a:p>
        </p:txBody>
      </p:sp>
      <p:pic>
        <p:nvPicPr>
          <p:cNvPr id="12" name="Picture 2" descr="Eco Coffee Logo Template Design Green">
            <a:extLst>
              <a:ext uri="{FF2B5EF4-FFF2-40B4-BE49-F238E27FC236}">
                <a16:creationId xmlns:a16="http://schemas.microsoft.com/office/drawing/2014/main" id="{5E70A1D4-BB8E-E646-9ADF-FA66DC3A8B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" t="4251" r="7663" b="15035"/>
          <a:stretch/>
        </p:blipFill>
        <p:spPr bwMode="auto">
          <a:xfrm>
            <a:off x="228875" y="272947"/>
            <a:ext cx="567287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D1C616-792C-2F49-983B-D66EE4B01B42}"/>
              </a:ext>
            </a:extLst>
          </p:cNvPr>
          <p:cNvSpPr txBox="1"/>
          <p:nvPr/>
        </p:nvSpPr>
        <p:spPr>
          <a:xfrm>
            <a:off x="1141264" y="144193"/>
            <a:ext cx="19995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REVENUE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3BE163-8BE6-B247-AADF-2C9745E73E74}"/>
              </a:ext>
            </a:extLst>
          </p:cNvPr>
          <p:cNvCxnSpPr>
            <a:cxnSpLocks/>
          </p:cNvCxnSpPr>
          <p:nvPr/>
        </p:nvCxnSpPr>
        <p:spPr>
          <a:xfrm>
            <a:off x="3140765" y="144193"/>
            <a:ext cx="0" cy="505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5331A7-AC53-4B4B-B6F0-4ED73CF941F5}"/>
              </a:ext>
            </a:extLst>
          </p:cNvPr>
          <p:cNvSpPr txBox="1"/>
          <p:nvPr/>
        </p:nvSpPr>
        <p:spPr>
          <a:xfrm>
            <a:off x="3387863" y="293950"/>
            <a:ext cx="175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Store Location</a:t>
            </a:r>
          </a:p>
        </p:txBody>
      </p:sp>
    </p:spTree>
    <p:extLst>
      <p:ext uri="{BB962C8B-B14F-4D97-AF65-F5344CB8AC3E}">
        <p14:creationId xmlns:p14="http://schemas.microsoft.com/office/powerpoint/2010/main" val="4109035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F3C5EBD-F53A-554F-8CA8-1907E6344A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8198321"/>
              </p:ext>
            </p:extLst>
          </p:nvPr>
        </p:nvGraphicFramePr>
        <p:xfrm>
          <a:off x="876975" y="2084447"/>
          <a:ext cx="8018914" cy="39349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569E122-66DA-4646-855B-E0907F1B3E0D}"/>
              </a:ext>
            </a:extLst>
          </p:cNvPr>
          <p:cNvCxnSpPr>
            <a:cxnSpLocks/>
          </p:cNvCxnSpPr>
          <p:nvPr/>
        </p:nvCxnSpPr>
        <p:spPr>
          <a:xfrm>
            <a:off x="3597965" y="361515"/>
            <a:ext cx="0" cy="505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CC7B81C-ABAE-034E-8C01-27E923323EB5}"/>
              </a:ext>
            </a:extLst>
          </p:cNvPr>
          <p:cNvSpPr txBox="1"/>
          <p:nvPr/>
        </p:nvSpPr>
        <p:spPr>
          <a:xfrm>
            <a:off x="1258463" y="367430"/>
            <a:ext cx="2143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Units Sold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69615E-2945-6449-AF21-0ABA6964D1B5}"/>
              </a:ext>
            </a:extLst>
          </p:cNvPr>
          <p:cNvSpPr txBox="1"/>
          <p:nvPr/>
        </p:nvSpPr>
        <p:spPr>
          <a:xfrm>
            <a:off x="3597965" y="469236"/>
            <a:ext cx="333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Store Location &amp; Time of Day</a:t>
            </a:r>
          </a:p>
        </p:txBody>
      </p:sp>
      <p:pic>
        <p:nvPicPr>
          <p:cNvPr id="9" name="Picture 2" descr="Eco Coffee Logo Template Design Green">
            <a:extLst>
              <a:ext uri="{FF2B5EF4-FFF2-40B4-BE49-F238E27FC236}">
                <a16:creationId xmlns:a16="http://schemas.microsoft.com/office/drawing/2014/main" id="{D177853A-09A1-584E-AB8A-FEA62E0E5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" t="4251" r="7663" b="15035"/>
          <a:stretch/>
        </p:blipFill>
        <p:spPr bwMode="auto">
          <a:xfrm>
            <a:off x="228875" y="272947"/>
            <a:ext cx="567287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5CF093-F61C-2D49-8A2D-5EFE9FEE7227}"/>
              </a:ext>
            </a:extLst>
          </p:cNvPr>
          <p:cNvSpPr txBox="1"/>
          <p:nvPr/>
        </p:nvSpPr>
        <p:spPr>
          <a:xfrm>
            <a:off x="228875" y="1222195"/>
            <a:ext cx="9389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55 % of the sales came in the morning across all the stores, While only 30 % of the sales are generated in the evening.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Night sales only account for 0.4%  of the total sales.</a:t>
            </a:r>
          </a:p>
        </p:txBody>
      </p:sp>
    </p:spTree>
    <p:extLst>
      <p:ext uri="{BB962C8B-B14F-4D97-AF65-F5344CB8AC3E}">
        <p14:creationId xmlns:p14="http://schemas.microsoft.com/office/powerpoint/2010/main" val="3557896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C53D65-EDA2-434E-AF46-3AC21B3C29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516775"/>
              </p:ext>
            </p:extLst>
          </p:nvPr>
        </p:nvGraphicFramePr>
        <p:xfrm>
          <a:off x="365134" y="2489334"/>
          <a:ext cx="8812733" cy="3572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C0302C-C67E-5440-BC9A-6CFA7E87D021}"/>
              </a:ext>
            </a:extLst>
          </p:cNvPr>
          <p:cNvCxnSpPr>
            <a:cxnSpLocks/>
          </p:cNvCxnSpPr>
          <p:nvPr/>
        </p:nvCxnSpPr>
        <p:spPr>
          <a:xfrm>
            <a:off x="3597965" y="361515"/>
            <a:ext cx="0" cy="505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6674210-1DA8-7546-9940-F41C362C928C}"/>
              </a:ext>
            </a:extLst>
          </p:cNvPr>
          <p:cNvSpPr txBox="1"/>
          <p:nvPr/>
        </p:nvSpPr>
        <p:spPr>
          <a:xfrm>
            <a:off x="1258463" y="367430"/>
            <a:ext cx="2143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206AFE-5DE8-1E40-B5E1-A3A275F63122}"/>
              </a:ext>
            </a:extLst>
          </p:cNvPr>
          <p:cNvSpPr txBox="1"/>
          <p:nvPr/>
        </p:nvSpPr>
        <p:spPr>
          <a:xfrm>
            <a:off x="3597965" y="469236"/>
            <a:ext cx="333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Store Location &amp; Time of Day</a:t>
            </a:r>
          </a:p>
        </p:txBody>
      </p:sp>
      <p:pic>
        <p:nvPicPr>
          <p:cNvPr id="8" name="Picture 2" descr="Eco Coffee Logo Template Design Green">
            <a:extLst>
              <a:ext uri="{FF2B5EF4-FFF2-40B4-BE49-F238E27FC236}">
                <a16:creationId xmlns:a16="http://schemas.microsoft.com/office/drawing/2014/main" id="{CA3F3C17-3F81-0C44-AD64-C0ACABA2A0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37" t="4251" r="7663" b="15035"/>
          <a:stretch/>
        </p:blipFill>
        <p:spPr bwMode="auto">
          <a:xfrm>
            <a:off x="228875" y="272947"/>
            <a:ext cx="567287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0312E7A-4A43-784E-9862-BA4CFCE7CBF7}"/>
              </a:ext>
            </a:extLst>
          </p:cNvPr>
          <p:cNvSpPr txBox="1"/>
          <p:nvPr/>
        </p:nvSpPr>
        <p:spPr>
          <a:xfrm>
            <a:off x="228875" y="1222195"/>
            <a:ext cx="9389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55 % of the sales came in the morning across all the stores, While only 15 % of the sales are generated in the evening.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basobfd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is </a:t>
            </a:r>
            <a:r>
              <a:rPr lang="en-US" dirty="0" err="1"/>
              <a:t>consistenlyj</a:t>
            </a:r>
            <a:r>
              <a:rPr lang="en-US" dirty="0"/>
              <a:t> across the shops </a:t>
            </a:r>
            <a:r>
              <a:rPr lang="en-US" dirty="0" err="1"/>
              <a:t>betten</a:t>
            </a:r>
            <a:r>
              <a:rPr lang="en-US" dirty="0"/>
              <a:t> 12 pm and 7 pm.</a:t>
            </a:r>
          </a:p>
        </p:txBody>
      </p:sp>
    </p:spTree>
    <p:extLst>
      <p:ext uri="{BB962C8B-B14F-4D97-AF65-F5344CB8AC3E}">
        <p14:creationId xmlns:p14="http://schemas.microsoft.com/office/powerpoint/2010/main" val="2819452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41C53C-0B50-AA41-83C3-3F54894E83A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9619378"/>
              </p:ext>
            </p:extLst>
          </p:nvPr>
        </p:nvGraphicFramePr>
        <p:xfrm>
          <a:off x="228876" y="3063877"/>
          <a:ext cx="9660192" cy="27442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864EA6-23A4-5641-9455-4A75F69DA735}"/>
              </a:ext>
            </a:extLst>
          </p:cNvPr>
          <p:cNvCxnSpPr>
            <a:cxnSpLocks/>
          </p:cNvCxnSpPr>
          <p:nvPr/>
        </p:nvCxnSpPr>
        <p:spPr>
          <a:xfrm>
            <a:off x="3597965" y="361515"/>
            <a:ext cx="0" cy="50502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BAE206D-E01B-DA4F-88A4-D8D9CC973188}"/>
              </a:ext>
            </a:extLst>
          </p:cNvPr>
          <p:cNvSpPr txBox="1"/>
          <p:nvPr/>
        </p:nvSpPr>
        <p:spPr>
          <a:xfrm>
            <a:off x="1258463" y="367430"/>
            <a:ext cx="21438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Revenue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6605F5-D62A-3845-AAF0-A22D72DA56E6}"/>
              </a:ext>
            </a:extLst>
          </p:cNvPr>
          <p:cNvSpPr txBox="1"/>
          <p:nvPr/>
        </p:nvSpPr>
        <p:spPr>
          <a:xfrm>
            <a:off x="3597965" y="469236"/>
            <a:ext cx="3331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Store Location &amp; Time of Day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80BC8B-484B-D94D-9B52-DC1B5A54F44D}"/>
              </a:ext>
            </a:extLst>
          </p:cNvPr>
          <p:cNvSpPr txBox="1"/>
          <p:nvPr/>
        </p:nvSpPr>
        <p:spPr>
          <a:xfrm>
            <a:off x="228875" y="1222195"/>
            <a:ext cx="9389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55 % of the sales came in the morning across all the stores, While only 15 % of the sales are generated in the evening.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basobfd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Revenue is </a:t>
            </a:r>
            <a:r>
              <a:rPr lang="en-US" dirty="0" err="1"/>
              <a:t>consistenlyj</a:t>
            </a:r>
            <a:r>
              <a:rPr lang="en-US" dirty="0"/>
              <a:t> across the shops </a:t>
            </a:r>
            <a:r>
              <a:rPr lang="en-US" dirty="0" err="1"/>
              <a:t>betten</a:t>
            </a:r>
            <a:r>
              <a:rPr lang="en-US" dirty="0"/>
              <a:t> 12 pm and 7 pm.</a:t>
            </a:r>
          </a:p>
        </p:txBody>
      </p:sp>
    </p:spTree>
    <p:extLst>
      <p:ext uri="{BB962C8B-B14F-4D97-AF65-F5344CB8AC3E}">
        <p14:creationId xmlns:p14="http://schemas.microsoft.com/office/powerpoint/2010/main" val="275237636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{DBE0E105-5CC9-9142-A689-B5D91935B861}tf10001060_mac</Template>
  <TotalTime>72</TotalTime>
  <Words>218</Words>
  <Application>Microsoft Macintosh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MODISE LE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MODISE LE</dc:title>
  <dc:creator>Microsoft Office User</dc:creator>
  <cp:lastModifiedBy>Microsoft Office User</cp:lastModifiedBy>
  <cp:revision>1</cp:revision>
  <dcterms:created xsi:type="dcterms:W3CDTF">2025-10-27T07:29:15Z</dcterms:created>
  <dcterms:modified xsi:type="dcterms:W3CDTF">2025-10-27T08:42:00Z</dcterms:modified>
</cp:coreProperties>
</file>