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84" y="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nmay\Desktop\&#1047;&#1072;&#1085;&#1103;&#1090;&#1080;&#1103;\GitHub\TravelProblem\tes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Расхождение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val>
            <c:numRef>
              <c:f>Лист1!$F$5:$F$104</c:f>
              <c:numCache>
                <c:formatCode>General</c:formatCode>
                <c:ptCount val="100"/>
                <c:pt idx="0">
                  <c:v>1</c:v>
                </c:pt>
                <c:pt idx="1">
                  <c:v>1.1349843389413199</c:v>
                </c:pt>
                <c:pt idx="2">
                  <c:v>1.5393290585436199</c:v>
                </c:pt>
                <c:pt idx="3">
                  <c:v>1</c:v>
                </c:pt>
                <c:pt idx="4">
                  <c:v>1</c:v>
                </c:pt>
                <c:pt idx="5">
                  <c:v>1.49476245436723</c:v>
                </c:pt>
                <c:pt idx="6">
                  <c:v>1.1388927836851499</c:v>
                </c:pt>
                <c:pt idx="7">
                  <c:v>1.1361195208466</c:v>
                </c:pt>
                <c:pt idx="8">
                  <c:v>1.12894657498502</c:v>
                </c:pt>
                <c:pt idx="9">
                  <c:v>1.50561126334227</c:v>
                </c:pt>
                <c:pt idx="10">
                  <c:v>1.09879216443171</c:v>
                </c:pt>
                <c:pt idx="11">
                  <c:v>1.1819727103339499</c:v>
                </c:pt>
                <c:pt idx="12">
                  <c:v>1.0544603533402599</c:v>
                </c:pt>
                <c:pt idx="13">
                  <c:v>1.2425941831884999</c:v>
                </c:pt>
                <c:pt idx="14">
                  <c:v>1.3743132116621499</c:v>
                </c:pt>
                <c:pt idx="15">
                  <c:v>1.2942245256934399</c:v>
                </c:pt>
                <c:pt idx="16">
                  <c:v>1.2456628041928299</c:v>
                </c:pt>
                <c:pt idx="17">
                  <c:v>1.2127620070965599</c:v>
                </c:pt>
                <c:pt idx="18">
                  <c:v>1.2759868827535501</c:v>
                </c:pt>
                <c:pt idx="19">
                  <c:v>1.1051734809462801</c:v>
                </c:pt>
                <c:pt idx="20">
                  <c:v>1.21040501705286</c:v>
                </c:pt>
                <c:pt idx="21">
                  <c:v>1.2731578802072701</c:v>
                </c:pt>
                <c:pt idx="22">
                  <c:v>1.56164331394372</c:v>
                </c:pt>
                <c:pt idx="23">
                  <c:v>1.37568724892121</c:v>
                </c:pt>
                <c:pt idx="24">
                  <c:v>1.244122316071</c:v>
                </c:pt>
                <c:pt idx="25">
                  <c:v>1.0636558053040399</c:v>
                </c:pt>
                <c:pt idx="26">
                  <c:v>1.2087948748547901</c:v>
                </c:pt>
                <c:pt idx="27">
                  <c:v>1.16872298870129</c:v>
                </c:pt>
                <c:pt idx="28">
                  <c:v>1.08914977657477</c:v>
                </c:pt>
                <c:pt idx="29">
                  <c:v>1.1306573776092601</c:v>
                </c:pt>
                <c:pt idx="30">
                  <c:v>1.1426750379323101</c:v>
                </c:pt>
                <c:pt idx="31">
                  <c:v>1.0397679432701299</c:v>
                </c:pt>
                <c:pt idx="32">
                  <c:v>1.5291115059454199</c:v>
                </c:pt>
                <c:pt idx="33">
                  <c:v>1.2776697776221799</c:v>
                </c:pt>
                <c:pt idx="34">
                  <c:v>1.3379951814455699</c:v>
                </c:pt>
                <c:pt idx="35">
                  <c:v>1.3472685333726999</c:v>
                </c:pt>
                <c:pt idx="36">
                  <c:v>1.0834479089085001</c:v>
                </c:pt>
                <c:pt idx="37">
                  <c:v>1.0425290519727399</c:v>
                </c:pt>
                <c:pt idx="38">
                  <c:v>1.37540971593567</c:v>
                </c:pt>
                <c:pt idx="39">
                  <c:v>1.3644927333930701</c:v>
                </c:pt>
                <c:pt idx="40">
                  <c:v>1.54995316111552</c:v>
                </c:pt>
                <c:pt idx="41">
                  <c:v>1.5171467660700699</c:v>
                </c:pt>
                <c:pt idx="42">
                  <c:v>1.13565035915558</c:v>
                </c:pt>
                <c:pt idx="43">
                  <c:v>1.04422134794635</c:v>
                </c:pt>
                <c:pt idx="44">
                  <c:v>1.6460796361975001</c:v>
                </c:pt>
                <c:pt idx="45">
                  <c:v>1.1990024649156099</c:v>
                </c:pt>
                <c:pt idx="46">
                  <c:v>1.1286541937305701</c:v>
                </c:pt>
                <c:pt idx="47">
                  <c:v>1.22652252424853</c:v>
                </c:pt>
                <c:pt idx="48">
                  <c:v>1.26848149433832</c:v>
                </c:pt>
                <c:pt idx="49">
                  <c:v>1</c:v>
                </c:pt>
                <c:pt idx="50">
                  <c:v>1.0262384154573101</c:v>
                </c:pt>
                <c:pt idx="51">
                  <c:v>1.1366402848734301</c:v>
                </c:pt>
                <c:pt idx="52">
                  <c:v>1.21785748343697</c:v>
                </c:pt>
                <c:pt idx="53">
                  <c:v>1.4055898463732699</c:v>
                </c:pt>
                <c:pt idx="54">
                  <c:v>1.1464838681965599</c:v>
                </c:pt>
                <c:pt idx="55">
                  <c:v>1.23104372969652</c:v>
                </c:pt>
                <c:pt idx="56">
                  <c:v>1.2936746750303201</c:v>
                </c:pt>
                <c:pt idx="57">
                  <c:v>1.01841204023903</c:v>
                </c:pt>
                <c:pt idx="58">
                  <c:v>1</c:v>
                </c:pt>
                <c:pt idx="59">
                  <c:v>1.73775109872161</c:v>
                </c:pt>
                <c:pt idx="60">
                  <c:v>1.4921310932065699</c:v>
                </c:pt>
                <c:pt idx="61">
                  <c:v>1.5159244231339599</c:v>
                </c:pt>
                <c:pt idx="62">
                  <c:v>1</c:v>
                </c:pt>
                <c:pt idx="63">
                  <c:v>1.35514197184656</c:v>
                </c:pt>
                <c:pt idx="64">
                  <c:v>1.32495164447057</c:v>
                </c:pt>
                <c:pt idx="65">
                  <c:v>1.18569417311661</c:v>
                </c:pt>
                <c:pt idx="66">
                  <c:v>1.06129228787303</c:v>
                </c:pt>
                <c:pt idx="67">
                  <c:v>1.06671075518516</c:v>
                </c:pt>
                <c:pt idx="68">
                  <c:v>1.31382186545781</c:v>
                </c:pt>
                <c:pt idx="69">
                  <c:v>1.12908036638</c:v>
                </c:pt>
                <c:pt idx="70">
                  <c:v>1.05636639082418</c:v>
                </c:pt>
                <c:pt idx="71">
                  <c:v>1.18415964334956</c:v>
                </c:pt>
                <c:pt idx="72">
                  <c:v>1.28938266078872</c:v>
                </c:pt>
                <c:pt idx="73">
                  <c:v>1.4428205982912301</c:v>
                </c:pt>
                <c:pt idx="74">
                  <c:v>1.32919602249652</c:v>
                </c:pt>
                <c:pt idx="75">
                  <c:v>1.3681396960388299</c:v>
                </c:pt>
                <c:pt idx="76">
                  <c:v>1.5474607561384299</c:v>
                </c:pt>
                <c:pt idx="77">
                  <c:v>1.2995533102352199</c:v>
                </c:pt>
                <c:pt idx="78">
                  <c:v>1.03750514660229</c:v>
                </c:pt>
                <c:pt idx="79">
                  <c:v>1.02468838553129</c:v>
                </c:pt>
                <c:pt idx="80">
                  <c:v>1.0537557982980501</c:v>
                </c:pt>
                <c:pt idx="81">
                  <c:v>1.0981717381691101</c:v>
                </c:pt>
                <c:pt idx="82">
                  <c:v>1.1516485786391</c:v>
                </c:pt>
                <c:pt idx="83">
                  <c:v>1.3742203081022899</c:v>
                </c:pt>
                <c:pt idx="84">
                  <c:v>1</c:v>
                </c:pt>
                <c:pt idx="85">
                  <c:v>1.6069785294824801</c:v>
                </c:pt>
                <c:pt idx="86">
                  <c:v>1.32019745638926</c:v>
                </c:pt>
                <c:pt idx="87">
                  <c:v>1.1454180968977099</c:v>
                </c:pt>
                <c:pt idx="88">
                  <c:v>1.1595860817539201</c:v>
                </c:pt>
                <c:pt idx="89">
                  <c:v>1.09625850445966</c:v>
                </c:pt>
                <c:pt idx="90">
                  <c:v>1.1999868896504799</c:v>
                </c:pt>
                <c:pt idx="91">
                  <c:v>1.2911272358557899</c:v>
                </c:pt>
                <c:pt idx="92">
                  <c:v>1.2640309901925599</c:v>
                </c:pt>
                <c:pt idx="93">
                  <c:v>1.27367830875486</c:v>
                </c:pt>
                <c:pt idx="94">
                  <c:v>1.3317967682190901</c:v>
                </c:pt>
                <c:pt idx="95">
                  <c:v>1.23933019879319</c:v>
                </c:pt>
                <c:pt idx="96">
                  <c:v>1.0261906105836001</c:v>
                </c:pt>
                <c:pt idx="97">
                  <c:v>1.09134072950519</c:v>
                </c:pt>
                <c:pt idx="98">
                  <c:v>1.65194614182036</c:v>
                </c:pt>
                <c:pt idx="99">
                  <c:v>1.4478993655860899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09-46BF-9EA5-D4900D1B0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90676176"/>
        <c:axId val="390676504"/>
      </c:lineChart>
      <c:catAx>
        <c:axId val="390676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0676504"/>
        <c:crosses val="autoZero"/>
        <c:auto val="1"/>
        <c:lblAlgn val="ctr"/>
        <c:lblOffset val="100"/>
        <c:noMultiLvlLbl val="0"/>
      </c:catAx>
      <c:valAx>
        <c:axId val="390676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067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9AAA8-A4FF-4646-842D-07D6F051A4E5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3D8C-2F49-42CE-8D70-4D1BA586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1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4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1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3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3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9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5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8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1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56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85C4-42A6-4D6D-AC18-6DD2D82C0F6B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C01E-AFFB-4D1D-9DB0-15F4590E77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9D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12361"/>
            <a:ext cx="9144000" cy="81663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ru-RU" dirty="0" smtClean="0"/>
              <a:t>коммивояжёра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9928514" y="5458290"/>
            <a:ext cx="2092036" cy="1237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Юрков М. А.</a:t>
            </a:r>
          </a:p>
          <a:p>
            <a:pPr algn="r"/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Толов Я. Ф.</a:t>
            </a:r>
          </a:p>
          <a:p>
            <a:pPr algn="r"/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Заманов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М. Р.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9D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37354" y="3521089"/>
            <a:ext cx="11706996" cy="3082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37354" y="216755"/>
            <a:ext cx="11706996" cy="3082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575" y="808170"/>
            <a:ext cx="5143500" cy="1208882"/>
          </a:xfrm>
        </p:spPr>
        <p:txBody>
          <a:bodyPr anchor="t">
            <a:normAutofit/>
          </a:bodyPr>
          <a:lstStyle/>
          <a:p>
            <a:r>
              <a:rPr lang="ru-RU" sz="2000" dirty="0" smtClean="0">
                <a:latin typeface="+mn-lt"/>
              </a:rPr>
              <a:t>Требуется найти самый выгодный маршрут, проходящий через указанные города хотя бы по одному разу с последующим возвратом в исходный город.</a:t>
            </a:r>
            <a:endParaRPr lang="ru-RU" sz="2000" dirty="0">
              <a:latin typeface="+mn-lt"/>
            </a:endParaRPr>
          </a:p>
        </p:txBody>
      </p:sp>
      <p:pic>
        <p:nvPicPr>
          <p:cNvPr id="1026" name="Picture 2" descr="ÐÐ°ÑÑÐ¸Ð½ÐºÐ¸ Ð¿Ð¾ Ð·Ð°Ð¿ÑÐ¾ÑÑ Ð·Ð°Ð´Ð°ÑÐ° ÐºÐ¾Ð¼Ð¼Ð¸Ð²Ð¾ÑÐ¶ÐµÑÐ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103" y="620854"/>
            <a:ext cx="2815281" cy="248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ÐÐ°ÑÑÐ¸Ð½ÐºÐ¸ Ð¿Ð¾ Ð·Ð°Ð¿ÑÐ¾ÑÑ Ð³Ð°Ð¼Ð¸Ð»ÑÑÐ¾Ð½Ð¾Ð² ÑÐ¸ÐºÐ»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624" y="4051233"/>
            <a:ext cx="2396238" cy="23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409575" y="4117448"/>
            <a:ext cx="52863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ea typeface="+mj-ea"/>
                <a:cs typeface="+mj-cs"/>
              </a:rPr>
              <a:t>Требуется найти гамильтонов цикл </a:t>
            </a:r>
            <a:r>
              <a:rPr lang="ru-RU" sz="2000" dirty="0">
                <a:ea typeface="+mj-ea"/>
                <a:cs typeface="+mj-cs"/>
              </a:rPr>
              <a:t>минимального веса в полном взвешенном </a:t>
            </a:r>
            <a:r>
              <a:rPr lang="ru-RU" sz="2000" dirty="0" smtClean="0">
                <a:ea typeface="+mj-ea"/>
                <a:cs typeface="+mj-cs"/>
              </a:rPr>
              <a:t>графе.</a:t>
            </a:r>
            <a:endParaRPr lang="ru-RU" sz="2000" dirty="0"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37354" y="216755"/>
            <a:ext cx="117069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Постановка </a:t>
            </a:r>
            <a:r>
              <a:rPr lang="ru-RU" dirty="0" smtClean="0">
                <a:solidFill>
                  <a:schemeClr val="bg1"/>
                </a:solidFill>
                <a:latin typeface="+mj-lt"/>
              </a:rPr>
              <a:t>задачи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7590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37354" y="3526033"/>
            <a:ext cx="117069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j-lt"/>
              </a:rPr>
              <a:t>Формальное представление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9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9D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200" y="734457"/>
            <a:ext cx="10515600" cy="5713968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 descr="ÐÐ°ÑÑÐ¸Ð½ÐºÐ¸ Ð¿Ð¾ Ð·Ð°Ð¿ÑÐ¾ÑÑ Ð·Ð°Ð´Ð°ÑÐ° ÐºÐ¾Ð¼Ð¼Ð¸Ð²Ð¾ÑÐ¶ÐµÑ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3591441"/>
            <a:ext cx="6096000" cy="2695576"/>
          </a:xfrm>
          <a:prstGeom prst="rect">
            <a:avLst/>
          </a:prstGeom>
          <a:solidFill>
            <a:srgbClr val="6A9DC6"/>
          </a:solidFill>
        </p:spPr>
      </p:pic>
      <p:sp>
        <p:nvSpPr>
          <p:cNvPr id="7" name="Прямоугольник 6"/>
          <p:cNvSpPr/>
          <p:nvPr/>
        </p:nvSpPr>
        <p:spPr>
          <a:xfrm>
            <a:off x="838200" y="36512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j-lt"/>
              </a:rPr>
              <a:t>Реализованные методы решения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26140"/>
              </p:ext>
            </p:extLst>
          </p:nvPr>
        </p:nvGraphicFramePr>
        <p:xfrm>
          <a:off x="1363114" y="1181735"/>
          <a:ext cx="5257800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137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09093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5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Полный перебор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O(T)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O(n!)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3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Ближайшего соседа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O(T) = O(n^2)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7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Ветвей и границ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O(n^2) </a:t>
                      </a:r>
                      <a:r>
                        <a:rPr lang="en-US" dirty="0" smtClean="0"/>
                        <a:t>≤ O(T) ≤ O(n!)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1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3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9D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38200" y="36512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lt1"/>
                </a:solidFill>
              </a:rPr>
              <a:t>Результаты тестирования на 100 автоматически сгенерированных </a:t>
            </a:r>
            <a:r>
              <a:rPr lang="ru-RU" b="1" dirty="0" smtClean="0">
                <a:solidFill>
                  <a:schemeClr val="lt1"/>
                </a:solidFill>
              </a:rPr>
              <a:t>тестах</a:t>
            </a:r>
            <a:r>
              <a:rPr lang="ru-RU" dirty="0" smtClean="0"/>
              <a:t>: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356499"/>
              </p:ext>
            </p:extLst>
          </p:nvPr>
        </p:nvGraphicFramePr>
        <p:xfrm>
          <a:off x="3055883" y="856371"/>
          <a:ext cx="51816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97235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5012522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193299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351019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Vmax =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Среднее время работы точного алгоритма: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11 сек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94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Среднее время работы приближенного алгоритма: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0,0001 сек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15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Среднее расхождение: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1,2380794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6530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Количество совпадений: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660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Процент совпадений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38420"/>
                  </a:ext>
                </a:extLst>
              </a:tr>
            </a:tbl>
          </a:graphicData>
        </a:graphic>
      </p:graphicFrame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006930"/>
              </p:ext>
            </p:extLst>
          </p:nvPr>
        </p:nvGraphicFramePr>
        <p:xfrm>
          <a:off x="838200" y="2014868"/>
          <a:ext cx="10515600" cy="437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0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9D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29706"/>
            <a:ext cx="121920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Спасибо за внимание </a:t>
            </a:r>
            <a:r>
              <a:rPr lang="ru-RU" sz="5400" b="1" dirty="0" smtClean="0">
                <a:sym typeface="Wingdings" panose="05000000000000000000" pitchFamily="2" charset="2"/>
              </a:rPr>
              <a:t>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433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127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Задача коммивояжёра</vt:lpstr>
      <vt:lpstr>Требуется найти самый выгодный маршрут, проходящий через указанные города хотя бы по одному разу с последующим возвратом в исходный город.</vt:lpstr>
      <vt:lpstr>Презентация PowerPoint</vt:lpstr>
      <vt:lpstr>Презентация PowerPoint</vt:lpstr>
      <vt:lpstr>Спасибо за внимание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коммивояжёра</dc:title>
  <dc:creator>Ярослав Толов</dc:creator>
  <cp:lastModifiedBy>Миша</cp:lastModifiedBy>
  <cp:revision>11</cp:revision>
  <dcterms:created xsi:type="dcterms:W3CDTF">2018-11-01T11:09:55Z</dcterms:created>
  <dcterms:modified xsi:type="dcterms:W3CDTF">2018-11-15T17:36:01Z</dcterms:modified>
</cp:coreProperties>
</file>