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60"/>
    <a:srgbClr val="E42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>
        <p:scale>
          <a:sx n="35" d="100"/>
          <a:sy n="35" d="100"/>
        </p:scale>
        <p:origin x="4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to rate musical improvement or performance objectivity?</a:t>
            </a:r>
          </a:p>
          <a:p>
            <a:r>
              <a:rPr dirty="0"/>
              <a:t>scale from 1 to 7 (one being bad, 7 being perfect)</a:t>
            </a:r>
          </a:p>
          <a:p>
            <a:r>
              <a:rPr dirty="0"/>
              <a:t>184 recordings plus 30 randomly chosen again to check </a:t>
            </a:r>
            <a:r>
              <a:rPr dirty="0" err="1"/>
              <a:t>intrareliability</a:t>
            </a:r>
            <a:endParaRPr dirty="0"/>
          </a:p>
          <a:p>
            <a:r>
              <a:rPr dirty="0"/>
              <a:t>rater checked for reliability using ICC </a:t>
            </a:r>
          </a:p>
          <a:p>
            <a:r>
              <a:rPr dirty="0"/>
              <a:t>have 7 rater at the moment, waiting for 2 to finish their ratings  - in total 9, we need more?</a:t>
            </a:r>
          </a:p>
          <a:p>
            <a:r>
              <a:rPr dirty="0"/>
              <a:t>obviously hierarchical 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Fakten</a:t>
            </a:r>
          </a:p>
        </p:txBody>
      </p:sp>
      <p:sp>
        <p:nvSpPr>
          <p:cNvPr id="107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er und Himmel bei Sonnenuntergang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Meer und Himmel bei Sonnenuntergang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trand und Meer bei Sonnenuntergan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trand und Meer bei Sonnenuntergan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nd und Meer bei Sonnenuntergan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3" name="Meer und Himmel bei Sonnenuntergang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1" name="Meer und Himmel bei Sonnenuntergang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Folien-Untertitel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63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spc="-42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Agenda-Untertitel</a:t>
            </a:r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uppieren"/>
          <p:cNvGrpSpPr/>
          <p:nvPr/>
        </p:nvGrpSpPr>
        <p:grpSpPr>
          <a:xfrm>
            <a:off x="23325328" y="1343292"/>
            <a:ext cx="1396131" cy="10479113"/>
            <a:chOff x="393334" y="292100"/>
            <a:chExt cx="1328261" cy="8102522"/>
          </a:xfrm>
        </p:grpSpPr>
        <p:sp>
          <p:nvSpPr>
            <p:cNvPr id="167" name="(…)"/>
            <p:cNvSpPr/>
            <p:nvPr/>
          </p:nvSpPr>
          <p:spPr>
            <a:xfrm>
              <a:off x="451594" y="2921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t>(…)</a:t>
              </a:r>
            </a:p>
          </p:txBody>
        </p:sp>
        <p:sp>
          <p:nvSpPr>
            <p:cNvPr id="168" name="(…)"/>
            <p:cNvSpPr/>
            <p:nvPr/>
          </p:nvSpPr>
          <p:spPr>
            <a:xfrm>
              <a:off x="393334" y="51834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t>(…)</a:t>
              </a:r>
            </a:p>
          </p:txBody>
        </p:sp>
        <p:sp>
          <p:nvSpPr>
            <p:cNvPr id="169" name="(…)"/>
            <p:cNvSpPr/>
            <p:nvPr/>
          </p:nvSpPr>
          <p:spPr>
            <a:xfrm>
              <a:off x="393334" y="712462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400"/>
              </a:lvl1pPr>
            </a:lstStyle>
            <a:p>
              <a:r>
                <a:rPr dirty="0"/>
                <a:t>(…)</a:t>
              </a:r>
            </a:p>
          </p:txBody>
        </p:sp>
      </p:grpSp>
      <p:sp>
        <p:nvSpPr>
          <p:cNvPr id="152" name="rater1"/>
          <p:cNvSpPr txBox="1"/>
          <p:nvPr/>
        </p:nvSpPr>
        <p:spPr>
          <a:xfrm>
            <a:off x="4754960" y="944317"/>
            <a:ext cx="1305992" cy="870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t>rater1</a:t>
            </a:r>
          </a:p>
        </p:txBody>
      </p:sp>
      <p:sp>
        <p:nvSpPr>
          <p:cNvPr id="153" name="rater2"/>
          <p:cNvSpPr txBox="1"/>
          <p:nvPr/>
        </p:nvSpPr>
        <p:spPr>
          <a:xfrm>
            <a:off x="15343429" y="944317"/>
            <a:ext cx="1305992" cy="870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929292"/>
                </a:solidFill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t>rater2</a:t>
            </a:r>
          </a:p>
        </p:txBody>
      </p:sp>
      <p:sp>
        <p:nvSpPr>
          <p:cNvPr id="154" name="3MonthsEasy.1"/>
          <p:cNvSpPr txBox="1"/>
          <p:nvPr/>
        </p:nvSpPr>
        <p:spPr>
          <a:xfrm>
            <a:off x="669635" y="7398158"/>
            <a:ext cx="2830903" cy="61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sz="3600" dirty="0">
                <a:solidFill>
                  <a:srgbClr val="FF0000"/>
                </a:solidFill>
              </a:rPr>
              <a:t>3MonthsEasy</a:t>
            </a:r>
          </a:p>
        </p:txBody>
      </p:sp>
      <p:sp>
        <p:nvSpPr>
          <p:cNvPr id="155" name="Articulation…"/>
          <p:cNvSpPr txBox="1"/>
          <p:nvPr/>
        </p:nvSpPr>
        <p:spPr>
          <a:xfrm>
            <a:off x="641510" y="8074413"/>
            <a:ext cx="2745303" cy="356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Articulation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Dynamics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Rhythm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Fluency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Pitch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Expressivity</a:t>
            </a:r>
          </a:p>
        </p:txBody>
      </p:sp>
      <p:sp>
        <p:nvSpPr>
          <p:cNvPr id="156" name="12MonthsEasy.1"/>
          <p:cNvSpPr/>
          <p:nvPr/>
        </p:nvSpPr>
        <p:spPr>
          <a:xfrm>
            <a:off x="5746077" y="7705677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3000" b="1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sz="3600" dirty="0">
                <a:solidFill>
                  <a:srgbClr val="FF0000"/>
                </a:solidFill>
              </a:rPr>
              <a:t>12MonthsEasy</a:t>
            </a:r>
          </a:p>
        </p:txBody>
      </p:sp>
      <p:sp>
        <p:nvSpPr>
          <p:cNvPr id="157" name="12MonthsNormal.1"/>
          <p:cNvSpPr/>
          <p:nvPr/>
        </p:nvSpPr>
        <p:spPr>
          <a:xfrm>
            <a:off x="9506488" y="7741967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3000" b="1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sz="3600" dirty="0">
                <a:solidFill>
                  <a:srgbClr val="FF0000"/>
                </a:solidFill>
              </a:rPr>
              <a:t>12MonthsNormal</a:t>
            </a:r>
          </a:p>
        </p:txBody>
      </p:sp>
      <p:sp>
        <p:nvSpPr>
          <p:cNvPr id="158" name="3MonthsEasy.2"/>
          <p:cNvSpPr/>
          <p:nvPr/>
        </p:nvSpPr>
        <p:spPr>
          <a:xfrm>
            <a:off x="12914431" y="7741967"/>
            <a:ext cx="1443578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/>
          <a:p>
            <a:pPr lvl="1">
              <a:defRPr sz="3000" b="1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sz="3600" b="1" dirty="0">
                <a:highlight>
                  <a:srgbClr val="FFFF00"/>
                </a:highlight>
              </a:rPr>
              <a:t>3MonthsEasy</a:t>
            </a:r>
          </a:p>
        </p:txBody>
      </p:sp>
      <p:sp>
        <p:nvSpPr>
          <p:cNvPr id="159" name="12MonthsEasy.2"/>
          <p:cNvSpPr/>
          <p:nvPr/>
        </p:nvSpPr>
        <p:spPr>
          <a:xfrm>
            <a:off x="16770671" y="7741967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3000" b="1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sz="3600" dirty="0">
                <a:highlight>
                  <a:srgbClr val="FFFF00"/>
                </a:highlight>
              </a:rPr>
              <a:t>12MonthsEasy</a:t>
            </a:r>
          </a:p>
        </p:txBody>
      </p:sp>
      <p:sp>
        <p:nvSpPr>
          <p:cNvPr id="160" name="12MonthsNormal.2"/>
          <p:cNvSpPr/>
          <p:nvPr/>
        </p:nvSpPr>
        <p:spPr>
          <a:xfrm>
            <a:off x="20551781" y="7741967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3000" b="1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sz="3600" dirty="0">
                <a:highlight>
                  <a:srgbClr val="FFFF00"/>
                </a:highlight>
              </a:rPr>
              <a:t>12MonthsNormal</a:t>
            </a:r>
          </a:p>
        </p:txBody>
      </p:sp>
      <p:sp>
        <p:nvSpPr>
          <p:cNvPr id="161" name="Articulation…"/>
          <p:cNvSpPr/>
          <p:nvPr/>
        </p:nvSpPr>
        <p:spPr>
          <a:xfrm>
            <a:off x="4289152" y="9869348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Articulation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Dynamics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Rhythm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Fluency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Pitch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Expressivity</a:t>
            </a:r>
          </a:p>
        </p:txBody>
      </p:sp>
      <p:sp>
        <p:nvSpPr>
          <p:cNvPr id="162" name="Articulation…"/>
          <p:cNvSpPr/>
          <p:nvPr/>
        </p:nvSpPr>
        <p:spPr>
          <a:xfrm>
            <a:off x="8075765" y="9893243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Articulation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Dynamics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Rhythm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Fluency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Pitch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Expressivity</a:t>
            </a:r>
          </a:p>
        </p:txBody>
      </p:sp>
      <p:sp>
        <p:nvSpPr>
          <p:cNvPr id="163" name="Articulation…"/>
          <p:cNvSpPr/>
          <p:nvPr/>
        </p:nvSpPr>
        <p:spPr>
          <a:xfrm>
            <a:off x="11579537" y="9893243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Articulation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Dynamics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Rhythm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Fluency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Pitch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Expressivity</a:t>
            </a:r>
          </a:p>
        </p:txBody>
      </p:sp>
      <p:sp>
        <p:nvSpPr>
          <p:cNvPr id="164" name="Articulation…"/>
          <p:cNvSpPr/>
          <p:nvPr/>
        </p:nvSpPr>
        <p:spPr>
          <a:xfrm>
            <a:off x="15327095" y="9893243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Articulation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Dynamics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Rhythm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Fluency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Pitch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rPr dirty="0"/>
              <a:t>Expressivity</a:t>
            </a:r>
          </a:p>
        </p:txBody>
      </p:sp>
      <p:sp>
        <p:nvSpPr>
          <p:cNvPr id="165" name="Articulation…"/>
          <p:cNvSpPr/>
          <p:nvPr/>
        </p:nvSpPr>
        <p:spPr>
          <a:xfrm>
            <a:off x="19108205" y="9893243"/>
            <a:ext cx="1334893" cy="164251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t>Articulation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t>Dynamics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t>Rhythm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t>Fluency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t>Pitch</a:t>
            </a:r>
          </a:p>
          <a:p>
            <a:pPr marL="297872" indent="-297872" algn="l">
              <a:lnSpc>
                <a:spcPts val="4500"/>
              </a:lnSpc>
              <a:buSzPct val="150000"/>
              <a:buChar char="-"/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pPr>
            <a:r>
              <a:t>Expressivity</a:t>
            </a:r>
          </a:p>
        </p:txBody>
      </p:sp>
      <p:sp>
        <p:nvSpPr>
          <p:cNvPr id="171" name="Linien"/>
          <p:cNvSpPr/>
          <p:nvPr/>
        </p:nvSpPr>
        <p:spPr>
          <a:xfrm flipV="1">
            <a:off x="2136955" y="1771745"/>
            <a:ext cx="3178298" cy="488151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178" name="Gruppieren"/>
          <p:cNvGrpSpPr/>
          <p:nvPr/>
        </p:nvGrpSpPr>
        <p:grpSpPr>
          <a:xfrm>
            <a:off x="5315251" y="1775004"/>
            <a:ext cx="17050798" cy="4878256"/>
            <a:chOff x="0" y="0"/>
            <a:chExt cx="16221923" cy="3771901"/>
          </a:xfrm>
        </p:grpSpPr>
        <p:sp>
          <p:nvSpPr>
            <p:cNvPr id="172" name="Linien"/>
            <p:cNvSpPr/>
            <p:nvPr/>
          </p:nvSpPr>
          <p:spPr>
            <a:xfrm flipH="1" flipV="1">
              <a:off x="17236" y="0"/>
              <a:ext cx="25401" cy="3771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3" name="Linien"/>
            <p:cNvSpPr/>
            <p:nvPr/>
          </p:nvSpPr>
          <p:spPr>
            <a:xfrm flipH="1" flipV="1">
              <a:off x="0" y="594"/>
              <a:ext cx="3553861" cy="37713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4" name="Linien"/>
            <p:cNvSpPr/>
            <p:nvPr/>
          </p:nvSpPr>
          <p:spPr>
            <a:xfrm flipH="1" flipV="1">
              <a:off x="1853" y="0"/>
              <a:ext cx="7012179" cy="37719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5" name="Linien"/>
            <p:cNvSpPr/>
            <p:nvPr/>
          </p:nvSpPr>
          <p:spPr>
            <a:xfrm flipH="1" flipV="1">
              <a:off x="-1" y="1"/>
              <a:ext cx="10058399" cy="37719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6" name="Linien"/>
            <p:cNvSpPr/>
            <p:nvPr/>
          </p:nvSpPr>
          <p:spPr>
            <a:xfrm flipH="1" flipV="1">
              <a:off x="1852" y="297"/>
              <a:ext cx="13262682" cy="37687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Linien"/>
            <p:cNvSpPr/>
            <p:nvPr/>
          </p:nvSpPr>
          <p:spPr>
            <a:xfrm flipH="1" flipV="1">
              <a:off x="0" y="0"/>
              <a:ext cx="16221924" cy="37719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6" name="Gruppieren"/>
          <p:cNvGrpSpPr/>
          <p:nvPr/>
        </p:nvGrpSpPr>
        <p:grpSpPr>
          <a:xfrm>
            <a:off x="2214141" y="1771745"/>
            <a:ext cx="20168843" cy="4881515"/>
            <a:chOff x="0" y="0"/>
            <a:chExt cx="19188395" cy="3774420"/>
          </a:xfrm>
        </p:grpSpPr>
        <p:sp>
          <p:nvSpPr>
            <p:cNvPr id="179" name="Linien"/>
            <p:cNvSpPr/>
            <p:nvPr/>
          </p:nvSpPr>
          <p:spPr>
            <a:xfrm flipV="1">
              <a:off x="-1" y="-1"/>
              <a:ext cx="12996063" cy="3774422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Linien"/>
            <p:cNvSpPr/>
            <p:nvPr/>
          </p:nvSpPr>
          <p:spPr>
            <a:xfrm flipV="1">
              <a:off x="3033696" y="2520"/>
              <a:ext cx="9956629" cy="3771901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1" name="Linien"/>
            <p:cNvSpPr/>
            <p:nvPr/>
          </p:nvSpPr>
          <p:spPr>
            <a:xfrm flipV="1">
              <a:off x="6510840" y="2520"/>
              <a:ext cx="6485221" cy="3771901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2" name="Linien"/>
            <p:cNvSpPr/>
            <p:nvPr/>
          </p:nvSpPr>
          <p:spPr>
            <a:xfrm flipV="1">
              <a:off x="9989963" y="2520"/>
              <a:ext cx="3006097" cy="3771901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Linien"/>
            <p:cNvSpPr/>
            <p:nvPr/>
          </p:nvSpPr>
          <p:spPr>
            <a:xfrm flipV="1">
              <a:off x="12996060" y="2520"/>
              <a:ext cx="1" cy="3771901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4" name="Linien"/>
            <p:cNvSpPr/>
            <p:nvPr/>
          </p:nvSpPr>
          <p:spPr>
            <a:xfrm flipH="1" flipV="1">
              <a:off x="12996060" y="2520"/>
              <a:ext cx="3211602" cy="3757921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Linien"/>
            <p:cNvSpPr/>
            <p:nvPr/>
          </p:nvSpPr>
          <p:spPr>
            <a:xfrm flipH="1" flipV="1">
              <a:off x="12996060" y="2520"/>
              <a:ext cx="6192336" cy="3741884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0F70040-5AEE-0446-8D7E-DE12E3D69C67}"/>
              </a:ext>
            </a:extLst>
          </p:cNvPr>
          <p:cNvSpPr txBox="1"/>
          <p:nvPr/>
        </p:nvSpPr>
        <p:spPr>
          <a:xfrm>
            <a:off x="3081867" y="12179173"/>
            <a:ext cx="17469914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Subject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no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. 1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,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subject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no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. 2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, (…)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069C9188-4E18-F14A-960B-78701B9DDD33}"/>
              </a:ext>
            </a:extLst>
          </p:cNvPr>
          <p:cNvCxnSpPr>
            <a:cxnSpLocks/>
            <a:stCxn id="191" idx="3"/>
            <a:endCxn id="200" idx="3"/>
          </p:cNvCxnSpPr>
          <p:nvPr/>
        </p:nvCxnSpPr>
        <p:spPr>
          <a:xfrm>
            <a:off x="14400477" y="690689"/>
            <a:ext cx="8761195" cy="12010738"/>
          </a:xfrm>
          <a:prstGeom prst="bentConnector3">
            <a:avLst>
              <a:gd name="adj1" fmla="val 104473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Performance Context"/>
          <p:cNvSpPr txBox="1"/>
          <p:nvPr/>
        </p:nvSpPr>
        <p:spPr>
          <a:xfrm>
            <a:off x="9370868" y="378400"/>
            <a:ext cx="5029609" cy="6245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dirty="0"/>
              <a:t>Performance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Musical Factors"/>
              <p:cNvSpPr txBox="1"/>
              <p:nvPr/>
            </p:nvSpPr>
            <p:spPr>
              <a:xfrm>
                <a:off x="9412751" y="2348948"/>
                <a:ext cx="4945841" cy="1627398"/>
              </a:xfrm>
              <a:prstGeom prst="rect">
                <a:avLst/>
              </a:prstGeom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3400">
                    <a:latin typeface="CMU Serif Roman"/>
                    <a:ea typeface="CMU Serif Roman"/>
                    <a:cs typeface="CMU Serif Roman"/>
                    <a:sym typeface="CMU Serif Roman"/>
                  </a:defRPr>
                </a:lvl1pPr>
              </a:lstStyle>
              <a:p>
                <a:r>
                  <a:rPr dirty="0"/>
                  <a:t>Musical Factors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Non Musical </a:t>
                </a:r>
                <a:r>
                  <a:rPr lang="de-DE" dirty="0" err="1"/>
                  <a:t>Factors</a:t>
                </a:r>
                <a:endParaRPr dirty="0"/>
              </a:p>
            </p:txBody>
          </p:sp>
        </mc:Choice>
        <mc:Fallback xmlns="">
          <p:sp>
            <p:nvSpPr>
              <p:cNvPr id="192" name="Musical Factor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51" y="2348948"/>
                <a:ext cx="4945841" cy="1627398"/>
              </a:xfrm>
              <a:prstGeom prst="rect">
                <a:avLst/>
              </a:prstGeom>
              <a:blipFill>
                <a:blip r:embed="rId2"/>
                <a:stretch>
                  <a:fillRect t="-3077" b="-9231"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he Musical Performance"/>
          <p:cNvSpPr txBox="1"/>
          <p:nvPr/>
        </p:nvSpPr>
        <p:spPr>
          <a:xfrm>
            <a:off x="7972082" y="5322316"/>
            <a:ext cx="7827176" cy="77614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sz="4400" dirty="0"/>
              <a:t>The Musical Performance</a:t>
            </a:r>
          </a:p>
        </p:txBody>
      </p:sp>
      <p:sp>
        <p:nvSpPr>
          <p:cNvPr id="195" name="Purpose of Assessment"/>
          <p:cNvSpPr txBox="1"/>
          <p:nvPr/>
        </p:nvSpPr>
        <p:spPr>
          <a:xfrm>
            <a:off x="9189711" y="7445221"/>
            <a:ext cx="5391919" cy="6245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dirty="0"/>
              <a:t>Purpose of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Selection of Evaluative Criteria"/>
              <p:cNvSpPr txBox="1"/>
              <p:nvPr/>
            </p:nvSpPr>
            <p:spPr>
              <a:xfrm>
                <a:off x="8111945" y="9415770"/>
                <a:ext cx="7589340" cy="1627398"/>
              </a:xfrm>
              <a:prstGeom prst="rect">
                <a:avLst/>
              </a:prstGeom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3400">
                    <a:latin typeface="CMU Serif Roman"/>
                    <a:ea typeface="CMU Serif Roman"/>
                    <a:cs typeface="CMU Serif Roman"/>
                    <a:sym typeface="CMU Serif Roman"/>
                  </a:defRPr>
                </a:lvl1pPr>
              </a:lstStyle>
              <a:p>
                <a:r>
                  <a:rPr dirty="0"/>
                  <a:t>Selection of Evaluative Criteria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Evaluation Instrument</a:t>
                </a:r>
                <a:endParaRPr dirty="0"/>
              </a:p>
            </p:txBody>
          </p:sp>
        </mc:Choice>
        <mc:Fallback xmlns="">
          <p:sp>
            <p:nvSpPr>
              <p:cNvPr id="196" name="Selection of Evaluative Criteri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945" y="9415770"/>
                <a:ext cx="7589340" cy="1627398"/>
              </a:xfrm>
              <a:prstGeom prst="rect">
                <a:avLst/>
              </a:prstGeom>
              <a:blipFill>
                <a:blip r:embed="rId3"/>
                <a:stretch>
                  <a:fillRect t="-3053" b="-8397"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Performer Characteristics"/>
              <p:cNvSpPr txBox="1"/>
              <p:nvPr/>
            </p:nvSpPr>
            <p:spPr>
              <a:xfrm>
                <a:off x="17192501" y="9415769"/>
                <a:ext cx="6066793" cy="1627398"/>
              </a:xfrm>
              <a:prstGeom prst="rect">
                <a:avLst/>
              </a:prstGeom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3400">
                    <a:latin typeface="CMU Serif Roman"/>
                    <a:ea typeface="CMU Serif Roman"/>
                    <a:cs typeface="CMU Serif Roman"/>
                    <a:sym typeface="CMU Serif Roman"/>
                  </a:defRPr>
                </a:lvl1pPr>
              </a:lstStyle>
              <a:p>
                <a:r>
                  <a:rPr dirty="0"/>
                  <a:t>Performer Characteristics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Evaluator</a:t>
                </a:r>
                <a:r>
                  <a:rPr lang="de-DE" dirty="0"/>
                  <a:t> </a:t>
                </a:r>
                <a:r>
                  <a:rPr lang="de-DE" dirty="0" err="1"/>
                  <a:t>Characteristics</a:t>
                </a:r>
                <a:endParaRPr lang="de-DE" dirty="0"/>
              </a:p>
            </p:txBody>
          </p:sp>
        </mc:Choice>
        <mc:Fallback xmlns="">
          <p:sp>
            <p:nvSpPr>
              <p:cNvPr id="198" name="Performer Characteristic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501" y="9415769"/>
                <a:ext cx="6066793" cy="1627398"/>
              </a:xfrm>
              <a:prstGeom prst="rect">
                <a:avLst/>
              </a:prstGeom>
              <a:blipFill>
                <a:blip r:embed="rId4"/>
                <a:stretch>
                  <a:fillRect t="-3053" b="-8397"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Feedback (to Performer)"/>
          <p:cNvSpPr txBox="1"/>
          <p:nvPr/>
        </p:nvSpPr>
        <p:spPr>
          <a:xfrm>
            <a:off x="17395906" y="12389138"/>
            <a:ext cx="5765766" cy="6245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dirty="0"/>
              <a:t>Feedback (to Performer)</a:t>
            </a:r>
          </a:p>
        </p:txBody>
      </p:sp>
      <p:sp>
        <p:nvSpPr>
          <p:cNvPr id="201" name="Use of Result"/>
          <p:cNvSpPr txBox="1"/>
          <p:nvPr/>
        </p:nvSpPr>
        <p:spPr>
          <a:xfrm>
            <a:off x="12392175" y="12395454"/>
            <a:ext cx="3226264" cy="6245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dirty="0"/>
              <a:t>Use of Result</a:t>
            </a:r>
          </a:p>
        </p:txBody>
      </p:sp>
      <p:sp>
        <p:nvSpPr>
          <p:cNvPr id="202" name="Data Analysis"/>
          <p:cNvSpPr txBox="1"/>
          <p:nvPr/>
        </p:nvSpPr>
        <p:spPr>
          <a:xfrm>
            <a:off x="7227930" y="12389138"/>
            <a:ext cx="3386778" cy="6245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dirty="0"/>
              <a:t>Data Analysis</a:t>
            </a:r>
          </a:p>
        </p:txBody>
      </p:sp>
      <p:sp>
        <p:nvSpPr>
          <p:cNvPr id="203" name="Final Assessment"/>
          <p:cNvSpPr txBox="1"/>
          <p:nvPr/>
        </p:nvSpPr>
        <p:spPr>
          <a:xfrm>
            <a:off x="1330347" y="12389138"/>
            <a:ext cx="4120116" cy="6245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dirty="0"/>
              <a:t>Final Assessment</a:t>
            </a:r>
          </a:p>
        </p:txBody>
      </p:sp>
      <p:sp>
        <p:nvSpPr>
          <p:cNvPr id="204" name="Evaluation Process"/>
          <p:cNvSpPr txBox="1"/>
          <p:nvPr/>
        </p:nvSpPr>
        <p:spPr>
          <a:xfrm>
            <a:off x="1124705" y="9951162"/>
            <a:ext cx="4531401" cy="6245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400">
                <a:latin typeface="CMU Serif Roman"/>
                <a:ea typeface="CMU Serif Roman"/>
                <a:cs typeface="CMU Serif Roman"/>
                <a:sym typeface="CMU Serif Roman"/>
              </a:defRPr>
            </a:lvl1pPr>
          </a:lstStyle>
          <a:p>
            <a:r>
              <a:rPr dirty="0"/>
              <a:t>Evaluation Process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A85A2069-EF69-A04C-A250-49B4F8210987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 flipH="1">
            <a:off x="11885672" y="1002978"/>
            <a:ext cx="1" cy="134597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99EB9A91-EFBA-7944-8B42-ED3E85938F36}"/>
              </a:ext>
            </a:extLst>
          </p:cNvPr>
          <p:cNvCxnSpPr>
            <a:cxnSpLocks/>
            <a:stCxn id="192" idx="2"/>
            <a:endCxn id="194" idx="0"/>
          </p:cNvCxnSpPr>
          <p:nvPr/>
        </p:nvCxnSpPr>
        <p:spPr>
          <a:xfrm flipH="1">
            <a:off x="11885671" y="3976346"/>
            <a:ext cx="1" cy="134597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C86C7F30-F7B8-1348-9506-D5D9B52E6D62}"/>
              </a:ext>
            </a:extLst>
          </p:cNvPr>
          <p:cNvCxnSpPr>
            <a:cxnSpLocks/>
            <a:stCxn id="194" idx="2"/>
            <a:endCxn id="195" idx="0"/>
          </p:cNvCxnSpPr>
          <p:nvPr/>
        </p:nvCxnSpPr>
        <p:spPr>
          <a:xfrm>
            <a:off x="11885671" y="6098463"/>
            <a:ext cx="0" cy="13467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82938718-29B6-B640-8913-854CC298F136}"/>
              </a:ext>
            </a:extLst>
          </p:cNvPr>
          <p:cNvCxnSpPr>
            <a:cxnSpLocks/>
            <a:stCxn id="195" idx="2"/>
            <a:endCxn id="196" idx="0"/>
          </p:cNvCxnSpPr>
          <p:nvPr/>
        </p:nvCxnSpPr>
        <p:spPr>
          <a:xfrm>
            <a:off x="11885671" y="8069799"/>
            <a:ext cx="20944" cy="13459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5B43DF13-172C-B84A-A853-2B1DAEA038A4}"/>
              </a:ext>
            </a:extLst>
          </p:cNvPr>
          <p:cNvCxnSpPr>
            <a:cxnSpLocks/>
            <a:stCxn id="194" idx="3"/>
            <a:endCxn id="198" idx="0"/>
          </p:cNvCxnSpPr>
          <p:nvPr/>
        </p:nvCxnSpPr>
        <p:spPr>
          <a:xfrm>
            <a:off x="15799258" y="5710390"/>
            <a:ext cx="4426639" cy="3705379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52EEF82B-98CD-C549-A866-EAF64FC39D5A}"/>
              </a:ext>
            </a:extLst>
          </p:cNvPr>
          <p:cNvCxnSpPr>
            <a:cxnSpLocks/>
            <a:stCxn id="198" idx="1"/>
            <a:endCxn id="196" idx="3"/>
          </p:cNvCxnSpPr>
          <p:nvPr/>
        </p:nvCxnSpPr>
        <p:spPr>
          <a:xfrm flipH="1">
            <a:off x="15701285" y="10229469"/>
            <a:ext cx="1491216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C7D55ACC-A82C-A048-8659-2BEF28604966}"/>
              </a:ext>
            </a:extLst>
          </p:cNvPr>
          <p:cNvCxnSpPr>
            <a:cxnSpLocks/>
            <a:stCxn id="204" idx="0"/>
            <a:endCxn id="195" idx="1"/>
          </p:cNvCxnSpPr>
          <p:nvPr/>
        </p:nvCxnSpPr>
        <p:spPr>
          <a:xfrm rot="5400000" flipH="1" flipV="1">
            <a:off x="5193233" y="5954685"/>
            <a:ext cx="2193651" cy="5799305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FEE99FC3-FF1B-A444-A06E-02F9AE1B9FD9}"/>
              </a:ext>
            </a:extLst>
          </p:cNvPr>
          <p:cNvCxnSpPr>
            <a:cxnSpLocks/>
            <a:stCxn id="204" idx="3"/>
            <a:endCxn id="196" idx="1"/>
          </p:cNvCxnSpPr>
          <p:nvPr/>
        </p:nvCxnSpPr>
        <p:spPr>
          <a:xfrm flipV="1">
            <a:off x="5656106" y="10229470"/>
            <a:ext cx="2455840" cy="339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189EFEE7-0DF8-7942-B2BA-74B0D75661C9}"/>
              </a:ext>
            </a:extLst>
          </p:cNvPr>
          <p:cNvCxnSpPr>
            <a:cxnSpLocks/>
            <a:stCxn id="204" idx="2"/>
            <a:endCxn id="203" idx="0"/>
          </p:cNvCxnSpPr>
          <p:nvPr/>
        </p:nvCxnSpPr>
        <p:spPr>
          <a:xfrm flipH="1">
            <a:off x="3390405" y="10575740"/>
            <a:ext cx="1" cy="18133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A035BBE3-E7D3-2D40-96D2-3C9EAE7EB94B}"/>
              </a:ext>
            </a:extLst>
          </p:cNvPr>
          <p:cNvCxnSpPr>
            <a:cxnSpLocks/>
            <a:stCxn id="203" idx="3"/>
            <a:endCxn id="202" idx="1"/>
          </p:cNvCxnSpPr>
          <p:nvPr/>
        </p:nvCxnSpPr>
        <p:spPr>
          <a:xfrm>
            <a:off x="5450463" y="12701427"/>
            <a:ext cx="177746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28A5E1F5-B5B2-874D-AA26-C40A41F340FB}"/>
              </a:ext>
            </a:extLst>
          </p:cNvPr>
          <p:cNvCxnSpPr>
            <a:cxnSpLocks/>
            <a:stCxn id="202" idx="3"/>
            <a:endCxn id="201" idx="1"/>
          </p:cNvCxnSpPr>
          <p:nvPr/>
        </p:nvCxnSpPr>
        <p:spPr>
          <a:xfrm>
            <a:off x="10614708" y="12701427"/>
            <a:ext cx="1777467" cy="63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69E9FB44-372D-B849-8E37-8F0FC1525762}"/>
              </a:ext>
            </a:extLst>
          </p:cNvPr>
          <p:cNvCxnSpPr>
            <a:cxnSpLocks/>
            <a:stCxn id="201" idx="3"/>
            <a:endCxn id="200" idx="1"/>
          </p:cNvCxnSpPr>
          <p:nvPr/>
        </p:nvCxnSpPr>
        <p:spPr>
          <a:xfrm flipV="1">
            <a:off x="15618439" y="12701427"/>
            <a:ext cx="1777467" cy="63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Gewinkelte Verbindung 147">
            <a:extLst>
              <a:ext uri="{FF2B5EF4-FFF2-40B4-BE49-F238E27FC236}">
                <a16:creationId xmlns:a16="http://schemas.microsoft.com/office/drawing/2014/main" id="{B364373B-4B74-0445-9ED2-B06C2F86BF91}"/>
              </a:ext>
            </a:extLst>
          </p:cNvPr>
          <p:cNvCxnSpPr>
            <a:cxnSpLocks/>
            <a:stCxn id="192" idx="1"/>
            <a:endCxn id="195" idx="1"/>
          </p:cNvCxnSpPr>
          <p:nvPr/>
        </p:nvCxnSpPr>
        <p:spPr>
          <a:xfrm rot="10800000" flipV="1">
            <a:off x="9189712" y="3162647"/>
            <a:ext cx="223040" cy="4594863"/>
          </a:xfrm>
          <a:prstGeom prst="bentConnector3">
            <a:avLst>
              <a:gd name="adj1" fmla="val 810801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Gewinkelte Verbindung 152">
            <a:extLst>
              <a:ext uri="{FF2B5EF4-FFF2-40B4-BE49-F238E27FC236}">
                <a16:creationId xmlns:a16="http://schemas.microsoft.com/office/drawing/2014/main" id="{32FAAF20-7D68-6E41-AE72-28B6E5DD265C}"/>
              </a:ext>
            </a:extLst>
          </p:cNvPr>
          <p:cNvCxnSpPr>
            <a:cxnSpLocks/>
            <a:stCxn id="191" idx="1"/>
            <a:endCxn id="195" idx="1"/>
          </p:cNvCxnSpPr>
          <p:nvPr/>
        </p:nvCxnSpPr>
        <p:spPr>
          <a:xfrm rot="10800000" flipV="1">
            <a:off x="9189711" y="690689"/>
            <a:ext cx="181157" cy="7066821"/>
          </a:xfrm>
          <a:prstGeom prst="bentConnector3">
            <a:avLst>
              <a:gd name="adj1" fmla="val 1507831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3A57CCB4-150D-0846-9039-6F3F97B8C783}"/>
              </a:ext>
            </a:extLst>
          </p:cNvPr>
          <p:cNvGrpSpPr/>
          <p:nvPr/>
        </p:nvGrpSpPr>
        <p:grpSpPr>
          <a:xfrm>
            <a:off x="965921" y="1813371"/>
            <a:ext cx="23045546" cy="9826651"/>
            <a:chOff x="5564525" y="3459259"/>
            <a:chExt cx="13605265" cy="4665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Musical Factors"/>
                <p:cNvSpPr txBox="1"/>
                <p:nvPr/>
              </p:nvSpPr>
              <p:spPr>
                <a:xfrm>
                  <a:off x="5564525" y="7120043"/>
                  <a:ext cx="3366187" cy="1004281"/>
                </a:xfrm>
                <a:prstGeom prst="rect">
                  <a:avLst/>
                </a:prstGeom>
                <a:ln w="12700">
                  <a:solidFill>
                    <a:srgbClr val="000000"/>
                  </a:solidFill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800" tIns="50800" rIns="50800" bIns="50800" anchor="ctr">
                  <a:spAutoFit/>
                </a:bodyPr>
                <a:lstStyle>
                  <a:lvl1pPr>
                    <a:defRPr sz="3400">
                      <a:latin typeface="CMU Serif Roman"/>
                      <a:ea typeface="CMU Serif Roman"/>
                      <a:cs typeface="CMU Serif Roman"/>
                      <a:sym typeface="CMU Serif Roman"/>
                    </a:defRPr>
                  </a:lvl1pPr>
                </a:lstStyle>
                <a:p>
                  <a:r>
                    <a:rPr sz="4800" dirty="0"/>
                    <a:t>Musical Factors</a:t>
                  </a:r>
                  <a:endParaRPr lang="de-DE" sz="4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de-DE" sz="4800" dirty="0"/>
                </a:p>
                <a:p>
                  <a:r>
                    <a:rPr lang="de-DE" sz="4800" dirty="0"/>
                    <a:t>Non Musical </a:t>
                  </a:r>
                  <a:r>
                    <a:rPr lang="de-DE" sz="4800" dirty="0" err="1"/>
                    <a:t>Factors</a:t>
                  </a:r>
                  <a:endParaRPr sz="4800" dirty="0"/>
                </a:p>
              </p:txBody>
            </p:sp>
          </mc:Choice>
          <mc:Fallback xmlns="">
            <p:sp>
              <p:nvSpPr>
                <p:cNvPr id="192" name="Musical Factors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525" y="7120043"/>
                  <a:ext cx="3366187" cy="1004281"/>
                </a:xfrm>
                <a:prstGeom prst="rect">
                  <a:avLst/>
                </a:prstGeom>
                <a:blipFill>
                  <a:blip r:embed="rId2"/>
                  <a:stretch>
                    <a:fillRect l="-5100" t="-8284" r="-4878" b="-13018"/>
                  </a:stretch>
                </a:blipFill>
                <a:ln w="12700">
                  <a:solidFill>
                    <a:srgbClr val="000000"/>
                  </a:solidFill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The Musical Performance"/>
            <p:cNvSpPr txBox="1"/>
            <p:nvPr/>
          </p:nvSpPr>
          <p:spPr>
            <a:xfrm>
              <a:off x="9917875" y="3459259"/>
              <a:ext cx="5162369" cy="45416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>
                  <a:latin typeface="CMU Serif Roman"/>
                  <a:ea typeface="CMU Serif Roman"/>
                  <a:cs typeface="CMU Serif Roman"/>
                  <a:sym typeface="CMU Serif Roman"/>
                </a:defRPr>
              </a:lvl1pPr>
            </a:lstStyle>
            <a:p>
              <a:r>
                <a:rPr sz="6000" dirty="0"/>
                <a:t>The Musical Performance</a:t>
              </a:r>
            </a:p>
          </p:txBody>
        </p:sp>
        <p:sp>
          <p:nvSpPr>
            <p:cNvPr id="198" name="Performer Characteristics"/>
            <p:cNvSpPr txBox="1"/>
            <p:nvPr/>
          </p:nvSpPr>
          <p:spPr>
            <a:xfrm>
              <a:off x="15717087" y="7304510"/>
              <a:ext cx="3452703" cy="635346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400">
                  <a:latin typeface="CMU Serif Roman"/>
                  <a:ea typeface="CMU Serif Roman"/>
                  <a:cs typeface="CMU Serif Roman"/>
                  <a:sym typeface="CMU Serif Roman"/>
                </a:defRPr>
              </a:lvl1pPr>
            </a:lstStyle>
            <a:p>
              <a:r>
                <a:rPr sz="4400" dirty="0"/>
                <a:t>Performer Characteristics</a:t>
              </a:r>
              <a:endParaRPr lang="de-DE" sz="4400" dirty="0"/>
            </a:p>
          </p:txBody>
        </p: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99EB9A91-EFBA-7944-8B42-ED3E85938F36}"/>
                </a:ext>
              </a:extLst>
            </p:cNvPr>
            <p:cNvCxnSpPr>
              <a:cxnSpLocks/>
              <a:stCxn id="192" idx="0"/>
              <a:endCxn id="194" idx="2"/>
            </p:cNvCxnSpPr>
            <p:nvPr/>
          </p:nvCxnSpPr>
          <p:spPr>
            <a:xfrm flipV="1">
              <a:off x="7247618" y="3913426"/>
              <a:ext cx="5251441" cy="32066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331001B-CC62-7F46-96D3-4F1712DCAF57}"/>
                </a:ext>
              </a:extLst>
            </p:cNvPr>
            <p:cNvCxnSpPr>
              <a:cxnSpLocks/>
              <a:stCxn id="194" idx="2"/>
              <a:endCxn id="198" idx="0"/>
            </p:cNvCxnSpPr>
            <p:nvPr/>
          </p:nvCxnSpPr>
          <p:spPr>
            <a:xfrm>
              <a:off x="12499060" y="3913426"/>
              <a:ext cx="4944379" cy="339108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7008B13C-1DA3-DE47-BCA1-F0BBC94846B0}"/>
                </a:ext>
              </a:extLst>
            </p:cNvPr>
            <p:cNvCxnSpPr>
              <a:cxnSpLocks/>
              <a:stCxn id="192" idx="3"/>
              <a:endCxn id="198" idx="1"/>
            </p:cNvCxnSpPr>
            <p:nvPr/>
          </p:nvCxnSpPr>
          <p:spPr>
            <a:xfrm flipV="1">
              <a:off x="8930712" y="7622183"/>
              <a:ext cx="678637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0288241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F8B445-3E7F-2142-82E0-8129DBF2EF34}"/>
              </a:ext>
            </a:extLst>
          </p:cNvPr>
          <p:cNvSpPr txBox="1"/>
          <p:nvPr/>
        </p:nvSpPr>
        <p:spPr>
          <a:xfrm>
            <a:off x="594606" y="2299063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Expressivity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832ABF-A138-A84B-A147-2AD67D570F94}"/>
              </a:ext>
            </a:extLst>
          </p:cNvPr>
          <p:cNvSpPr txBox="1"/>
          <p:nvPr/>
        </p:nvSpPr>
        <p:spPr>
          <a:xfrm>
            <a:off x="592183" y="5839659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Rhythm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D736F-AEB0-914C-AF02-C74699F69364}"/>
              </a:ext>
            </a:extLst>
          </p:cNvPr>
          <p:cNvSpPr txBox="1"/>
          <p:nvPr/>
        </p:nvSpPr>
        <p:spPr>
          <a:xfrm>
            <a:off x="594606" y="7432138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Pitch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F0B4B3-BF14-E749-AEC6-63E467418F2C}"/>
              </a:ext>
            </a:extLst>
          </p:cNvPr>
          <p:cNvSpPr txBox="1"/>
          <p:nvPr/>
        </p:nvSpPr>
        <p:spPr>
          <a:xfrm>
            <a:off x="594606" y="9193335"/>
            <a:ext cx="41228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Articulation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E58A3-CB3D-3F4B-B659-890E8A0FAE1C}"/>
              </a:ext>
            </a:extLst>
          </p:cNvPr>
          <p:cNvSpPr txBox="1"/>
          <p:nvPr/>
        </p:nvSpPr>
        <p:spPr>
          <a:xfrm>
            <a:off x="595206" y="10767611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Dynamics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AF4FD3-EEB2-A14C-BE95-3A72B5654C78}"/>
              </a:ext>
            </a:extLst>
          </p:cNvPr>
          <p:cNvSpPr txBox="1"/>
          <p:nvPr/>
        </p:nvSpPr>
        <p:spPr>
          <a:xfrm>
            <a:off x="593192" y="4041364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Fluency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4861A-5FFE-1E4F-869C-2EDF888B4E0D}"/>
              </a:ext>
            </a:extLst>
          </p:cNvPr>
          <p:cNvSpPr txBox="1"/>
          <p:nvPr/>
        </p:nvSpPr>
        <p:spPr>
          <a:xfrm>
            <a:off x="18607062" y="6473501"/>
            <a:ext cx="5184755" cy="768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Musicality</a:t>
            </a:r>
            <a:endParaRPr kumimoji="0" lang="de-DE" sz="4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1E30858A-A1D1-D147-AEEE-4D30E4F12FA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716859" y="2623726"/>
            <a:ext cx="13890203" cy="42342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92FB451-D2F8-E84C-8E3D-FF6B801773B5}"/>
              </a:ext>
            </a:extLst>
          </p:cNvPr>
          <p:cNvSpPr txBox="1"/>
          <p:nvPr/>
        </p:nvSpPr>
        <p:spPr>
          <a:xfrm>
            <a:off x="7940445" y="3729881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0.848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A6680FD-97F6-3144-B5D3-F38CDB7834F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15445" y="4366027"/>
            <a:ext cx="13891617" cy="2491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527AFF7-010C-1948-A4B3-C4EB9288CC0D}"/>
              </a:ext>
            </a:extLst>
          </p:cNvPr>
          <p:cNvSpPr txBox="1"/>
          <p:nvPr/>
        </p:nvSpPr>
        <p:spPr>
          <a:xfrm>
            <a:off x="7940445" y="4841122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0.843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ED575A89-A8F6-0E49-A88E-171CC793091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714436" y="6164322"/>
            <a:ext cx="13892626" cy="6936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68A465C-D37C-3E4A-A8A5-5D4CCF3FD34A}"/>
              </a:ext>
            </a:extLst>
          </p:cNvPr>
          <p:cNvSpPr txBox="1"/>
          <p:nvPr/>
        </p:nvSpPr>
        <p:spPr>
          <a:xfrm>
            <a:off x="7940445" y="6020578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0.837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DF4696AF-F801-4545-9432-8C981824A15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16859" y="6858000"/>
            <a:ext cx="13890203" cy="8988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613738D-FE0C-9C44-BEE3-D06B6EB0CE50}"/>
              </a:ext>
            </a:extLst>
          </p:cNvPr>
          <p:cNvSpPr txBox="1"/>
          <p:nvPr/>
        </p:nvSpPr>
        <p:spPr>
          <a:xfrm>
            <a:off x="8038708" y="7307531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0.766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7BA73C1D-9AA4-FB4D-9B2A-63CC368DD52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717459" y="6858000"/>
            <a:ext cx="13889603" cy="26599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9F01F4C-2889-004E-B9A8-2649F96D05B0}"/>
              </a:ext>
            </a:extLst>
          </p:cNvPr>
          <p:cNvSpPr txBox="1"/>
          <p:nvPr/>
        </p:nvSpPr>
        <p:spPr>
          <a:xfrm>
            <a:off x="7940445" y="8461992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0.688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47BD979-E029-3141-B48F-9EAAB4E31A0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717459" y="6858000"/>
            <a:ext cx="13889603" cy="42342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EF48186-40C0-D247-893E-2EE8D2E59A3D}"/>
              </a:ext>
            </a:extLst>
          </p:cNvPr>
          <p:cNvSpPr txBox="1"/>
          <p:nvPr/>
        </p:nvSpPr>
        <p:spPr>
          <a:xfrm>
            <a:off x="7939591" y="9458639"/>
            <a:ext cx="2275200" cy="720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0.602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DD2648-7612-B447-998E-0B13771D4F05}"/>
              </a:ext>
            </a:extLst>
          </p:cNvPr>
          <p:cNvSpPr txBox="1"/>
          <p:nvPr/>
        </p:nvSpPr>
        <p:spPr>
          <a:xfrm>
            <a:off x="11704320" y="605464"/>
            <a:ext cx="6008914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Difficult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0 time 0</a:t>
            </a:r>
          </a:p>
        </p:txBody>
      </p:sp>
    </p:spTree>
    <p:extLst>
      <p:ext uri="{BB962C8B-B14F-4D97-AF65-F5344CB8AC3E}">
        <p14:creationId xmlns:p14="http://schemas.microsoft.com/office/powerpoint/2010/main" val="32991419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F8B445-3E7F-2142-82E0-8129DBF2EF34}"/>
              </a:ext>
            </a:extLst>
          </p:cNvPr>
          <p:cNvSpPr txBox="1"/>
          <p:nvPr/>
        </p:nvSpPr>
        <p:spPr>
          <a:xfrm>
            <a:off x="594606" y="2299063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Expressivity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832ABF-A138-A84B-A147-2AD67D570F94}"/>
              </a:ext>
            </a:extLst>
          </p:cNvPr>
          <p:cNvSpPr txBox="1"/>
          <p:nvPr/>
        </p:nvSpPr>
        <p:spPr>
          <a:xfrm>
            <a:off x="592183" y="5839659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Rhythm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D736F-AEB0-914C-AF02-C74699F69364}"/>
              </a:ext>
            </a:extLst>
          </p:cNvPr>
          <p:cNvSpPr txBox="1"/>
          <p:nvPr/>
        </p:nvSpPr>
        <p:spPr>
          <a:xfrm>
            <a:off x="594606" y="7432138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Pitch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F0B4B3-BF14-E749-AEC6-63E467418F2C}"/>
              </a:ext>
            </a:extLst>
          </p:cNvPr>
          <p:cNvSpPr txBox="1"/>
          <p:nvPr/>
        </p:nvSpPr>
        <p:spPr>
          <a:xfrm>
            <a:off x="594606" y="9193335"/>
            <a:ext cx="41228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Articulation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E58A3-CB3D-3F4B-B659-890E8A0FAE1C}"/>
              </a:ext>
            </a:extLst>
          </p:cNvPr>
          <p:cNvSpPr txBox="1"/>
          <p:nvPr/>
        </p:nvSpPr>
        <p:spPr>
          <a:xfrm>
            <a:off x="595206" y="10767611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Dynamics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AF4FD3-EEB2-A14C-BE95-3A72B5654C78}"/>
              </a:ext>
            </a:extLst>
          </p:cNvPr>
          <p:cNvSpPr txBox="1"/>
          <p:nvPr/>
        </p:nvSpPr>
        <p:spPr>
          <a:xfrm>
            <a:off x="593192" y="4041364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Fluency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4861A-5FFE-1E4F-869C-2EDF888B4E0D}"/>
              </a:ext>
            </a:extLst>
          </p:cNvPr>
          <p:cNvSpPr txBox="1"/>
          <p:nvPr/>
        </p:nvSpPr>
        <p:spPr>
          <a:xfrm>
            <a:off x="18607062" y="6473501"/>
            <a:ext cx="5184755" cy="768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Musicality</a:t>
            </a:r>
            <a:endParaRPr kumimoji="0" lang="de-DE" sz="4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1E30858A-A1D1-D147-AEEE-4D30E4F12FA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716859" y="2623726"/>
            <a:ext cx="13890203" cy="42342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92FB451-D2F8-E84C-8E3D-FF6B801773B5}"/>
              </a:ext>
            </a:extLst>
          </p:cNvPr>
          <p:cNvSpPr txBox="1"/>
          <p:nvPr/>
        </p:nvSpPr>
        <p:spPr>
          <a:xfrm>
            <a:off x="7940445" y="3729881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0.76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A6680FD-97F6-3144-B5D3-F38CDB7834F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15445" y="4366027"/>
            <a:ext cx="13891617" cy="2491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527AFF7-010C-1948-A4B3-C4EB9288CC0D}"/>
              </a:ext>
            </a:extLst>
          </p:cNvPr>
          <p:cNvSpPr txBox="1"/>
          <p:nvPr/>
        </p:nvSpPr>
        <p:spPr>
          <a:xfrm>
            <a:off x="7940445" y="4841122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0.83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ED575A89-A8F6-0E49-A88E-171CC793091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714436" y="6164322"/>
            <a:ext cx="13892626" cy="6936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68A465C-D37C-3E4A-A8A5-5D4CCF3FD34A}"/>
              </a:ext>
            </a:extLst>
          </p:cNvPr>
          <p:cNvSpPr txBox="1"/>
          <p:nvPr/>
        </p:nvSpPr>
        <p:spPr>
          <a:xfrm>
            <a:off x="7940445" y="6020578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0.86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DF4696AF-F801-4545-9432-8C981824A15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16859" y="6858000"/>
            <a:ext cx="13890203" cy="8988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613738D-FE0C-9C44-BEE3-D06B6EB0CE50}"/>
              </a:ext>
            </a:extLst>
          </p:cNvPr>
          <p:cNvSpPr txBox="1"/>
          <p:nvPr/>
        </p:nvSpPr>
        <p:spPr>
          <a:xfrm>
            <a:off x="8038708" y="7307531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0.67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7BA73C1D-9AA4-FB4D-9B2A-63CC368DD52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717459" y="6858000"/>
            <a:ext cx="13889603" cy="26599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9F01F4C-2889-004E-B9A8-2649F96D05B0}"/>
              </a:ext>
            </a:extLst>
          </p:cNvPr>
          <p:cNvSpPr txBox="1"/>
          <p:nvPr/>
        </p:nvSpPr>
        <p:spPr>
          <a:xfrm>
            <a:off x="7940445" y="8461992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0.70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47BD979-E029-3141-B48F-9EAAB4E31A0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717459" y="6858000"/>
            <a:ext cx="13889603" cy="42342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EF48186-40C0-D247-893E-2EE8D2E59A3D}"/>
              </a:ext>
            </a:extLst>
          </p:cNvPr>
          <p:cNvSpPr txBox="1"/>
          <p:nvPr/>
        </p:nvSpPr>
        <p:spPr>
          <a:xfrm>
            <a:off x="7939591" y="9458639"/>
            <a:ext cx="2275200" cy="720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0.77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EE3DE7-779C-5444-BBED-3023CD2E7F91}"/>
              </a:ext>
            </a:extLst>
          </p:cNvPr>
          <p:cNvSpPr txBox="1"/>
          <p:nvPr/>
        </p:nvSpPr>
        <p:spPr>
          <a:xfrm>
            <a:off x="6400800" y="1088790"/>
            <a:ext cx="12409714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Difficult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0 time 1</a:t>
            </a:r>
          </a:p>
        </p:txBody>
      </p:sp>
    </p:spTree>
    <p:extLst>
      <p:ext uri="{BB962C8B-B14F-4D97-AF65-F5344CB8AC3E}">
        <p14:creationId xmlns:p14="http://schemas.microsoft.com/office/powerpoint/2010/main" val="12277034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F8B445-3E7F-2142-82E0-8129DBF2EF34}"/>
              </a:ext>
            </a:extLst>
          </p:cNvPr>
          <p:cNvSpPr txBox="1"/>
          <p:nvPr/>
        </p:nvSpPr>
        <p:spPr>
          <a:xfrm>
            <a:off x="594606" y="2299063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Expressivity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832ABF-A138-A84B-A147-2AD67D570F94}"/>
              </a:ext>
            </a:extLst>
          </p:cNvPr>
          <p:cNvSpPr txBox="1"/>
          <p:nvPr/>
        </p:nvSpPr>
        <p:spPr>
          <a:xfrm>
            <a:off x="592183" y="5839659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Rhythm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3D736F-AEB0-914C-AF02-C74699F69364}"/>
              </a:ext>
            </a:extLst>
          </p:cNvPr>
          <p:cNvSpPr txBox="1"/>
          <p:nvPr/>
        </p:nvSpPr>
        <p:spPr>
          <a:xfrm>
            <a:off x="594606" y="7432138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Pitch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F0B4B3-BF14-E749-AEC6-63E467418F2C}"/>
              </a:ext>
            </a:extLst>
          </p:cNvPr>
          <p:cNvSpPr txBox="1"/>
          <p:nvPr/>
        </p:nvSpPr>
        <p:spPr>
          <a:xfrm>
            <a:off x="594606" y="9193335"/>
            <a:ext cx="41228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Articulation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E58A3-CB3D-3F4B-B659-890E8A0FAE1C}"/>
              </a:ext>
            </a:extLst>
          </p:cNvPr>
          <p:cNvSpPr txBox="1"/>
          <p:nvPr/>
        </p:nvSpPr>
        <p:spPr>
          <a:xfrm>
            <a:off x="595206" y="10767611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Dynamics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AF4FD3-EEB2-A14C-BE95-3A72B5654C78}"/>
              </a:ext>
            </a:extLst>
          </p:cNvPr>
          <p:cNvSpPr txBox="1"/>
          <p:nvPr/>
        </p:nvSpPr>
        <p:spPr>
          <a:xfrm>
            <a:off x="593192" y="4041364"/>
            <a:ext cx="4122253" cy="649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Fluency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4861A-5FFE-1E4F-869C-2EDF888B4E0D}"/>
              </a:ext>
            </a:extLst>
          </p:cNvPr>
          <p:cNvSpPr txBox="1"/>
          <p:nvPr/>
        </p:nvSpPr>
        <p:spPr>
          <a:xfrm>
            <a:off x="18607062" y="6473501"/>
            <a:ext cx="5184755" cy="768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Musicality</a:t>
            </a:r>
            <a:endParaRPr kumimoji="0" lang="de-DE" sz="44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1E30858A-A1D1-D147-AEEE-4D30E4F12FA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716859" y="2623726"/>
            <a:ext cx="13890203" cy="42342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92FB451-D2F8-E84C-8E3D-FF6B801773B5}"/>
              </a:ext>
            </a:extLst>
          </p:cNvPr>
          <p:cNvSpPr txBox="1"/>
          <p:nvPr/>
        </p:nvSpPr>
        <p:spPr>
          <a:xfrm>
            <a:off x="7940445" y="3729881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0.82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A6680FD-97F6-3144-B5D3-F38CDB7834F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15445" y="4366027"/>
            <a:ext cx="13891617" cy="2491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527AFF7-010C-1948-A4B3-C4EB9288CC0D}"/>
              </a:ext>
            </a:extLst>
          </p:cNvPr>
          <p:cNvSpPr txBox="1"/>
          <p:nvPr/>
        </p:nvSpPr>
        <p:spPr>
          <a:xfrm>
            <a:off x="7940445" y="4841122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0.92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ED575A89-A8F6-0E49-A88E-171CC793091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714436" y="6164322"/>
            <a:ext cx="13892626" cy="6936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68A465C-D37C-3E4A-A8A5-5D4CCF3FD34A}"/>
              </a:ext>
            </a:extLst>
          </p:cNvPr>
          <p:cNvSpPr txBox="1"/>
          <p:nvPr/>
        </p:nvSpPr>
        <p:spPr>
          <a:xfrm>
            <a:off x="7940445" y="6020578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0.88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DF4696AF-F801-4545-9432-8C981824A15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16859" y="6858000"/>
            <a:ext cx="13890203" cy="8988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613738D-FE0C-9C44-BEE3-D06B6EB0CE50}"/>
              </a:ext>
            </a:extLst>
          </p:cNvPr>
          <p:cNvSpPr txBox="1"/>
          <p:nvPr/>
        </p:nvSpPr>
        <p:spPr>
          <a:xfrm>
            <a:off x="8038708" y="7307531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0.71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7BA73C1D-9AA4-FB4D-9B2A-63CC368DD52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717459" y="6858000"/>
            <a:ext cx="13889603" cy="265999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9F01F4C-2889-004E-B9A8-2649F96D05B0}"/>
              </a:ext>
            </a:extLst>
          </p:cNvPr>
          <p:cNvSpPr txBox="1"/>
          <p:nvPr/>
        </p:nvSpPr>
        <p:spPr>
          <a:xfrm>
            <a:off x="7940445" y="8461992"/>
            <a:ext cx="2274346" cy="52965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0.75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47BD979-E029-3141-B48F-9EAAB4E31A0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717459" y="6858000"/>
            <a:ext cx="13889603" cy="42342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EF48186-40C0-D247-893E-2EE8D2E59A3D}"/>
              </a:ext>
            </a:extLst>
          </p:cNvPr>
          <p:cNvSpPr txBox="1"/>
          <p:nvPr/>
        </p:nvSpPr>
        <p:spPr>
          <a:xfrm>
            <a:off x="7939591" y="9458639"/>
            <a:ext cx="2275200" cy="720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0.73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BEE3DE7-779C-5444-BBED-3023CD2E7F91}"/>
              </a:ext>
            </a:extLst>
          </p:cNvPr>
          <p:cNvSpPr txBox="1"/>
          <p:nvPr/>
        </p:nvSpPr>
        <p:spPr>
          <a:xfrm>
            <a:off x="6400800" y="1088790"/>
            <a:ext cx="12409714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Difficult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1 time 1</a:t>
            </a:r>
          </a:p>
        </p:txBody>
      </p:sp>
    </p:spTree>
    <p:extLst>
      <p:ext uri="{BB962C8B-B14F-4D97-AF65-F5344CB8AC3E}">
        <p14:creationId xmlns:p14="http://schemas.microsoft.com/office/powerpoint/2010/main" val="30866100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AA5CA3F-1828-904B-9440-9AF3F10CE9D3}"/>
              </a:ext>
            </a:extLst>
          </p:cNvPr>
          <p:cNvGrpSpPr/>
          <p:nvPr/>
        </p:nvGrpSpPr>
        <p:grpSpPr>
          <a:xfrm>
            <a:off x="0" y="457200"/>
            <a:ext cx="24871680" cy="12801600"/>
            <a:chOff x="1021705" y="719991"/>
            <a:chExt cx="23364718" cy="1167962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13648A2-0AE0-BE41-BCCD-8E7E4E93163F}"/>
                </a:ext>
              </a:extLst>
            </p:cNvPr>
            <p:cNvSpPr txBox="1"/>
            <p:nvPr/>
          </p:nvSpPr>
          <p:spPr>
            <a:xfrm>
              <a:off x="1024128" y="2772000"/>
              <a:ext cx="3612612" cy="6808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Expressivity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A4A5209-F7C7-2E48-A4B3-3FB956F22126}"/>
                </a:ext>
              </a:extLst>
            </p:cNvPr>
            <p:cNvSpPr txBox="1"/>
            <p:nvPr/>
          </p:nvSpPr>
          <p:spPr>
            <a:xfrm>
              <a:off x="1021705" y="6372000"/>
              <a:ext cx="3612612" cy="6453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Rhythm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CA534C2-CCD2-2149-AAB5-680647C0691D}"/>
                </a:ext>
              </a:extLst>
            </p:cNvPr>
            <p:cNvSpPr txBox="1"/>
            <p:nvPr/>
          </p:nvSpPr>
          <p:spPr>
            <a:xfrm>
              <a:off x="1021705" y="8172000"/>
              <a:ext cx="3615035" cy="6453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Pitch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18CBE51-2DF4-2841-B1C3-F18F38AB2963}"/>
                </a:ext>
              </a:extLst>
            </p:cNvPr>
            <p:cNvSpPr txBox="1"/>
            <p:nvPr/>
          </p:nvSpPr>
          <p:spPr>
            <a:xfrm>
              <a:off x="1021705" y="9972000"/>
              <a:ext cx="3615635" cy="609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Articulation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B975973-33C5-4E46-8312-B5CEFB81F8F2}"/>
                </a:ext>
              </a:extLst>
            </p:cNvPr>
            <p:cNvSpPr txBox="1"/>
            <p:nvPr/>
          </p:nvSpPr>
          <p:spPr>
            <a:xfrm>
              <a:off x="1021705" y="11772000"/>
              <a:ext cx="3615635" cy="6276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3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Dynamics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2CAC984-6F95-744E-A4A2-9DDE4B9923F4}"/>
                </a:ext>
              </a:extLst>
            </p:cNvPr>
            <p:cNvSpPr txBox="1"/>
            <p:nvPr/>
          </p:nvSpPr>
          <p:spPr>
            <a:xfrm>
              <a:off x="1022714" y="4572000"/>
              <a:ext cx="3612612" cy="6493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Fluency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D77FE64-3C17-0E44-BF96-3B980C4F4845}"/>
                </a:ext>
              </a:extLst>
            </p:cNvPr>
            <p:cNvSpPr txBox="1"/>
            <p:nvPr/>
          </p:nvSpPr>
          <p:spPr>
            <a:xfrm>
              <a:off x="21069165" y="7180833"/>
              <a:ext cx="3317258" cy="711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400" b="0" i="1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Musicality</a:t>
              </a:r>
              <a:endParaRPr kumimoji="0" lang="de-DE" sz="4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B7F8ED1-C361-4346-9CFE-59BD4C391E71}"/>
                </a:ext>
              </a:extLst>
            </p:cNvPr>
            <p:cNvSpPr txBox="1"/>
            <p:nvPr/>
          </p:nvSpPr>
          <p:spPr>
            <a:xfrm>
              <a:off x="5727719" y="768669"/>
              <a:ext cx="4300447" cy="1495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FA</a:t>
              </a:r>
              <a:r>
                <a:rPr kumimoji="0" lang="de-DE" sz="36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0,0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0DA8998-E57C-DB42-B3EB-2FC6343F39D7}"/>
                </a:ext>
              </a:extLst>
            </p:cNvPr>
            <p:cNvSpPr txBox="1"/>
            <p:nvPr/>
          </p:nvSpPr>
          <p:spPr>
            <a:xfrm>
              <a:off x="10553840" y="719991"/>
              <a:ext cx="4300447" cy="1495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FA</a:t>
              </a:r>
              <a:r>
                <a:rPr kumimoji="0" lang="de-DE" sz="360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1,0</a:t>
              </a:r>
              <a:endParaRPr kumimoji="0" lang="de-DE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8B8F91-91C8-C04B-9A52-961A98E48C42}"/>
                </a:ext>
              </a:extLst>
            </p:cNvPr>
            <p:cNvSpPr txBox="1"/>
            <p:nvPr/>
          </p:nvSpPr>
          <p:spPr>
            <a:xfrm>
              <a:off x="15379961" y="826737"/>
              <a:ext cx="4300447" cy="1495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FA</a:t>
              </a:r>
              <a:r>
                <a:rPr kumimoji="0" lang="de-DE" sz="36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1,1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D60D73F-5A51-E042-A89B-B73F19B890AB}"/>
                </a:ext>
              </a:extLst>
            </p:cNvPr>
            <p:cNvSpPr txBox="1"/>
            <p:nvPr/>
          </p:nvSpPr>
          <p:spPr>
            <a:xfrm>
              <a:off x="6541682" y="2772340"/>
              <a:ext cx="2274346" cy="5296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0.848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54A2949-1EE0-7C41-86BA-6BC95435B66E}"/>
                </a:ext>
              </a:extLst>
            </p:cNvPr>
            <p:cNvSpPr txBox="1"/>
            <p:nvPr/>
          </p:nvSpPr>
          <p:spPr>
            <a:xfrm>
              <a:off x="11493723" y="8172000"/>
              <a:ext cx="2274346" cy="5296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0.76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E6DA9C1-8EEA-E24D-93B3-A8EDBD99D180}"/>
                </a:ext>
              </a:extLst>
            </p:cNvPr>
            <p:cNvSpPr txBox="1"/>
            <p:nvPr/>
          </p:nvSpPr>
          <p:spPr>
            <a:xfrm>
              <a:off x="16393011" y="6372000"/>
              <a:ext cx="2274346" cy="5296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0.82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33421A8-6E92-4146-9963-B6683B90A3FE}"/>
                </a:ext>
              </a:extLst>
            </p:cNvPr>
            <p:cNvSpPr txBox="1"/>
            <p:nvPr/>
          </p:nvSpPr>
          <p:spPr>
            <a:xfrm>
              <a:off x="6540828" y="4572000"/>
              <a:ext cx="2274346" cy="5296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0.843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F13BD6A-8728-7B4C-A2B6-FF0FA8B3D9A2}"/>
                </a:ext>
              </a:extLst>
            </p:cNvPr>
            <p:cNvSpPr txBox="1"/>
            <p:nvPr/>
          </p:nvSpPr>
          <p:spPr>
            <a:xfrm>
              <a:off x="11467774" y="4572000"/>
              <a:ext cx="2274346" cy="5296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0.83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E8EF8BB-8CEF-034A-A8E7-846EA317EE40}"/>
                </a:ext>
              </a:extLst>
            </p:cNvPr>
            <p:cNvSpPr txBox="1"/>
            <p:nvPr/>
          </p:nvSpPr>
          <p:spPr>
            <a:xfrm>
              <a:off x="16442997" y="2772000"/>
              <a:ext cx="2274346" cy="5296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0.92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351BDE4-C9DF-B746-A45D-BFFBA8B45350}"/>
                </a:ext>
              </a:extLst>
            </p:cNvPr>
            <p:cNvSpPr txBox="1"/>
            <p:nvPr/>
          </p:nvSpPr>
          <p:spPr>
            <a:xfrm>
              <a:off x="6542064" y="6372000"/>
              <a:ext cx="2274346" cy="5296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0.837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56127DF-1018-8745-8D27-1D791D7E5E95}"/>
                </a:ext>
              </a:extLst>
            </p:cNvPr>
            <p:cNvSpPr txBox="1"/>
            <p:nvPr/>
          </p:nvSpPr>
          <p:spPr>
            <a:xfrm>
              <a:off x="6541682" y="8172000"/>
              <a:ext cx="2274346" cy="5296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0.766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44CE610-7ABD-C749-A8F0-3D693EEF2104}"/>
                </a:ext>
              </a:extLst>
            </p:cNvPr>
            <p:cNvSpPr txBox="1"/>
            <p:nvPr/>
          </p:nvSpPr>
          <p:spPr>
            <a:xfrm>
              <a:off x="6540828" y="9972000"/>
              <a:ext cx="2274346" cy="5296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0.688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079BB62-B62C-694F-AE6C-6CD719002D63}"/>
                </a:ext>
              </a:extLst>
            </p:cNvPr>
            <p:cNvSpPr txBox="1"/>
            <p:nvPr/>
          </p:nvSpPr>
          <p:spPr>
            <a:xfrm>
              <a:off x="6540828" y="11772000"/>
              <a:ext cx="2275200" cy="52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0.602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2EA5FDF-99AC-F040-8253-684001AAB33F}"/>
                </a:ext>
              </a:extLst>
            </p:cNvPr>
            <p:cNvSpPr txBox="1"/>
            <p:nvPr/>
          </p:nvSpPr>
          <p:spPr>
            <a:xfrm>
              <a:off x="16442997" y="4572000"/>
              <a:ext cx="2274346" cy="5296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0.88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D82006A-44CC-D340-98F1-77D1C5E4AF98}"/>
                </a:ext>
              </a:extLst>
            </p:cNvPr>
            <p:cNvSpPr txBox="1"/>
            <p:nvPr/>
          </p:nvSpPr>
          <p:spPr>
            <a:xfrm>
              <a:off x="16393011" y="11772000"/>
              <a:ext cx="2274346" cy="5296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0.71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3D7FBB1-1244-7B4E-B42F-D659F4D2BAF5}"/>
                </a:ext>
              </a:extLst>
            </p:cNvPr>
            <p:cNvSpPr txBox="1"/>
            <p:nvPr/>
          </p:nvSpPr>
          <p:spPr>
            <a:xfrm>
              <a:off x="16442997" y="8172000"/>
              <a:ext cx="2274346" cy="5296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0.75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A2BF816-A971-4E49-B2B4-0A479E719C27}"/>
                </a:ext>
              </a:extLst>
            </p:cNvPr>
            <p:cNvSpPr txBox="1"/>
            <p:nvPr/>
          </p:nvSpPr>
          <p:spPr>
            <a:xfrm>
              <a:off x="16442570" y="9972000"/>
              <a:ext cx="2275200" cy="52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0.73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D4EF3A9-0409-2341-938D-7B24CCAD07BC}"/>
                </a:ext>
              </a:extLst>
            </p:cNvPr>
            <p:cNvSpPr txBox="1"/>
            <p:nvPr/>
          </p:nvSpPr>
          <p:spPr>
            <a:xfrm>
              <a:off x="11430894" y="2772000"/>
              <a:ext cx="2274346" cy="5296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0.86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99130E8-A915-374E-87E7-8B1210598607}"/>
                </a:ext>
              </a:extLst>
            </p:cNvPr>
            <p:cNvSpPr txBox="1"/>
            <p:nvPr/>
          </p:nvSpPr>
          <p:spPr>
            <a:xfrm>
              <a:off x="11566891" y="11772000"/>
              <a:ext cx="2274346" cy="5296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0.67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95AEE13-AC26-5C47-90B2-9F2D4AC2F331}"/>
                </a:ext>
              </a:extLst>
            </p:cNvPr>
            <p:cNvSpPr txBox="1"/>
            <p:nvPr/>
          </p:nvSpPr>
          <p:spPr>
            <a:xfrm>
              <a:off x="11467774" y="9972000"/>
              <a:ext cx="2274346" cy="5296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0.70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E5E3F9A-8C96-FA48-B05D-63321C87876F}"/>
                </a:ext>
              </a:extLst>
            </p:cNvPr>
            <p:cNvSpPr txBox="1"/>
            <p:nvPr/>
          </p:nvSpPr>
          <p:spPr>
            <a:xfrm>
              <a:off x="11493296" y="6372000"/>
              <a:ext cx="2275200" cy="52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  <a:sym typeface="Canela Text Regular"/>
                </a:rPr>
                <a:t>0.77</a:t>
              </a:r>
            </a:p>
          </p:txBody>
        </p: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A45508AE-BF92-8C47-B269-344A9C9E85A7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8816028" y="3037168"/>
              <a:ext cx="2677695" cy="53996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Gerade Verbindung 93">
              <a:extLst>
                <a:ext uri="{FF2B5EF4-FFF2-40B4-BE49-F238E27FC236}">
                  <a16:creationId xmlns:a16="http://schemas.microsoft.com/office/drawing/2014/main" id="{E959CBE9-A82B-D44E-8F7F-3B3A2EC51063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 flipV="1">
              <a:off x="8816410" y="3036828"/>
              <a:ext cx="2614484" cy="360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Gerade Verbindung 96">
              <a:extLst>
                <a:ext uri="{FF2B5EF4-FFF2-40B4-BE49-F238E27FC236}">
                  <a16:creationId xmlns:a16="http://schemas.microsoft.com/office/drawing/2014/main" id="{5AA89A02-5D9E-014F-8990-4927A0E259FE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>
              <a:off x="13705240" y="3036828"/>
              <a:ext cx="2737757" cy="180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Gerade Verbindung 99">
              <a:extLst>
                <a:ext uri="{FF2B5EF4-FFF2-40B4-BE49-F238E27FC236}">
                  <a16:creationId xmlns:a16="http://schemas.microsoft.com/office/drawing/2014/main" id="{A8CCA92B-BF63-2C49-8835-0F173227494F}"/>
                </a:ext>
              </a:extLst>
            </p:cNvPr>
            <p:cNvCxnSpPr>
              <a:cxnSpLocks/>
              <a:stCxn id="15" idx="3"/>
              <a:endCxn id="21" idx="1"/>
            </p:cNvCxnSpPr>
            <p:nvPr/>
          </p:nvCxnSpPr>
          <p:spPr>
            <a:xfrm flipV="1">
              <a:off x="13768069" y="6636828"/>
              <a:ext cx="2624942" cy="180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3" name="Gerade Verbindung 102">
              <a:extLst>
                <a:ext uri="{FF2B5EF4-FFF2-40B4-BE49-F238E27FC236}">
                  <a16:creationId xmlns:a16="http://schemas.microsoft.com/office/drawing/2014/main" id="{026417F1-6DAC-7E4D-9B65-0628B1603056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8815174" y="4836828"/>
              <a:ext cx="2652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Gerade Verbindung 105">
              <a:extLst>
                <a:ext uri="{FF2B5EF4-FFF2-40B4-BE49-F238E27FC236}">
                  <a16:creationId xmlns:a16="http://schemas.microsoft.com/office/drawing/2014/main" id="{BB0B64C7-D30E-F445-867B-7457FD29604E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13742120" y="3036828"/>
              <a:ext cx="2700877" cy="180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Gerade Verbindung 108">
              <a:extLst>
                <a:ext uri="{FF2B5EF4-FFF2-40B4-BE49-F238E27FC236}">
                  <a16:creationId xmlns:a16="http://schemas.microsoft.com/office/drawing/2014/main" id="{D51ABA2E-A271-DA4E-BAC3-939185509EC9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>
              <a:off x="8816028" y="8436828"/>
              <a:ext cx="2750863" cy="360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" name="Gerade Verbindung 111">
              <a:extLst>
                <a:ext uri="{FF2B5EF4-FFF2-40B4-BE49-F238E27FC236}">
                  <a16:creationId xmlns:a16="http://schemas.microsoft.com/office/drawing/2014/main" id="{99353163-EE7A-0A40-BA03-F150EDA99793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13841237" y="12036828"/>
              <a:ext cx="255177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Gerade Verbindung 114">
              <a:extLst>
                <a:ext uri="{FF2B5EF4-FFF2-40B4-BE49-F238E27FC236}">
                  <a16:creationId xmlns:a16="http://schemas.microsoft.com/office/drawing/2014/main" id="{7300BB92-16F5-DF4B-BF6D-29E081D36EE8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8815174" y="10236828"/>
              <a:ext cx="2652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8" name="Gerade Verbindung 117">
              <a:extLst>
                <a:ext uri="{FF2B5EF4-FFF2-40B4-BE49-F238E27FC236}">
                  <a16:creationId xmlns:a16="http://schemas.microsoft.com/office/drawing/2014/main" id="{78AB8200-26F3-B449-A1EC-FEA400AD71FE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 flipV="1">
              <a:off x="13742120" y="8436828"/>
              <a:ext cx="2700877" cy="180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" name="Gerade Verbindung 120">
              <a:extLst>
                <a:ext uri="{FF2B5EF4-FFF2-40B4-BE49-F238E27FC236}">
                  <a16:creationId xmlns:a16="http://schemas.microsoft.com/office/drawing/2014/main" id="{89455D54-32E4-D041-9C31-E61C2F8B1E6E}"/>
                </a:ext>
              </a:extLst>
            </p:cNvPr>
            <p:cNvCxnSpPr>
              <a:cxnSpLocks/>
              <a:stCxn id="14" idx="3"/>
              <a:endCxn id="20" idx="1"/>
            </p:cNvCxnSpPr>
            <p:nvPr/>
          </p:nvCxnSpPr>
          <p:spPr>
            <a:xfrm flipV="1">
              <a:off x="8816028" y="6636600"/>
              <a:ext cx="2677268" cy="540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27FEEDE8-57EB-B044-A43F-0A49FC0906D1}"/>
                </a:ext>
              </a:extLst>
            </p:cNvPr>
            <p:cNvCxnSpPr>
              <a:cxnSpLocks/>
              <a:stCxn id="20" idx="3"/>
              <a:endCxn id="26" idx="1"/>
            </p:cNvCxnSpPr>
            <p:nvPr/>
          </p:nvCxnSpPr>
          <p:spPr>
            <a:xfrm>
              <a:off x="13768496" y="6636600"/>
              <a:ext cx="2674074" cy="3600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434FFEE3-FF91-D644-BF33-16484B15D73E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4636740" y="3066917"/>
              <a:ext cx="1967771" cy="4549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8711BA1B-F416-3449-A55E-0DF352CB3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177" y="4900397"/>
              <a:ext cx="1967771" cy="2974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6" name="Gerade Verbindung mit Pfeil 155">
              <a:extLst>
                <a:ext uri="{FF2B5EF4-FFF2-40B4-BE49-F238E27FC236}">
                  <a16:creationId xmlns:a16="http://schemas.microsoft.com/office/drawing/2014/main" id="{9E921B75-056E-4343-B86F-FFC896745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259" y="6626653"/>
              <a:ext cx="1967771" cy="2974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CDFA8AEC-C6B2-F746-A28A-885D5DF48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038" y="8494675"/>
              <a:ext cx="1967771" cy="2974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D000E7B-B752-AC4E-84BC-8B3ECE903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8564" y="10221727"/>
              <a:ext cx="1967771" cy="2974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E2FA61D9-15C1-B444-A988-9C4FAFBE8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259" y="12021727"/>
              <a:ext cx="1967771" cy="2974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1" name="Gewinkelte Verbindung 160">
              <a:extLst>
                <a:ext uri="{FF2B5EF4-FFF2-40B4-BE49-F238E27FC236}">
                  <a16:creationId xmlns:a16="http://schemas.microsoft.com/office/drawing/2014/main" id="{09A5EA09-636C-1741-A22A-4594EF67A1D3}"/>
                </a:ext>
              </a:extLst>
            </p:cNvPr>
            <p:cNvCxnSpPr>
              <a:cxnSpLocks/>
              <a:stCxn id="22" idx="3"/>
              <a:endCxn id="8" idx="1"/>
            </p:cNvCxnSpPr>
            <p:nvPr/>
          </p:nvCxnSpPr>
          <p:spPr>
            <a:xfrm>
              <a:off x="18717343" y="3036828"/>
              <a:ext cx="2351822" cy="450000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" name="Gewinkelte Verbindung 164">
              <a:extLst>
                <a:ext uri="{FF2B5EF4-FFF2-40B4-BE49-F238E27FC236}">
                  <a16:creationId xmlns:a16="http://schemas.microsoft.com/office/drawing/2014/main" id="{19273033-B926-F84D-A099-AD88D8DA9BD4}"/>
                </a:ext>
              </a:extLst>
            </p:cNvPr>
            <p:cNvCxnSpPr>
              <a:cxnSpLocks/>
              <a:stCxn id="23" idx="3"/>
              <a:endCxn id="8" idx="1"/>
            </p:cNvCxnSpPr>
            <p:nvPr/>
          </p:nvCxnSpPr>
          <p:spPr>
            <a:xfrm>
              <a:off x="18717343" y="4836828"/>
              <a:ext cx="2351822" cy="270000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8" name="Gewinkelte Verbindung 167">
              <a:extLst>
                <a:ext uri="{FF2B5EF4-FFF2-40B4-BE49-F238E27FC236}">
                  <a16:creationId xmlns:a16="http://schemas.microsoft.com/office/drawing/2014/main" id="{42962104-CEC9-F242-879A-4E9FD60A304C}"/>
                </a:ext>
              </a:extLst>
            </p:cNvPr>
            <p:cNvCxnSpPr>
              <a:cxnSpLocks/>
            </p:cNvCxnSpPr>
            <p:nvPr/>
          </p:nvCxnSpPr>
          <p:spPr>
            <a:xfrm>
              <a:off x="18703933" y="6636828"/>
              <a:ext cx="2401808" cy="900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1" name="Gewinkelte Verbindung 170">
              <a:extLst>
                <a:ext uri="{FF2B5EF4-FFF2-40B4-BE49-F238E27FC236}">
                  <a16:creationId xmlns:a16="http://schemas.microsoft.com/office/drawing/2014/main" id="{5E835144-3C73-3648-96CC-29DBFA6CBBD2}"/>
                </a:ext>
              </a:extLst>
            </p:cNvPr>
            <p:cNvCxnSpPr>
              <a:cxnSpLocks/>
              <a:stCxn id="25" idx="3"/>
              <a:endCxn id="8" idx="1"/>
            </p:cNvCxnSpPr>
            <p:nvPr/>
          </p:nvCxnSpPr>
          <p:spPr>
            <a:xfrm flipV="1">
              <a:off x="18717343" y="7536828"/>
              <a:ext cx="2351822" cy="90000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4" name="Gewinkelte Verbindung 173">
              <a:extLst>
                <a:ext uri="{FF2B5EF4-FFF2-40B4-BE49-F238E27FC236}">
                  <a16:creationId xmlns:a16="http://schemas.microsoft.com/office/drawing/2014/main" id="{1855B451-CF8E-F046-8FF4-EC9358F90210}"/>
                </a:ext>
              </a:extLst>
            </p:cNvPr>
            <p:cNvCxnSpPr>
              <a:cxnSpLocks/>
              <a:stCxn id="26" idx="3"/>
              <a:endCxn id="8" idx="1"/>
            </p:cNvCxnSpPr>
            <p:nvPr/>
          </p:nvCxnSpPr>
          <p:spPr>
            <a:xfrm flipV="1">
              <a:off x="18717770" y="7536828"/>
              <a:ext cx="2351395" cy="269977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8" name="Gewinkelte Verbindung 177">
              <a:extLst>
                <a:ext uri="{FF2B5EF4-FFF2-40B4-BE49-F238E27FC236}">
                  <a16:creationId xmlns:a16="http://schemas.microsoft.com/office/drawing/2014/main" id="{3566B964-FB1C-9446-86C7-E7E1242C3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3933" y="7536828"/>
              <a:ext cx="2401808" cy="450000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3270697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CA33314-EE70-E442-B988-8FE6EBB35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22610"/>
              </p:ext>
            </p:extLst>
          </p:nvPr>
        </p:nvGraphicFramePr>
        <p:xfrm>
          <a:off x="282720" y="257817"/>
          <a:ext cx="22493429" cy="13004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3476">
                  <a:extLst>
                    <a:ext uri="{9D8B030D-6E8A-4147-A177-3AD203B41FA5}">
                      <a16:colId xmlns:a16="http://schemas.microsoft.com/office/drawing/2014/main" val="3584145798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599629210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3824635410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2584426053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68048517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213094890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4045745646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1113806803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3369078592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600525470"/>
                    </a:ext>
                  </a:extLst>
                </a:gridCol>
                <a:gridCol w="1629881">
                  <a:extLst>
                    <a:ext uri="{9D8B030D-6E8A-4147-A177-3AD203B41FA5}">
                      <a16:colId xmlns:a16="http://schemas.microsoft.com/office/drawing/2014/main" val="2785214128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2809696621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2182642162"/>
                    </a:ext>
                  </a:extLst>
                </a:gridCol>
                <a:gridCol w="1477506">
                  <a:extLst>
                    <a:ext uri="{9D8B030D-6E8A-4147-A177-3AD203B41FA5}">
                      <a16:colId xmlns:a16="http://schemas.microsoft.com/office/drawing/2014/main" val="4282332550"/>
                    </a:ext>
                  </a:extLst>
                </a:gridCol>
              </a:tblGrid>
              <a:tr h="525187">
                <a:tc>
                  <a:txBody>
                    <a:bodyPr/>
                    <a:lstStyle/>
                    <a:p>
                      <a:endParaRPr lang="de-DE" sz="1800" b="1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technical</a:t>
                      </a:r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musical</a:t>
                      </a:r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4838"/>
                  </a:ext>
                </a:extLst>
              </a:tr>
              <a:tr h="1119439">
                <a:tc>
                  <a:txBody>
                    <a:bodyPr/>
                    <a:lstStyle/>
                    <a:p>
                      <a:endParaRPr lang="de-DE" sz="1800" b="1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err="1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Articulation</a:t>
                      </a:r>
                      <a:endParaRPr lang="de-DE" sz="1800" b="1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  <a:p>
                      <a:endParaRPr lang="de-DE" sz="1800" b="1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Intonation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err="1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Rhythmic</a:t>
                      </a:r>
                      <a:r>
                        <a:rPr lang="de-DE" sz="1800" b="1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</a:t>
                      </a:r>
                      <a:r>
                        <a:rPr lang="de-DE" sz="1800" b="1" dirty="0" err="1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accuracy</a:t>
                      </a:r>
                      <a:r>
                        <a:rPr lang="de-DE" sz="1800" b="1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/</a:t>
                      </a:r>
                      <a:r>
                        <a:rPr lang="de-DE" sz="1800" b="1" dirty="0" err="1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continuity</a:t>
                      </a:r>
                      <a:endParaRPr lang="de-DE" sz="1800" b="1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Pitch/Note </a:t>
                      </a:r>
                      <a:r>
                        <a:rPr lang="de-DE" sz="18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accuracy</a:t>
                      </a:r>
                      <a:endParaRPr lang="de-DE" sz="1800" b="1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Tone </a:t>
                      </a:r>
                      <a:r>
                        <a:rPr lang="de-DE" sz="1800" b="1" dirty="0" err="1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quality</a:t>
                      </a:r>
                      <a:endParaRPr lang="de-DE" sz="1800" b="1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Technique</a:t>
                      </a:r>
                      <a:endParaRPr lang="de-DE" sz="1800" b="1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Interpretation/Musical Expression</a:t>
                      </a:r>
                    </a:p>
                    <a:p>
                      <a:endParaRPr lang="de-DE" sz="1800" b="1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Timbre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Overall </a:t>
                      </a:r>
                      <a:r>
                        <a:rPr lang="de-DE" sz="18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quality</a:t>
                      </a:r>
                      <a:endParaRPr lang="de-DE" sz="1800" b="1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Phrasing</a:t>
                      </a:r>
                      <a:endParaRPr lang="de-DE" sz="1800" b="1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33236"/>
                  </a:ext>
                </a:extLst>
              </a:tr>
              <a:tr h="1093489">
                <a:tc>
                  <a:txBody>
                    <a:bodyPr/>
                    <a:lstStyle/>
                    <a:p>
                      <a:r>
                        <a:rPr lang="de-DE" sz="24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Alessandri</a:t>
                      </a:r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et al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6159"/>
                  </a:ext>
                </a:extLst>
              </a:tr>
              <a:tr h="903943">
                <a:tc>
                  <a:txBody>
                    <a:bodyPr/>
                    <a:lstStyle/>
                    <a:p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Russell (2010)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89296"/>
                  </a:ext>
                </a:extLst>
              </a:tr>
              <a:tr h="864063">
                <a:tc>
                  <a:txBody>
                    <a:bodyPr/>
                    <a:lstStyle/>
                    <a:p>
                      <a:r>
                        <a:rPr lang="de-DE" sz="24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Duerkson</a:t>
                      </a:r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(1972)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47556"/>
                  </a:ext>
                </a:extLst>
              </a:tr>
              <a:tr h="917237">
                <a:tc>
                  <a:txBody>
                    <a:bodyPr/>
                    <a:lstStyle/>
                    <a:p>
                      <a:r>
                        <a:rPr lang="de-DE" sz="24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Abeles</a:t>
                      </a:r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(1973)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71272"/>
                  </a:ext>
                </a:extLst>
              </a:tr>
              <a:tr h="837476">
                <a:tc>
                  <a:txBody>
                    <a:bodyPr/>
                    <a:lstStyle/>
                    <a:p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Kelly (1955)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62083"/>
                  </a:ext>
                </a:extLst>
              </a:tr>
              <a:tr h="903943">
                <a:tc>
                  <a:txBody>
                    <a:bodyPr/>
                    <a:lstStyle/>
                    <a:p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Saunders (1993)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13181"/>
                  </a:ext>
                </a:extLst>
              </a:tr>
              <a:tr h="850770">
                <a:tc>
                  <a:txBody>
                    <a:bodyPr/>
                    <a:lstStyle/>
                    <a:p>
                      <a:r>
                        <a:rPr lang="de-DE" sz="24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Bergee</a:t>
                      </a:r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(1988)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457414"/>
                  </a:ext>
                </a:extLst>
              </a:tr>
              <a:tr h="1230031">
                <a:tc>
                  <a:txBody>
                    <a:bodyPr/>
                    <a:lstStyle/>
                    <a:p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Mills (1991)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59198"/>
                  </a:ext>
                </a:extLst>
              </a:tr>
              <a:tr h="1230031">
                <a:tc>
                  <a:txBody>
                    <a:bodyPr/>
                    <a:lstStyle/>
                    <a:p>
                      <a:r>
                        <a:rPr lang="de-DE" sz="2400" b="1" dirty="0" err="1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Schuber</a:t>
                      </a:r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 &amp; Fabian (2010)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09428"/>
                  </a:ext>
                </a:extLst>
              </a:tr>
              <a:tr h="1230031">
                <a:tc>
                  <a:txBody>
                    <a:bodyPr/>
                    <a:lstStyle/>
                    <a:p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ABRSM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06299"/>
                  </a:ext>
                </a:extLst>
              </a:tr>
              <a:tr h="1230031">
                <a:tc>
                  <a:txBody>
                    <a:bodyPr/>
                    <a:lstStyle/>
                    <a:p>
                      <a:r>
                        <a:rPr lang="de-DE" sz="2400" b="1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Lerch et al. 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highlight>
                            <a:srgbClr val="FFFF00"/>
                          </a:highlight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highlight>
                          <a:srgbClr val="FFFF00"/>
                        </a:highlight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1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95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D16DF7-4395-204C-9685-EE41D758E9CD}"/>
              </a:ext>
            </a:extLst>
          </p:cNvPr>
          <p:cNvSpPr txBox="1"/>
          <p:nvPr/>
        </p:nvSpPr>
        <p:spPr>
          <a:xfrm>
            <a:off x="2299063" y="2540074"/>
            <a:ext cx="5982789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Higher </a:t>
            </a:r>
            <a:r>
              <a:rPr lang="de-DE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scores</a:t>
            </a:r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, </a:t>
            </a:r>
            <a:r>
              <a:rPr lang="de-DE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baseline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4D78D8-2E3A-0646-AEF5-C5ED913E8263}"/>
              </a:ext>
            </a:extLst>
          </p:cNvPr>
          <p:cNvSpPr txBox="1"/>
          <p:nvPr/>
        </p:nvSpPr>
        <p:spPr>
          <a:xfrm>
            <a:off x="3605348" y="5405747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Higher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CogTel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C063C6-D0E9-164C-8EB9-11891B5F0D30}"/>
              </a:ext>
            </a:extLst>
          </p:cNvPr>
          <p:cNvSpPr txBox="1"/>
          <p:nvPr/>
        </p:nvSpPr>
        <p:spPr>
          <a:xfrm>
            <a:off x="3605348" y="6066066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More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Cogntive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Reserve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5B459F-1300-DF4D-872C-2AB18CF6B5FB}"/>
              </a:ext>
            </a:extLst>
          </p:cNvPr>
          <p:cNvSpPr txBox="1"/>
          <p:nvPr/>
        </p:nvSpPr>
        <p:spPr>
          <a:xfrm>
            <a:off x="3605348" y="4683537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higher</a:t>
            </a:r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de-DE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income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9C7DCB-0387-5B4D-95AC-87B3A6077565}"/>
              </a:ext>
            </a:extLst>
          </p:cNvPr>
          <p:cNvSpPr txBox="1"/>
          <p:nvPr/>
        </p:nvSpPr>
        <p:spPr>
          <a:xfrm>
            <a:off x="3605348" y="6640504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younger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C84DD9-9E89-1E4B-B7EA-CB0E86933374}"/>
              </a:ext>
            </a:extLst>
          </p:cNvPr>
          <p:cNvSpPr txBox="1"/>
          <p:nvPr/>
        </p:nvSpPr>
        <p:spPr>
          <a:xfrm>
            <a:off x="9035143" y="6066066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less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Cogntive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Reserve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1ACD57-4C1A-A941-B55C-DD6CD0F9AFA9}"/>
              </a:ext>
            </a:extLst>
          </p:cNvPr>
          <p:cNvSpPr txBox="1"/>
          <p:nvPr/>
        </p:nvSpPr>
        <p:spPr>
          <a:xfrm>
            <a:off x="9035143" y="6640504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younger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9D8498E-A03C-8C4A-AF84-7E04699CF9C4}"/>
              </a:ext>
            </a:extLst>
          </p:cNvPr>
          <p:cNvSpPr txBox="1"/>
          <p:nvPr/>
        </p:nvSpPr>
        <p:spPr>
          <a:xfrm>
            <a:off x="7911736" y="2609797"/>
            <a:ext cx="5982789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More </a:t>
            </a:r>
            <a:r>
              <a:rPr lang="de-DE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improvement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42ED6F6-3FDF-284E-AD7F-F44D638B5E51}"/>
              </a:ext>
            </a:extLst>
          </p:cNvPr>
          <p:cNvSpPr txBox="1"/>
          <p:nvPr/>
        </p:nvSpPr>
        <p:spPr>
          <a:xfrm>
            <a:off x="15017932" y="2609797"/>
            <a:ext cx="5982789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Higher </a:t>
            </a:r>
            <a:r>
              <a:rPr lang="de-DE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scores</a:t>
            </a:r>
            <a:r>
              <a:rPr lang="de-DE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, after </a:t>
            </a:r>
            <a:r>
              <a:rPr lang="de-DE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invention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5551742-847A-D849-B282-1331DD1796A7}"/>
              </a:ext>
            </a:extLst>
          </p:cNvPr>
          <p:cNvSpPr txBox="1"/>
          <p:nvPr/>
        </p:nvSpPr>
        <p:spPr>
          <a:xfrm>
            <a:off x="16141337" y="6066065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More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Cogntive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Reserve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E6C5FC7-3DC7-8B41-AC54-EC55B17967E5}"/>
              </a:ext>
            </a:extLst>
          </p:cNvPr>
          <p:cNvSpPr txBox="1"/>
          <p:nvPr/>
        </p:nvSpPr>
        <p:spPr>
          <a:xfrm>
            <a:off x="9035141" y="7214942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More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homework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D333FD7-8735-C04D-813B-6DDCCBE68CE2}"/>
              </a:ext>
            </a:extLst>
          </p:cNvPr>
          <p:cNvSpPr txBox="1"/>
          <p:nvPr/>
        </p:nvSpPr>
        <p:spPr>
          <a:xfrm>
            <a:off x="16141337" y="5370800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Higher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CogTel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17FA3B-91A7-F146-BA85-1A79FF6723E8}"/>
              </a:ext>
            </a:extLst>
          </p:cNvPr>
          <p:cNvSpPr txBox="1"/>
          <p:nvPr/>
        </p:nvSpPr>
        <p:spPr>
          <a:xfrm>
            <a:off x="9035140" y="7689122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male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0D864C1-B59C-134C-A096-0DAAC756ACAD}"/>
              </a:ext>
            </a:extLst>
          </p:cNvPr>
          <p:cNvSpPr txBox="1"/>
          <p:nvPr/>
        </p:nvSpPr>
        <p:spPr>
          <a:xfrm>
            <a:off x="9035140" y="8837998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Low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musical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engagement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A5DBA9-BD47-4044-AEED-D9AF770CF92E}"/>
              </a:ext>
            </a:extLst>
          </p:cNvPr>
          <p:cNvSpPr txBox="1"/>
          <p:nvPr/>
        </p:nvSpPr>
        <p:spPr>
          <a:xfrm>
            <a:off x="9035139" y="9522335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Low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musical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emotions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75997C6-2C80-0446-85C3-998C14709E68}"/>
              </a:ext>
            </a:extLst>
          </p:cNvPr>
          <p:cNvSpPr txBox="1"/>
          <p:nvPr/>
        </p:nvSpPr>
        <p:spPr>
          <a:xfrm>
            <a:off x="3605347" y="9522335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high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musical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emotions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D2C0840-37EF-4547-ABCE-F75174A3693A}"/>
              </a:ext>
            </a:extLst>
          </p:cNvPr>
          <p:cNvSpPr txBox="1"/>
          <p:nvPr/>
        </p:nvSpPr>
        <p:spPr>
          <a:xfrm>
            <a:off x="9035137" y="10122527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Low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singing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abilities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3EA14B8-0FF3-D445-8FFE-659402F3B46B}"/>
              </a:ext>
            </a:extLst>
          </p:cNvPr>
          <p:cNvSpPr txBox="1"/>
          <p:nvPr/>
        </p:nvSpPr>
        <p:spPr>
          <a:xfrm>
            <a:off x="9035138" y="10743115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Low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general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sophistication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263F54D-C8BC-1B4D-9D02-316060B64052}"/>
              </a:ext>
            </a:extLst>
          </p:cNvPr>
          <p:cNvSpPr txBox="1"/>
          <p:nvPr/>
        </p:nvSpPr>
        <p:spPr>
          <a:xfrm>
            <a:off x="16141337" y="8124113"/>
            <a:ext cx="3735977" cy="43499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high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perceptual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abilities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CBC2493-BED6-754E-8131-D8C5505AB427}"/>
              </a:ext>
            </a:extLst>
          </p:cNvPr>
          <p:cNvSpPr txBox="1"/>
          <p:nvPr/>
        </p:nvSpPr>
        <p:spPr>
          <a:xfrm>
            <a:off x="9035137" y="11502333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Low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musical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training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7151E17-FE07-7040-A61D-7F6377578154}"/>
              </a:ext>
            </a:extLst>
          </p:cNvPr>
          <p:cNvSpPr txBox="1"/>
          <p:nvPr/>
        </p:nvSpPr>
        <p:spPr>
          <a:xfrm>
            <a:off x="16141336" y="10738971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high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general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sophistication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6A51F16-506F-0E4C-AFB2-0635EEEDFED1}"/>
              </a:ext>
            </a:extLst>
          </p:cNvPr>
          <p:cNvSpPr txBox="1"/>
          <p:nvPr/>
        </p:nvSpPr>
        <p:spPr>
          <a:xfrm>
            <a:off x="9035137" y="8155963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Low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perceptual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abilities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D2C8D90-5058-7E40-A79B-E70924063C44}"/>
              </a:ext>
            </a:extLst>
          </p:cNvPr>
          <p:cNvSpPr txBox="1"/>
          <p:nvPr/>
        </p:nvSpPr>
        <p:spPr>
          <a:xfrm>
            <a:off x="16141336" y="7065207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More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homework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615B03F-29ED-E64D-9A5E-49C6087216E7}"/>
              </a:ext>
            </a:extLst>
          </p:cNvPr>
          <p:cNvSpPr txBox="1"/>
          <p:nvPr/>
        </p:nvSpPr>
        <p:spPr>
          <a:xfrm>
            <a:off x="9035136" y="3526404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Geneva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  <a:sym typeface="Canela Text Regular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C2B9EFD-4FAA-D845-8BC3-8F87F01013D2}"/>
              </a:ext>
            </a:extLst>
          </p:cNvPr>
          <p:cNvSpPr txBox="1"/>
          <p:nvPr/>
        </p:nvSpPr>
        <p:spPr>
          <a:xfrm>
            <a:off x="16141335" y="3451207"/>
            <a:ext cx="373597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  <a:sym typeface="Canela Text Regular"/>
              </a:rPr>
              <a:t>Hannover</a:t>
            </a:r>
          </a:p>
        </p:txBody>
      </p:sp>
    </p:spTree>
    <p:extLst>
      <p:ext uri="{BB962C8B-B14F-4D97-AF65-F5344CB8AC3E}">
        <p14:creationId xmlns:p14="http://schemas.microsoft.com/office/powerpoint/2010/main" val="29700192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Macintosh PowerPoint</Application>
  <PresentationFormat>Benutzerdefiniert</PresentationFormat>
  <Paragraphs>276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Avenir Next Demi Bold</vt:lpstr>
      <vt:lpstr>Avenir Next Medium</vt:lpstr>
      <vt:lpstr>Avenir Next Regular</vt:lpstr>
      <vt:lpstr>Cambria Math</vt:lpstr>
      <vt:lpstr>Canela Bold</vt:lpstr>
      <vt:lpstr>Canela Deck Regular</vt:lpstr>
      <vt:lpstr>Canela Regular</vt:lpstr>
      <vt:lpstr>Canela Text Regular</vt:lpstr>
      <vt:lpstr>CMU Serif Roman</vt:lpstr>
      <vt:lpstr>Helvetica Neue</vt:lpstr>
      <vt:lpstr>23_ClassicWhite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</dc:title>
  <cp:lastModifiedBy>Hannah Losch</cp:lastModifiedBy>
  <cp:revision>36</cp:revision>
  <cp:lastPrinted>2023-07-05T07:11:18Z</cp:lastPrinted>
  <dcterms:modified xsi:type="dcterms:W3CDTF">2023-07-27T10:11:23Z</dcterms:modified>
</cp:coreProperties>
</file>