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12192000" cy="9994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0"/>
    <p:restoredTop sz="94674"/>
  </p:normalViewPr>
  <p:slideViewPr>
    <p:cSldViewPr snapToGrid="0" snapToObjects="1">
      <p:cViewPr varScale="1">
        <p:scale>
          <a:sx n="134" d="100"/>
          <a:sy n="134" d="100"/>
        </p:scale>
        <p:origin x="3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35740"/>
            <a:ext cx="10363200" cy="347970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49637"/>
            <a:ext cx="9144000" cy="241312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18F6-5B97-0C4A-8CC7-2F0A7500538F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9587-8913-354E-941D-B003FD2A2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1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18F6-5B97-0C4A-8CC7-2F0A7500538F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9587-8913-354E-941D-B003FD2A2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6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32136"/>
            <a:ext cx="2628900" cy="84702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32136"/>
            <a:ext cx="7734300" cy="84702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18F6-5B97-0C4A-8CC7-2F0A7500538F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9587-8913-354E-941D-B003FD2A2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1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18F6-5B97-0C4A-8CC7-2F0A7500538F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9587-8913-354E-941D-B003FD2A2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3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491787"/>
            <a:ext cx="10515600" cy="41576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688719"/>
            <a:ext cx="10515600" cy="218638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18F6-5B97-0C4A-8CC7-2F0A7500538F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9587-8913-354E-941D-B003FD2A2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1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660680"/>
            <a:ext cx="5181600" cy="63416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660680"/>
            <a:ext cx="5181600" cy="63416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18F6-5B97-0C4A-8CC7-2F0A7500538F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9587-8913-354E-941D-B003FD2A2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2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32138"/>
            <a:ext cx="10515600" cy="19318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450140"/>
            <a:ext cx="5157787" cy="120077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650915"/>
            <a:ext cx="5157787" cy="5369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450140"/>
            <a:ext cx="5183188" cy="120077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650915"/>
            <a:ext cx="5183188" cy="5369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18F6-5B97-0C4A-8CC7-2F0A7500538F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9587-8913-354E-941D-B003FD2A2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0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18F6-5B97-0C4A-8CC7-2F0A7500538F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9587-8913-354E-941D-B003FD2A2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5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18F6-5B97-0C4A-8CC7-2F0A7500538F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9587-8913-354E-941D-B003FD2A2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66327"/>
            <a:ext cx="3932237" cy="233214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39083"/>
            <a:ext cx="6172200" cy="710285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998470"/>
            <a:ext cx="3932237" cy="555503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18F6-5B97-0C4A-8CC7-2F0A7500538F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9587-8913-354E-941D-B003FD2A2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8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66327"/>
            <a:ext cx="3932237" cy="233214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439083"/>
            <a:ext cx="6172200" cy="710285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998470"/>
            <a:ext cx="3932237" cy="555503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18F6-5B97-0C4A-8CC7-2F0A7500538F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9587-8913-354E-941D-B003FD2A2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7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32138"/>
            <a:ext cx="10515600" cy="1931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660680"/>
            <a:ext cx="10515600" cy="634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9263794"/>
            <a:ext cx="2743200" cy="532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518F6-5B97-0C4A-8CC7-2F0A7500538F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9263794"/>
            <a:ext cx="4114800" cy="532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9263794"/>
            <a:ext cx="2743200" cy="532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9587-8913-354E-941D-B003FD2A2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8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7260-0009-A449-B647-F599371153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C74EA-1D99-7F4F-8208-8594817A3A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8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0C200DA7-4F56-1E43-9C0F-582ED97EE158}"/>
              </a:ext>
            </a:extLst>
          </p:cNvPr>
          <p:cNvGrpSpPr/>
          <p:nvPr/>
        </p:nvGrpSpPr>
        <p:grpSpPr>
          <a:xfrm>
            <a:off x="540862" y="2403080"/>
            <a:ext cx="1878121" cy="835861"/>
            <a:chOff x="116485" y="4610109"/>
            <a:chExt cx="1878121" cy="835861"/>
          </a:xfrm>
        </p:grpSpPr>
        <p:pic>
          <p:nvPicPr>
            <p:cNvPr id="1040" name="Picture 16" descr="Extensiom, file, file format, html icon - Free download">
              <a:extLst>
                <a:ext uri="{FF2B5EF4-FFF2-40B4-BE49-F238E27FC236}">
                  <a16:creationId xmlns:a16="http://schemas.microsoft.com/office/drawing/2014/main" id="{E7E20851-153F-A049-AD6E-1A8FBEA484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485" y="4610109"/>
              <a:ext cx="521006" cy="521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Extention, file, javascript file, js, type icon - Download on Iconfinder">
              <a:extLst>
                <a:ext uri="{FF2B5EF4-FFF2-40B4-BE49-F238E27FC236}">
                  <a16:creationId xmlns:a16="http://schemas.microsoft.com/office/drawing/2014/main" id="{061752C7-1B22-A54E-98DC-BF53A04F01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922" y="4688694"/>
              <a:ext cx="521172" cy="521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CSS file format symbol - Free interface icons">
              <a:extLst>
                <a:ext uri="{FF2B5EF4-FFF2-40B4-BE49-F238E27FC236}">
                  <a16:creationId xmlns:a16="http://schemas.microsoft.com/office/drawing/2014/main" id="{4AF4A8C6-F286-3E43-AF94-7F73F2DCF9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365" y="4777706"/>
              <a:ext cx="510737" cy="51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Png File Svg - Video Icon Jpg Clipart - Full Size Clipart (#3529580) -  PinClipart">
              <a:extLst>
                <a:ext uri="{FF2B5EF4-FFF2-40B4-BE49-F238E27FC236}">
                  <a16:creationId xmlns:a16="http://schemas.microsoft.com/office/drawing/2014/main" id="{56FD71FA-3346-BE44-996A-98D6673CC5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7933" y="4867548"/>
              <a:ext cx="476083" cy="482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Audio File Icon - 5807 - Dryicons">
              <a:extLst>
                <a:ext uri="{FF2B5EF4-FFF2-40B4-BE49-F238E27FC236}">
                  <a16:creationId xmlns:a16="http://schemas.microsoft.com/office/drawing/2014/main" id="{E37AA45E-76B6-EE45-B4C7-6347659426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3869" y="4935233"/>
              <a:ext cx="510737" cy="51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58" name="Picture 34" descr="Best Wireless Keyboard and Mouse Combos 2021 - Popular Mechanics">
            <a:extLst>
              <a:ext uri="{FF2B5EF4-FFF2-40B4-BE49-F238E27FC236}">
                <a16:creationId xmlns:a16="http://schemas.microsoft.com/office/drawing/2014/main" id="{A5009349-2C7D-6242-9DCC-0E739CF6B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002" y="7357948"/>
            <a:ext cx="1365531" cy="136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aptop Free Stock Photo - Public Domain Pictures">
            <a:extLst>
              <a:ext uri="{FF2B5EF4-FFF2-40B4-BE49-F238E27FC236}">
                <a16:creationId xmlns:a16="http://schemas.microsoft.com/office/drawing/2014/main" id="{3608B535-8B46-AC42-969E-CB0D0C284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499" y="7555332"/>
            <a:ext cx="3036722" cy="201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 Mechanical Turk Reviews 2021: Details, Pricing, &amp; Features | G2">
            <a:extLst>
              <a:ext uri="{FF2B5EF4-FFF2-40B4-BE49-F238E27FC236}">
                <a16:creationId xmlns:a16="http://schemas.microsoft.com/office/drawing/2014/main" id="{61FC332C-BA09-1544-AB5C-DF2D89735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441" y="706329"/>
            <a:ext cx="3178780" cy="167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tting up an Apache Web Server in Debian using Google Cloud - Blog - Blog  - IDERA Community">
            <a:extLst>
              <a:ext uri="{FF2B5EF4-FFF2-40B4-BE49-F238E27FC236}">
                <a16:creationId xmlns:a16="http://schemas.microsoft.com/office/drawing/2014/main" id="{F01FAF35-F5ED-BE4D-8D67-BA13C982F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96" y="7958749"/>
            <a:ext cx="1161707" cy="139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ee Laptop Computer Clipart, Download Free Laptop Computer Clipart png  images, Free ClipArts on Clipart Library">
            <a:extLst>
              <a:ext uri="{FF2B5EF4-FFF2-40B4-BE49-F238E27FC236}">
                <a16:creationId xmlns:a16="http://schemas.microsoft.com/office/drawing/2014/main" id="{44227CB2-177D-CB46-9C87-B1926FFDD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94" y="726107"/>
            <a:ext cx="1507524" cy="150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A26B48-0A41-9F49-9AE7-D6AB4B070755}"/>
              </a:ext>
            </a:extLst>
          </p:cNvPr>
          <p:cNvSpPr txBox="1"/>
          <p:nvPr/>
        </p:nvSpPr>
        <p:spPr>
          <a:xfrm>
            <a:off x="297623" y="199955"/>
            <a:ext cx="256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Experimenter’s computer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DC542-1A91-7343-96E1-1A612C3C2EA4}"/>
              </a:ext>
            </a:extLst>
          </p:cNvPr>
          <p:cNvSpPr txBox="1"/>
          <p:nvPr/>
        </p:nvSpPr>
        <p:spPr>
          <a:xfrm>
            <a:off x="256417" y="9426676"/>
            <a:ext cx="280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Webserver with experiment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DCA8D7-00F0-BF41-AA7C-3080E708F980}"/>
              </a:ext>
            </a:extLst>
          </p:cNvPr>
          <p:cNvCxnSpPr>
            <a:cxnSpLocks/>
          </p:cNvCxnSpPr>
          <p:nvPr/>
        </p:nvCxnSpPr>
        <p:spPr>
          <a:xfrm flipH="1">
            <a:off x="1540548" y="3215192"/>
            <a:ext cx="2" cy="449845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w="lg" len="lg"/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8A7A4EA-C0FB-9944-8959-D2F260B02A1D}"/>
              </a:ext>
            </a:extLst>
          </p:cNvPr>
          <p:cNvSpPr txBox="1"/>
          <p:nvPr/>
        </p:nvSpPr>
        <p:spPr>
          <a:xfrm>
            <a:off x="3804945" y="1133695"/>
            <a:ext cx="4228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chemeClr val="accent1"/>
                  </a:solidFill>
                </a:ln>
              </a:rPr>
              <a:t>Create HITs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that point to URL on webserver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70B8C2-76CF-0A4B-A87C-F27E68E2A0DF}"/>
              </a:ext>
            </a:extLst>
          </p:cNvPr>
          <p:cNvCxnSpPr>
            <a:cxnSpLocks/>
          </p:cNvCxnSpPr>
          <p:nvPr/>
        </p:nvCxnSpPr>
        <p:spPr>
          <a:xfrm>
            <a:off x="2453023" y="1509249"/>
            <a:ext cx="612729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w="lg" len="lg"/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59E550-11D1-4947-A275-56EE2F25A167}"/>
              </a:ext>
            </a:extLst>
          </p:cNvPr>
          <p:cNvCxnSpPr>
            <a:cxnSpLocks/>
          </p:cNvCxnSpPr>
          <p:nvPr/>
        </p:nvCxnSpPr>
        <p:spPr>
          <a:xfrm flipH="1">
            <a:off x="2414017" y="1784389"/>
            <a:ext cx="6166303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w="lg" len="lg"/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01890CA-F2B9-6842-9124-F259183083E7}"/>
              </a:ext>
            </a:extLst>
          </p:cNvPr>
          <p:cNvSpPr txBox="1"/>
          <p:nvPr/>
        </p:nvSpPr>
        <p:spPr>
          <a:xfrm rot="16200000">
            <a:off x="-932527" y="5066397"/>
            <a:ext cx="422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accent1"/>
                  </a:solidFill>
                </a:ln>
              </a:rPr>
              <a:t>Upload experiment </a:t>
            </a:r>
          </a:p>
          <a:p>
            <a:pPr algn="ctr"/>
            <a:r>
              <a:rPr lang="en-US" dirty="0">
                <a:ln>
                  <a:solidFill>
                    <a:schemeClr val="accent1"/>
                  </a:solidFill>
                </a:ln>
              </a:rPr>
              <a:t>HTML, </a:t>
            </a:r>
            <a:r>
              <a:rPr lang="en-US" dirty="0" err="1">
                <a:ln>
                  <a:solidFill>
                    <a:schemeClr val="accent1"/>
                  </a:solidFill>
                </a:ln>
              </a:rPr>
              <a:t>Javascript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, stimuli, etc. (e.g., via </a:t>
            </a:r>
            <a:r>
              <a:rPr lang="en-US" dirty="0" err="1">
                <a:ln>
                  <a:solidFill>
                    <a:schemeClr val="accent1"/>
                  </a:solidFill>
                </a:ln>
              </a:rPr>
              <a:t>scp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54CCDC-564C-DE49-9CED-401FBF916025}"/>
              </a:ext>
            </a:extLst>
          </p:cNvPr>
          <p:cNvSpPr txBox="1"/>
          <p:nvPr/>
        </p:nvSpPr>
        <p:spPr>
          <a:xfrm>
            <a:off x="3298334" y="1818958"/>
            <a:ext cx="5135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accent1"/>
                  </a:solidFill>
                </a:ln>
              </a:rPr>
              <a:t>Download worker’s responses from completed HITs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 </a:t>
            </a:r>
          </a:p>
          <a:p>
            <a:pPr algn="ctr"/>
            <a:r>
              <a:rPr lang="en-US" dirty="0">
                <a:ln>
                  <a:solidFill>
                    <a:schemeClr val="accent1"/>
                  </a:solidFill>
                </a:ln>
              </a:rPr>
              <a:t>during/after experiment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1D52BC-237F-794E-BB2A-201B1D902D82}"/>
              </a:ext>
            </a:extLst>
          </p:cNvPr>
          <p:cNvCxnSpPr>
            <a:cxnSpLocks/>
          </p:cNvCxnSpPr>
          <p:nvPr/>
        </p:nvCxnSpPr>
        <p:spPr>
          <a:xfrm flipV="1">
            <a:off x="10032644" y="2742250"/>
            <a:ext cx="12867" cy="497139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w="lg" len="lg"/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8AC395F-85EF-8D46-8634-687D2C255ADF}"/>
              </a:ext>
            </a:extLst>
          </p:cNvPr>
          <p:cNvSpPr txBox="1"/>
          <p:nvPr/>
        </p:nvSpPr>
        <p:spPr>
          <a:xfrm>
            <a:off x="9525471" y="9448491"/>
            <a:ext cx="1581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MTurk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workers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D402DC-FE1A-604B-AF5D-55ECFF005B10}"/>
              </a:ext>
            </a:extLst>
          </p:cNvPr>
          <p:cNvSpPr txBox="1"/>
          <p:nvPr/>
        </p:nvSpPr>
        <p:spPr>
          <a:xfrm rot="16200000">
            <a:off x="8734822" y="5236514"/>
            <a:ext cx="226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chemeClr val="accent1"/>
                  </a:solidFill>
                </a:ln>
              </a:rPr>
              <a:t>Browse &amp; accept HITs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4C4E38-7ABB-A347-8B0C-1D675D4F704B}"/>
              </a:ext>
            </a:extLst>
          </p:cNvPr>
          <p:cNvSpPr txBox="1"/>
          <p:nvPr/>
        </p:nvSpPr>
        <p:spPr>
          <a:xfrm rot="16200000">
            <a:off x="8635263" y="5284268"/>
            <a:ext cx="377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accent1"/>
                  </a:solidFill>
                </a:ln>
              </a:rPr>
              <a:t>Display HITs  &amp; create </a:t>
            </a:r>
            <a:r>
              <a:rPr lang="en-US" b="1" dirty="0">
                <a:ln>
                  <a:solidFill>
                    <a:schemeClr val="accent1"/>
                  </a:solidFill>
                </a:ln>
              </a:rPr>
              <a:t>HIT assignments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03C5868-E187-4A46-8E19-F827DD06B5AB}"/>
              </a:ext>
            </a:extLst>
          </p:cNvPr>
          <p:cNvCxnSpPr>
            <a:cxnSpLocks/>
          </p:cNvCxnSpPr>
          <p:nvPr/>
        </p:nvCxnSpPr>
        <p:spPr>
          <a:xfrm>
            <a:off x="10333311" y="2742250"/>
            <a:ext cx="6410" cy="498389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w="lg" len="lg"/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6E46F50-DE15-2F4A-977A-F44D2B2330A8}"/>
              </a:ext>
            </a:extLst>
          </p:cNvPr>
          <p:cNvSpPr txBox="1"/>
          <p:nvPr/>
        </p:nvSpPr>
        <p:spPr>
          <a:xfrm>
            <a:off x="3575281" y="8192739"/>
            <a:ext cx="4562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chemeClr val="accent1"/>
                  </a:solidFill>
                </a:ln>
              </a:rPr>
              <a:t>Serve experiment &amp; </a:t>
            </a:r>
            <a:r>
              <a:rPr lang="en-US" b="1" dirty="0">
                <a:ln>
                  <a:solidFill>
                    <a:schemeClr val="accent1"/>
                  </a:solidFill>
                </a:ln>
              </a:rPr>
              <a:t>collect worker’s responses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448443C-12F8-1F47-BD7E-7A22024A1948}"/>
              </a:ext>
            </a:extLst>
          </p:cNvPr>
          <p:cNvCxnSpPr>
            <a:cxnSpLocks/>
          </p:cNvCxnSpPr>
          <p:nvPr/>
        </p:nvCxnSpPr>
        <p:spPr>
          <a:xfrm>
            <a:off x="2464599" y="8552732"/>
            <a:ext cx="6115721" cy="2057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w="lg" len="lg"/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A709F0-0FD4-764C-9D74-26876EE7B67E}"/>
              </a:ext>
            </a:extLst>
          </p:cNvPr>
          <p:cNvCxnSpPr>
            <a:cxnSpLocks/>
          </p:cNvCxnSpPr>
          <p:nvPr/>
        </p:nvCxnSpPr>
        <p:spPr>
          <a:xfrm flipH="1">
            <a:off x="2425591" y="8827872"/>
            <a:ext cx="6154728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w="lg" len="lg"/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8EF98F4-268C-574A-970D-215801392912}"/>
              </a:ext>
            </a:extLst>
          </p:cNvPr>
          <p:cNvSpPr txBox="1"/>
          <p:nvPr/>
        </p:nvSpPr>
        <p:spPr>
          <a:xfrm>
            <a:off x="4575837" y="8827872"/>
            <a:ext cx="2224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chemeClr val="accent1"/>
                  </a:solidFill>
                </a:ln>
              </a:rPr>
              <a:t>Complete experiment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D85EEF-59C6-BB43-A115-249C90F7DA1B}"/>
              </a:ext>
            </a:extLst>
          </p:cNvPr>
          <p:cNvSpPr txBox="1"/>
          <p:nvPr/>
        </p:nvSpPr>
        <p:spPr>
          <a:xfrm rot="19360559">
            <a:off x="2883895" y="4641347"/>
            <a:ext cx="609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>
                  <a:solidFill>
                    <a:schemeClr val="accent1"/>
                  </a:solidFill>
                </a:ln>
              </a:rPr>
              <a:t>Store worker’s responses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in </a:t>
            </a:r>
            <a:r>
              <a:rPr lang="en-US" dirty="0" err="1">
                <a:ln>
                  <a:solidFill>
                    <a:schemeClr val="accent1"/>
                  </a:solidFill>
                </a:ln>
              </a:rPr>
              <a:t>MTurk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 HTML form fields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87070F-1CC9-2848-A469-F7DF93F562C6}"/>
              </a:ext>
            </a:extLst>
          </p:cNvPr>
          <p:cNvCxnSpPr>
            <a:cxnSpLocks/>
          </p:cNvCxnSpPr>
          <p:nvPr/>
        </p:nvCxnSpPr>
        <p:spPr>
          <a:xfrm flipV="1">
            <a:off x="2278898" y="2487916"/>
            <a:ext cx="6912184" cy="531198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w="lg" len="lg"/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CB9C133-1626-2940-A4ED-98451D116C9B}"/>
              </a:ext>
            </a:extLst>
          </p:cNvPr>
          <p:cNvCxnSpPr>
            <a:cxnSpLocks/>
          </p:cNvCxnSpPr>
          <p:nvPr/>
        </p:nvCxnSpPr>
        <p:spPr>
          <a:xfrm flipH="1">
            <a:off x="2429874" y="2710908"/>
            <a:ext cx="6966381" cy="534391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w="lg" len="lg"/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2B8703B-DEA0-1945-A5B3-F46F8FBA8A4E}"/>
              </a:ext>
            </a:extLst>
          </p:cNvPr>
          <p:cNvSpPr txBox="1"/>
          <p:nvPr/>
        </p:nvSpPr>
        <p:spPr>
          <a:xfrm rot="19335312">
            <a:off x="3077504" y="5371493"/>
            <a:ext cx="582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accent1"/>
                  </a:solidFill>
                </a:ln>
              </a:rPr>
              <a:t>Embed experiment in </a:t>
            </a:r>
            <a:r>
              <a:rPr lang="en-US" dirty="0" err="1">
                <a:ln>
                  <a:solidFill>
                    <a:schemeClr val="accent1"/>
                  </a:solidFill>
                </a:ln>
              </a:rPr>
              <a:t>MTurk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 frame with HTML form fields.</a:t>
            </a:r>
          </a:p>
        </p:txBody>
      </p:sp>
      <p:pic>
        <p:nvPicPr>
          <p:cNvPr id="1052" name="Picture 28" descr="CSV File icon PNG and SVG Vector Free Download">
            <a:extLst>
              <a:ext uri="{FF2B5EF4-FFF2-40B4-BE49-F238E27FC236}">
                <a16:creationId xmlns:a16="http://schemas.microsoft.com/office/drawing/2014/main" id="{9720E150-E973-EB44-9D3A-4470232A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655" y="1920559"/>
            <a:ext cx="476814" cy="50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Sample YAML File Download for Testing - Learning Container">
            <a:extLst>
              <a:ext uri="{FF2B5EF4-FFF2-40B4-BE49-F238E27FC236}">
                <a16:creationId xmlns:a16="http://schemas.microsoft.com/office/drawing/2014/main" id="{0108925D-9DFB-894A-A987-B52ACF05F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247" y="772095"/>
            <a:ext cx="723834" cy="72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365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79</Words>
  <Application>Microsoft Macintosh PowerPoint</Application>
  <PresentationFormat>Custom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Jaeger, Florian</dc:creator>
  <cp:lastModifiedBy>Jaeger, Florian</cp:lastModifiedBy>
  <cp:revision>9</cp:revision>
  <dcterms:created xsi:type="dcterms:W3CDTF">2021-11-12T15:43:05Z</dcterms:created>
  <dcterms:modified xsi:type="dcterms:W3CDTF">2021-11-12T16:49:57Z</dcterms:modified>
</cp:coreProperties>
</file>