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3716000" cy="9994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1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35740"/>
            <a:ext cx="11658600" cy="3479706"/>
          </a:xfrm>
        </p:spPr>
        <p:txBody>
          <a:bodyPr anchor="b"/>
          <a:lstStyle>
            <a:lvl1pPr algn="ctr">
              <a:defRPr sz="8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249637"/>
            <a:ext cx="10287000" cy="2413120"/>
          </a:xfrm>
        </p:spPr>
        <p:txBody>
          <a:bodyPr/>
          <a:lstStyle>
            <a:lvl1pPr marL="0" indent="0" algn="ctr">
              <a:buNone/>
              <a:defRPr sz="3498"/>
            </a:lvl1pPr>
            <a:lvl2pPr marL="666323" indent="0" algn="ctr">
              <a:buNone/>
              <a:defRPr sz="2915"/>
            </a:lvl2pPr>
            <a:lvl3pPr marL="1332647" indent="0" algn="ctr">
              <a:buNone/>
              <a:defRPr sz="2623"/>
            </a:lvl3pPr>
            <a:lvl4pPr marL="1998970" indent="0" algn="ctr">
              <a:buNone/>
              <a:defRPr sz="2332"/>
            </a:lvl4pPr>
            <a:lvl5pPr marL="2665293" indent="0" algn="ctr">
              <a:buNone/>
              <a:defRPr sz="2332"/>
            </a:lvl5pPr>
            <a:lvl6pPr marL="3331616" indent="0" algn="ctr">
              <a:buNone/>
              <a:defRPr sz="2332"/>
            </a:lvl6pPr>
            <a:lvl7pPr marL="3997940" indent="0" algn="ctr">
              <a:buNone/>
              <a:defRPr sz="2332"/>
            </a:lvl7pPr>
            <a:lvl8pPr marL="4664263" indent="0" algn="ctr">
              <a:buNone/>
              <a:defRPr sz="2332"/>
            </a:lvl8pPr>
            <a:lvl9pPr marL="5330586" indent="0" algn="ctr">
              <a:buNone/>
              <a:defRPr sz="23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32136"/>
            <a:ext cx="2957513" cy="84702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32136"/>
            <a:ext cx="8701088" cy="84702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491787"/>
            <a:ext cx="11830050" cy="4157600"/>
          </a:xfrm>
        </p:spPr>
        <p:txBody>
          <a:bodyPr anchor="b"/>
          <a:lstStyle>
            <a:lvl1pPr>
              <a:defRPr sz="8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688719"/>
            <a:ext cx="11830050" cy="2186384"/>
          </a:xfrm>
        </p:spPr>
        <p:txBody>
          <a:bodyPr/>
          <a:lstStyle>
            <a:lvl1pPr marL="0" indent="0">
              <a:buNone/>
              <a:defRPr sz="3498">
                <a:solidFill>
                  <a:schemeClr val="tx1"/>
                </a:solidFill>
              </a:defRPr>
            </a:lvl1pPr>
            <a:lvl2pPr marL="666323" indent="0">
              <a:buNone/>
              <a:defRPr sz="2915">
                <a:solidFill>
                  <a:schemeClr val="tx1">
                    <a:tint val="75000"/>
                  </a:schemeClr>
                </a:solidFill>
              </a:defRPr>
            </a:lvl2pPr>
            <a:lvl3pPr marL="1332647" indent="0">
              <a:buNone/>
              <a:defRPr sz="2623">
                <a:solidFill>
                  <a:schemeClr val="tx1">
                    <a:tint val="75000"/>
                  </a:schemeClr>
                </a:solidFill>
              </a:defRPr>
            </a:lvl3pPr>
            <a:lvl4pPr marL="199897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4pPr>
            <a:lvl5pPr marL="2665293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5pPr>
            <a:lvl6pPr marL="3331616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6pPr>
            <a:lvl7pPr marL="3997940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7pPr>
            <a:lvl8pPr marL="4664263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8pPr>
            <a:lvl9pPr marL="5330586" indent="0">
              <a:buNone/>
              <a:defRPr sz="23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660680"/>
            <a:ext cx="5829300" cy="6341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660680"/>
            <a:ext cx="5829300" cy="6341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32138"/>
            <a:ext cx="11830050" cy="19318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450140"/>
            <a:ext cx="5802510" cy="1200775"/>
          </a:xfrm>
        </p:spPr>
        <p:txBody>
          <a:bodyPr anchor="b"/>
          <a:lstStyle>
            <a:lvl1pPr marL="0" indent="0">
              <a:buNone/>
              <a:defRPr sz="3498" b="1"/>
            </a:lvl1pPr>
            <a:lvl2pPr marL="666323" indent="0">
              <a:buNone/>
              <a:defRPr sz="2915" b="1"/>
            </a:lvl2pPr>
            <a:lvl3pPr marL="1332647" indent="0">
              <a:buNone/>
              <a:defRPr sz="2623" b="1"/>
            </a:lvl3pPr>
            <a:lvl4pPr marL="1998970" indent="0">
              <a:buNone/>
              <a:defRPr sz="2332" b="1"/>
            </a:lvl4pPr>
            <a:lvl5pPr marL="2665293" indent="0">
              <a:buNone/>
              <a:defRPr sz="2332" b="1"/>
            </a:lvl5pPr>
            <a:lvl6pPr marL="3331616" indent="0">
              <a:buNone/>
              <a:defRPr sz="2332" b="1"/>
            </a:lvl6pPr>
            <a:lvl7pPr marL="3997940" indent="0">
              <a:buNone/>
              <a:defRPr sz="2332" b="1"/>
            </a:lvl7pPr>
            <a:lvl8pPr marL="4664263" indent="0">
              <a:buNone/>
              <a:defRPr sz="2332" b="1"/>
            </a:lvl8pPr>
            <a:lvl9pPr marL="5330586" indent="0">
              <a:buNone/>
              <a:defRPr sz="2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650915"/>
            <a:ext cx="5802510" cy="5369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450140"/>
            <a:ext cx="5831087" cy="1200775"/>
          </a:xfrm>
        </p:spPr>
        <p:txBody>
          <a:bodyPr anchor="b"/>
          <a:lstStyle>
            <a:lvl1pPr marL="0" indent="0">
              <a:buNone/>
              <a:defRPr sz="3498" b="1"/>
            </a:lvl1pPr>
            <a:lvl2pPr marL="666323" indent="0">
              <a:buNone/>
              <a:defRPr sz="2915" b="1"/>
            </a:lvl2pPr>
            <a:lvl3pPr marL="1332647" indent="0">
              <a:buNone/>
              <a:defRPr sz="2623" b="1"/>
            </a:lvl3pPr>
            <a:lvl4pPr marL="1998970" indent="0">
              <a:buNone/>
              <a:defRPr sz="2332" b="1"/>
            </a:lvl4pPr>
            <a:lvl5pPr marL="2665293" indent="0">
              <a:buNone/>
              <a:defRPr sz="2332" b="1"/>
            </a:lvl5pPr>
            <a:lvl6pPr marL="3331616" indent="0">
              <a:buNone/>
              <a:defRPr sz="2332" b="1"/>
            </a:lvl6pPr>
            <a:lvl7pPr marL="3997940" indent="0">
              <a:buNone/>
              <a:defRPr sz="2332" b="1"/>
            </a:lvl7pPr>
            <a:lvl8pPr marL="4664263" indent="0">
              <a:buNone/>
              <a:defRPr sz="2332" b="1"/>
            </a:lvl8pPr>
            <a:lvl9pPr marL="5330586" indent="0">
              <a:buNone/>
              <a:defRPr sz="2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650915"/>
            <a:ext cx="5831087" cy="5369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4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66327"/>
            <a:ext cx="4423767" cy="2332143"/>
          </a:xfrm>
        </p:spPr>
        <p:txBody>
          <a:bodyPr anchor="b"/>
          <a:lstStyle>
            <a:lvl1pPr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39083"/>
            <a:ext cx="6943725" cy="7102857"/>
          </a:xfrm>
        </p:spPr>
        <p:txBody>
          <a:bodyPr/>
          <a:lstStyle>
            <a:lvl1pPr>
              <a:defRPr sz="4664"/>
            </a:lvl1pPr>
            <a:lvl2pPr>
              <a:defRPr sz="4081"/>
            </a:lvl2pPr>
            <a:lvl3pPr>
              <a:defRPr sz="3498"/>
            </a:lvl3pPr>
            <a:lvl4pPr>
              <a:defRPr sz="2915"/>
            </a:lvl4pPr>
            <a:lvl5pPr>
              <a:defRPr sz="2915"/>
            </a:lvl5pPr>
            <a:lvl6pPr>
              <a:defRPr sz="2915"/>
            </a:lvl6pPr>
            <a:lvl7pPr>
              <a:defRPr sz="2915"/>
            </a:lvl7pPr>
            <a:lvl8pPr>
              <a:defRPr sz="2915"/>
            </a:lvl8pPr>
            <a:lvl9pPr>
              <a:defRPr sz="29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998470"/>
            <a:ext cx="4423767" cy="5555037"/>
          </a:xfrm>
        </p:spPr>
        <p:txBody>
          <a:bodyPr/>
          <a:lstStyle>
            <a:lvl1pPr marL="0" indent="0">
              <a:buNone/>
              <a:defRPr sz="2332"/>
            </a:lvl1pPr>
            <a:lvl2pPr marL="666323" indent="0">
              <a:buNone/>
              <a:defRPr sz="2040"/>
            </a:lvl2pPr>
            <a:lvl3pPr marL="1332647" indent="0">
              <a:buNone/>
              <a:defRPr sz="1749"/>
            </a:lvl3pPr>
            <a:lvl4pPr marL="1998970" indent="0">
              <a:buNone/>
              <a:defRPr sz="1457"/>
            </a:lvl4pPr>
            <a:lvl5pPr marL="2665293" indent="0">
              <a:buNone/>
              <a:defRPr sz="1457"/>
            </a:lvl5pPr>
            <a:lvl6pPr marL="3331616" indent="0">
              <a:buNone/>
              <a:defRPr sz="1457"/>
            </a:lvl6pPr>
            <a:lvl7pPr marL="3997940" indent="0">
              <a:buNone/>
              <a:defRPr sz="1457"/>
            </a:lvl7pPr>
            <a:lvl8pPr marL="4664263" indent="0">
              <a:buNone/>
              <a:defRPr sz="1457"/>
            </a:lvl8pPr>
            <a:lvl9pPr marL="5330586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66327"/>
            <a:ext cx="4423767" cy="2332143"/>
          </a:xfrm>
        </p:spPr>
        <p:txBody>
          <a:bodyPr anchor="b"/>
          <a:lstStyle>
            <a:lvl1pPr>
              <a:defRPr sz="46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39083"/>
            <a:ext cx="6943725" cy="7102857"/>
          </a:xfrm>
        </p:spPr>
        <p:txBody>
          <a:bodyPr anchor="t"/>
          <a:lstStyle>
            <a:lvl1pPr marL="0" indent="0">
              <a:buNone/>
              <a:defRPr sz="4664"/>
            </a:lvl1pPr>
            <a:lvl2pPr marL="666323" indent="0">
              <a:buNone/>
              <a:defRPr sz="4081"/>
            </a:lvl2pPr>
            <a:lvl3pPr marL="1332647" indent="0">
              <a:buNone/>
              <a:defRPr sz="3498"/>
            </a:lvl3pPr>
            <a:lvl4pPr marL="1998970" indent="0">
              <a:buNone/>
              <a:defRPr sz="2915"/>
            </a:lvl4pPr>
            <a:lvl5pPr marL="2665293" indent="0">
              <a:buNone/>
              <a:defRPr sz="2915"/>
            </a:lvl5pPr>
            <a:lvl6pPr marL="3331616" indent="0">
              <a:buNone/>
              <a:defRPr sz="2915"/>
            </a:lvl6pPr>
            <a:lvl7pPr marL="3997940" indent="0">
              <a:buNone/>
              <a:defRPr sz="2915"/>
            </a:lvl7pPr>
            <a:lvl8pPr marL="4664263" indent="0">
              <a:buNone/>
              <a:defRPr sz="2915"/>
            </a:lvl8pPr>
            <a:lvl9pPr marL="5330586" indent="0">
              <a:buNone/>
              <a:defRPr sz="29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998470"/>
            <a:ext cx="4423767" cy="5555037"/>
          </a:xfrm>
        </p:spPr>
        <p:txBody>
          <a:bodyPr/>
          <a:lstStyle>
            <a:lvl1pPr marL="0" indent="0">
              <a:buNone/>
              <a:defRPr sz="2332"/>
            </a:lvl1pPr>
            <a:lvl2pPr marL="666323" indent="0">
              <a:buNone/>
              <a:defRPr sz="2040"/>
            </a:lvl2pPr>
            <a:lvl3pPr marL="1332647" indent="0">
              <a:buNone/>
              <a:defRPr sz="1749"/>
            </a:lvl3pPr>
            <a:lvl4pPr marL="1998970" indent="0">
              <a:buNone/>
              <a:defRPr sz="1457"/>
            </a:lvl4pPr>
            <a:lvl5pPr marL="2665293" indent="0">
              <a:buNone/>
              <a:defRPr sz="1457"/>
            </a:lvl5pPr>
            <a:lvl6pPr marL="3331616" indent="0">
              <a:buNone/>
              <a:defRPr sz="1457"/>
            </a:lvl6pPr>
            <a:lvl7pPr marL="3997940" indent="0">
              <a:buNone/>
              <a:defRPr sz="1457"/>
            </a:lvl7pPr>
            <a:lvl8pPr marL="4664263" indent="0">
              <a:buNone/>
              <a:defRPr sz="1457"/>
            </a:lvl8pPr>
            <a:lvl9pPr marL="5330586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32138"/>
            <a:ext cx="11830050" cy="19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660680"/>
            <a:ext cx="11830050" cy="634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263794"/>
            <a:ext cx="308610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4FC9-6C07-4555-8307-9BE1B38B768A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263794"/>
            <a:ext cx="462915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263794"/>
            <a:ext cx="3086100" cy="532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0641F-E97F-4DF6-A450-94011623E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647" rtl="0" eaLnBrk="1" latinLnBrk="0" hangingPunct="1">
        <a:lnSpc>
          <a:spcPct val="90000"/>
        </a:lnSpc>
        <a:spcBef>
          <a:spcPct val="0"/>
        </a:spcBef>
        <a:buNone/>
        <a:defRPr sz="64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162" indent="-333162" algn="l" defTabSz="1332647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81" kern="1200">
          <a:solidFill>
            <a:schemeClr val="tx1"/>
          </a:solidFill>
          <a:latin typeface="+mn-lt"/>
          <a:ea typeface="+mn-ea"/>
          <a:cs typeface="+mn-cs"/>
        </a:defRPr>
      </a:lvl1pPr>
      <a:lvl2pPr marL="999485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3498" kern="1200">
          <a:solidFill>
            <a:schemeClr val="tx1"/>
          </a:solidFill>
          <a:latin typeface="+mn-lt"/>
          <a:ea typeface="+mn-ea"/>
          <a:cs typeface="+mn-cs"/>
        </a:defRPr>
      </a:lvl2pPr>
      <a:lvl3pPr marL="1665808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915" kern="1200">
          <a:solidFill>
            <a:schemeClr val="tx1"/>
          </a:solidFill>
          <a:latin typeface="+mn-lt"/>
          <a:ea typeface="+mn-ea"/>
          <a:cs typeface="+mn-cs"/>
        </a:defRPr>
      </a:lvl3pPr>
      <a:lvl4pPr marL="2332131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4pPr>
      <a:lvl5pPr marL="2998455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5pPr>
      <a:lvl6pPr marL="3664778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6pPr>
      <a:lvl7pPr marL="4331101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7pPr>
      <a:lvl8pPr marL="4997425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8pPr>
      <a:lvl9pPr marL="5663748" indent="-333162" algn="l" defTabSz="1332647" rtl="0" eaLnBrk="1" latinLnBrk="0" hangingPunct="1">
        <a:lnSpc>
          <a:spcPct val="90000"/>
        </a:lnSpc>
        <a:spcBef>
          <a:spcPts val="729"/>
        </a:spcBef>
        <a:buFont typeface="Arial" panose="020B0604020202020204" pitchFamily="34" charset="0"/>
        <a:buChar char="•"/>
        <a:defRPr sz="26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1pPr>
      <a:lvl2pPr marL="666323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2pPr>
      <a:lvl3pPr marL="1332647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3pPr>
      <a:lvl4pPr marL="1998970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4pPr>
      <a:lvl5pPr marL="2665293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5pPr>
      <a:lvl6pPr marL="3331616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6pPr>
      <a:lvl7pPr marL="3997940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7pPr>
      <a:lvl8pPr marL="4664263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8pPr>
      <a:lvl9pPr marL="5330586" algn="l" defTabSz="1332647" rtl="0" eaLnBrk="1" latinLnBrk="0" hangingPunct="1">
        <a:defRPr sz="2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8D78B-2CCE-C6DA-31B2-C87872C5DDE6}"/>
              </a:ext>
            </a:extLst>
          </p:cNvPr>
          <p:cNvSpPr/>
          <p:nvPr/>
        </p:nvSpPr>
        <p:spPr>
          <a:xfrm>
            <a:off x="9065287" y="4208114"/>
            <a:ext cx="1928821" cy="58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68" dirty="0"/>
              <a:t>HLP Slate server</a:t>
            </a:r>
          </a:p>
        </p:txBody>
      </p:sp>
      <p:pic>
        <p:nvPicPr>
          <p:cNvPr id="1026" name="Picture 2" descr="Prolific · Quickly find research participants you can trust.">
            <a:extLst>
              <a:ext uri="{FF2B5EF4-FFF2-40B4-BE49-F238E27FC236}">
                <a16:creationId xmlns:a16="http://schemas.microsoft.com/office/drawing/2014/main" id="{A4732AE2-6FF5-060E-4CED-D92428F29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3" y="4180601"/>
            <a:ext cx="253721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6E9DE-79D0-06E8-F496-26A4724E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43" y="4208116"/>
            <a:ext cx="2209810" cy="624681"/>
          </a:xfrm>
          <a:prstGeom prst="rect">
            <a:avLst/>
          </a:prstGeom>
        </p:spPr>
      </p:pic>
      <p:sp>
        <p:nvSpPr>
          <p:cNvPr id="8" name="Arrow: Circular 7">
            <a:extLst>
              <a:ext uri="{FF2B5EF4-FFF2-40B4-BE49-F238E27FC236}">
                <a16:creationId xmlns:a16="http://schemas.microsoft.com/office/drawing/2014/main" id="{C65E11F9-3E61-EEC2-67B5-E49681A32896}"/>
              </a:ext>
            </a:extLst>
          </p:cNvPr>
          <p:cNvSpPr/>
          <p:nvPr/>
        </p:nvSpPr>
        <p:spPr>
          <a:xfrm>
            <a:off x="3829244" y="3363749"/>
            <a:ext cx="2120130" cy="1633703"/>
          </a:xfrm>
          <a:prstGeom prst="circularArrow">
            <a:avLst>
              <a:gd name="adj1" fmla="val 12500"/>
              <a:gd name="adj2" fmla="val 678091"/>
              <a:gd name="adj3" fmla="val 20457681"/>
              <a:gd name="adj4" fmla="val 11359956"/>
              <a:gd name="adj5" fmla="val 17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6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8D507-B201-CB66-53E4-25592BE6BC2A}"/>
              </a:ext>
            </a:extLst>
          </p:cNvPr>
          <p:cNvSpPr txBox="1"/>
          <p:nvPr/>
        </p:nvSpPr>
        <p:spPr>
          <a:xfrm>
            <a:off x="3010074" y="2963631"/>
            <a:ext cx="3758466" cy="546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6" dirty="0"/>
              <a:t>“Study URL”</a:t>
            </a:r>
            <a:br>
              <a:rPr lang="en-US" sz="1476" dirty="0"/>
            </a:br>
            <a:r>
              <a:rPr lang="en-US" sz="1476" dirty="0"/>
              <a:t>https://proliferate.alps.science/experiment/….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0FDD1B46-1125-1D0F-76BC-F175E473B44D}"/>
              </a:ext>
            </a:extLst>
          </p:cNvPr>
          <p:cNvSpPr/>
          <p:nvPr/>
        </p:nvSpPr>
        <p:spPr>
          <a:xfrm>
            <a:off x="7263895" y="3391266"/>
            <a:ext cx="2350274" cy="1633703"/>
          </a:xfrm>
          <a:prstGeom prst="circularArrow">
            <a:avLst>
              <a:gd name="adj1" fmla="val 12500"/>
              <a:gd name="adj2" fmla="val 678091"/>
              <a:gd name="adj3" fmla="val 20457681"/>
              <a:gd name="adj4" fmla="val 11359956"/>
              <a:gd name="adj5" fmla="val 17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76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869BB0-4CD7-733F-52EE-05F6DA8E9F9F}"/>
              </a:ext>
            </a:extLst>
          </p:cNvPr>
          <p:cNvSpPr txBox="1"/>
          <p:nvPr/>
        </p:nvSpPr>
        <p:spPr>
          <a:xfrm>
            <a:off x="7048524" y="2963631"/>
            <a:ext cx="2781018" cy="546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76" dirty="0"/>
              <a:t>“Condition” URLs</a:t>
            </a:r>
            <a:br>
              <a:rPr lang="en-US" sz="1476" dirty="0"/>
            </a:br>
            <a:r>
              <a:rPr lang="en-US" sz="1476" dirty="0"/>
              <a:t>https://www.hlp.rochester.edu/...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9421C-2606-99EF-6A97-C8D693DEA563}"/>
              </a:ext>
            </a:extLst>
          </p:cNvPr>
          <p:cNvSpPr txBox="1"/>
          <p:nvPr/>
        </p:nvSpPr>
        <p:spPr>
          <a:xfrm>
            <a:off x="9447587" y="4898101"/>
            <a:ext cx="2294284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263" indent="-234263">
              <a:buFont typeface="Arial" panose="020B0604020202020204" pitchFamily="34" charset="0"/>
              <a:buChar char="•"/>
            </a:pPr>
            <a:r>
              <a:rPr lang="en-US" sz="1476" dirty="0"/>
              <a:t>Hosts .</a:t>
            </a:r>
            <a:r>
              <a:rPr lang="en-US" sz="1476" dirty="0" err="1"/>
              <a:t>js</a:t>
            </a:r>
            <a:r>
              <a:rPr lang="en-US" sz="1476" dirty="0"/>
              <a:t> experiment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CE045-FFD5-ECB3-C5A3-B4746771D623}"/>
              </a:ext>
            </a:extLst>
          </p:cNvPr>
          <p:cNvSpPr txBox="1"/>
          <p:nvPr/>
        </p:nvSpPr>
        <p:spPr>
          <a:xfrm>
            <a:off x="5907401" y="4898103"/>
            <a:ext cx="2294284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263" indent="-234263">
              <a:buFont typeface="Arial" panose="020B0604020202020204" pitchFamily="34" charset="0"/>
              <a:buChar char="•"/>
            </a:pPr>
            <a:r>
              <a:rPr lang="en-US" sz="1476" dirty="0"/>
              <a:t>Randomizes participants from one proliferate link to many conditions</a:t>
            </a:r>
          </a:p>
          <a:p>
            <a:pPr marL="234263" indent="-234263">
              <a:buFont typeface="Arial" panose="020B0604020202020204" pitchFamily="34" charset="0"/>
              <a:buChar char="•"/>
            </a:pPr>
            <a:r>
              <a:rPr lang="en-US" sz="1476" dirty="0"/>
              <a:t>Stores participant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707C2-DB49-7CA5-95CB-4E6D5A092576}"/>
              </a:ext>
            </a:extLst>
          </p:cNvPr>
          <p:cNvSpPr txBox="1"/>
          <p:nvPr/>
        </p:nvSpPr>
        <p:spPr>
          <a:xfrm>
            <a:off x="2632557" y="4898101"/>
            <a:ext cx="2294284" cy="54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263" indent="-234263">
              <a:buFont typeface="Arial" panose="020B0604020202020204" pitchFamily="34" charset="0"/>
              <a:buChar char="•"/>
            </a:pPr>
            <a:r>
              <a:rPr lang="en-US" sz="1476" dirty="0"/>
              <a:t>Recruits participants</a:t>
            </a:r>
          </a:p>
          <a:p>
            <a:pPr marL="234263" indent="-234263">
              <a:buFont typeface="Arial" panose="020B0604020202020204" pitchFamily="34" charset="0"/>
              <a:buChar char="•"/>
            </a:pPr>
            <a:r>
              <a:rPr lang="en-US" sz="1476" dirty="0"/>
              <a:t>Pays participants</a:t>
            </a:r>
          </a:p>
        </p:txBody>
      </p:sp>
    </p:spTree>
    <p:extLst>
      <p:ext uri="{BB962C8B-B14F-4D97-AF65-F5344CB8AC3E}">
        <p14:creationId xmlns:p14="http://schemas.microsoft.com/office/powerpoint/2010/main" val="44383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E28C656-89BA-675C-41B1-62E55F138414}"/>
              </a:ext>
            </a:extLst>
          </p:cNvPr>
          <p:cNvGrpSpPr/>
          <p:nvPr/>
        </p:nvGrpSpPr>
        <p:grpSpPr>
          <a:xfrm>
            <a:off x="414969" y="2403081"/>
            <a:ext cx="1878121" cy="835861"/>
            <a:chOff x="116485" y="4610109"/>
            <a:chExt cx="1878121" cy="835861"/>
          </a:xfrm>
        </p:grpSpPr>
        <p:pic>
          <p:nvPicPr>
            <p:cNvPr id="47" name="Picture 16" descr="Extensiom, file, file format, html icon - Free download">
              <a:extLst>
                <a:ext uri="{FF2B5EF4-FFF2-40B4-BE49-F238E27FC236}">
                  <a16:creationId xmlns:a16="http://schemas.microsoft.com/office/drawing/2014/main" id="{FDE442DE-58AD-523F-BEE7-40F33E088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5" y="4610109"/>
              <a:ext cx="521006" cy="52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2" descr="Extention, file, javascript file, js, type icon - Download on Iconfinder">
              <a:extLst>
                <a:ext uri="{FF2B5EF4-FFF2-40B4-BE49-F238E27FC236}">
                  <a16:creationId xmlns:a16="http://schemas.microsoft.com/office/drawing/2014/main" id="{3A0B525F-24F1-5982-D595-52D6915DD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22" y="4688694"/>
              <a:ext cx="521172" cy="52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0" descr="CSS file format symbol - Free interface icons">
              <a:extLst>
                <a:ext uri="{FF2B5EF4-FFF2-40B4-BE49-F238E27FC236}">
                  <a16:creationId xmlns:a16="http://schemas.microsoft.com/office/drawing/2014/main" id="{A50F9295-4BED-F96D-CFAD-300CC6F44C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65" y="4777706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6" descr="Png File Svg - Video Icon Jpg Clipart - Full Size Clipart (#3529580) -  PinClipart">
              <a:extLst>
                <a:ext uri="{FF2B5EF4-FFF2-40B4-BE49-F238E27FC236}">
                  <a16:creationId xmlns:a16="http://schemas.microsoft.com/office/drawing/2014/main" id="{D65C6578-8DB5-9CE2-F80D-2D9059691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933" y="4867548"/>
              <a:ext cx="476083" cy="48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4" descr="Audio File Icon - 5807 - Dryicons">
              <a:extLst>
                <a:ext uri="{FF2B5EF4-FFF2-40B4-BE49-F238E27FC236}">
                  <a16:creationId xmlns:a16="http://schemas.microsoft.com/office/drawing/2014/main" id="{E761D1B4-C428-1560-C115-B5CBAFA7C3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869" y="4935233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2" name="Picture 34" descr="Best Wireless Keyboard and Mouse Combos 2021 - Popular Mechanics">
            <a:extLst>
              <a:ext uri="{FF2B5EF4-FFF2-40B4-BE49-F238E27FC236}">
                <a16:creationId xmlns:a16="http://schemas.microsoft.com/office/drawing/2014/main" id="{8BA26C92-8D92-4469-1C8A-6573B651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09" y="7357949"/>
            <a:ext cx="1365531" cy="13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Laptop Free Stock Photo - Public Domain Pictures">
            <a:extLst>
              <a:ext uri="{FF2B5EF4-FFF2-40B4-BE49-F238E27FC236}">
                <a16:creationId xmlns:a16="http://schemas.microsoft.com/office/drawing/2014/main" id="{9D4733A8-B316-0C25-42D4-859F114E5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791" y="7357949"/>
            <a:ext cx="3036722" cy="20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etting up an Apache Web Server in Debian using Google Cloud - Blog - Blog  - IDERA Community">
            <a:extLst>
              <a:ext uri="{FF2B5EF4-FFF2-40B4-BE49-F238E27FC236}">
                <a16:creationId xmlns:a16="http://schemas.microsoft.com/office/drawing/2014/main" id="{4E27484E-ECB5-458A-7126-CEBE22DA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3" y="7958749"/>
            <a:ext cx="1161707" cy="139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Free Laptop Computer Clipart, Download Free Laptop Computer Clipart png  images, Free ClipArts on Clipart Library">
            <a:extLst>
              <a:ext uri="{FF2B5EF4-FFF2-40B4-BE49-F238E27FC236}">
                <a16:creationId xmlns:a16="http://schemas.microsoft.com/office/drawing/2014/main" id="{09C88015-4DEC-C13A-58CD-6C27BE6E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00" y="726107"/>
            <a:ext cx="1507524" cy="15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836FDDD-3F89-0B6B-AC28-2D39417F2D01}"/>
              </a:ext>
            </a:extLst>
          </p:cNvPr>
          <p:cNvSpPr txBox="1"/>
          <p:nvPr/>
        </p:nvSpPr>
        <p:spPr>
          <a:xfrm>
            <a:off x="171730" y="19995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Experimenter’s 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FA74DD-1470-C98B-DAAA-D0B4C6F9959E}"/>
              </a:ext>
            </a:extLst>
          </p:cNvPr>
          <p:cNvSpPr txBox="1"/>
          <p:nvPr/>
        </p:nvSpPr>
        <p:spPr>
          <a:xfrm>
            <a:off x="130524" y="9426676"/>
            <a:ext cx="280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Webserver with experiment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2BCD326-3857-4041-9AE4-3CB1A2820499}"/>
              </a:ext>
            </a:extLst>
          </p:cNvPr>
          <p:cNvCxnSpPr>
            <a:cxnSpLocks/>
          </p:cNvCxnSpPr>
          <p:nvPr/>
        </p:nvCxnSpPr>
        <p:spPr>
          <a:xfrm flipH="1">
            <a:off x="1414654" y="3215192"/>
            <a:ext cx="2" cy="4498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0A12D8D-4E22-D1CD-DE64-D456D2163379}"/>
              </a:ext>
            </a:extLst>
          </p:cNvPr>
          <p:cNvSpPr txBox="1"/>
          <p:nvPr/>
        </p:nvSpPr>
        <p:spPr>
          <a:xfrm rot="20415679">
            <a:off x="8785723" y="2274249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Create Experiment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link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B27874-343C-C8EE-E693-E98F8A211C60}"/>
              </a:ext>
            </a:extLst>
          </p:cNvPr>
          <p:cNvCxnSpPr>
            <a:cxnSpLocks/>
          </p:cNvCxnSpPr>
          <p:nvPr/>
        </p:nvCxnSpPr>
        <p:spPr>
          <a:xfrm>
            <a:off x="2635832" y="1777891"/>
            <a:ext cx="4650694" cy="136511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C59941F-6899-465C-AFAF-A9D294290B4A}"/>
              </a:ext>
            </a:extLst>
          </p:cNvPr>
          <p:cNvSpPr txBox="1"/>
          <p:nvPr/>
        </p:nvSpPr>
        <p:spPr>
          <a:xfrm rot="16200000">
            <a:off x="-1058421" y="5066398"/>
            <a:ext cx="422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Upload experiment </a:t>
            </a:r>
          </a:p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HTML,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Javascript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, stimuli, etc. (e.g., via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scp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CFE23A-17E0-509F-5ACA-598F2CCD130F}"/>
              </a:ext>
            </a:extLst>
          </p:cNvPr>
          <p:cNvSpPr txBox="1"/>
          <p:nvPr/>
        </p:nvSpPr>
        <p:spPr>
          <a:xfrm rot="1003170">
            <a:off x="2018987" y="2720497"/>
            <a:ext cx="585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Download worker’s responses from completed </a:t>
            </a:r>
          </a:p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Experiments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 during/after experiment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0A89C82-FF90-5DA8-0D01-9E08B0146600}"/>
              </a:ext>
            </a:extLst>
          </p:cNvPr>
          <p:cNvCxnSpPr>
            <a:cxnSpLocks/>
          </p:cNvCxnSpPr>
          <p:nvPr/>
        </p:nvCxnSpPr>
        <p:spPr>
          <a:xfrm flipV="1">
            <a:off x="12013847" y="2742250"/>
            <a:ext cx="12867" cy="497139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213A1A3-35EB-BC2C-0765-49B229E93C49}"/>
              </a:ext>
            </a:extLst>
          </p:cNvPr>
          <p:cNvSpPr txBox="1"/>
          <p:nvPr/>
        </p:nvSpPr>
        <p:spPr>
          <a:xfrm>
            <a:off x="9942764" y="9251107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Prolific workers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AC70BA-57B6-444B-3839-2F3469B9DB46}"/>
              </a:ext>
            </a:extLst>
          </p:cNvPr>
          <p:cNvSpPr txBox="1"/>
          <p:nvPr/>
        </p:nvSpPr>
        <p:spPr>
          <a:xfrm rot="16200000">
            <a:off x="10360416" y="5236514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Browse &amp; accept Experiments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97D4BD-2482-EBC9-D61F-3270E88DAA58}"/>
              </a:ext>
            </a:extLst>
          </p:cNvPr>
          <p:cNvSpPr txBox="1"/>
          <p:nvPr/>
        </p:nvSpPr>
        <p:spPr>
          <a:xfrm rot="16200000">
            <a:off x="10398906" y="5284268"/>
            <a:ext cx="421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Display Experiments  &amp; create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 assignments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8E1956-C2E3-ECA3-A32C-E06D3BDDF614}"/>
              </a:ext>
            </a:extLst>
          </p:cNvPr>
          <p:cNvCxnSpPr>
            <a:cxnSpLocks/>
          </p:cNvCxnSpPr>
          <p:nvPr/>
        </p:nvCxnSpPr>
        <p:spPr>
          <a:xfrm>
            <a:off x="12314513" y="2742250"/>
            <a:ext cx="6410" cy="49838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E429E22-BC57-E16E-EA2D-BB44FA537187}"/>
              </a:ext>
            </a:extLst>
          </p:cNvPr>
          <p:cNvSpPr txBox="1"/>
          <p:nvPr/>
        </p:nvSpPr>
        <p:spPr>
          <a:xfrm>
            <a:off x="3449388" y="8192739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Serve experiment &amp;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collect worker’s responses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BC90B62-CC7C-FA52-D66B-F24758242049}"/>
              </a:ext>
            </a:extLst>
          </p:cNvPr>
          <p:cNvCxnSpPr>
            <a:cxnSpLocks/>
          </p:cNvCxnSpPr>
          <p:nvPr/>
        </p:nvCxnSpPr>
        <p:spPr>
          <a:xfrm>
            <a:off x="2338706" y="8552732"/>
            <a:ext cx="6115721" cy="2057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3D32DF-5D9A-0FD8-F3EE-625306A9BFD2}"/>
              </a:ext>
            </a:extLst>
          </p:cNvPr>
          <p:cNvCxnSpPr>
            <a:cxnSpLocks/>
          </p:cNvCxnSpPr>
          <p:nvPr/>
        </p:nvCxnSpPr>
        <p:spPr>
          <a:xfrm flipH="1">
            <a:off x="2299697" y="8827872"/>
            <a:ext cx="6154728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0915002-28B7-9550-20E0-AC6CB5042CC9}"/>
              </a:ext>
            </a:extLst>
          </p:cNvPr>
          <p:cNvSpPr txBox="1"/>
          <p:nvPr/>
        </p:nvSpPr>
        <p:spPr>
          <a:xfrm>
            <a:off x="4449944" y="8827872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Complete experiment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013BE-B5AF-D93B-414D-8A01B4D40815}"/>
              </a:ext>
            </a:extLst>
          </p:cNvPr>
          <p:cNvSpPr txBox="1"/>
          <p:nvPr/>
        </p:nvSpPr>
        <p:spPr>
          <a:xfrm rot="19360559">
            <a:off x="1378219" y="5675387"/>
            <a:ext cx="609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Store worker’s responses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072A79-B12B-BB3C-BFF5-C95F89313AD4}"/>
              </a:ext>
            </a:extLst>
          </p:cNvPr>
          <p:cNvCxnSpPr>
            <a:cxnSpLocks/>
          </p:cNvCxnSpPr>
          <p:nvPr/>
        </p:nvCxnSpPr>
        <p:spPr>
          <a:xfrm flipV="1">
            <a:off x="2153005" y="3899102"/>
            <a:ext cx="5115658" cy="390079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Picture 28" descr="CSV File icon PNG and SVG Vector Free Download">
            <a:extLst>
              <a:ext uri="{FF2B5EF4-FFF2-40B4-BE49-F238E27FC236}">
                <a16:creationId xmlns:a16="http://schemas.microsoft.com/office/drawing/2014/main" id="{1A8247B8-A5B3-C0F7-AF36-8967BA63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18" y="2038952"/>
            <a:ext cx="476814" cy="50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rolific · Quickly find research participants you can trust.">
            <a:extLst>
              <a:ext uri="{FF2B5EF4-FFF2-40B4-BE49-F238E27FC236}">
                <a16:creationId xmlns:a16="http://schemas.microsoft.com/office/drawing/2014/main" id="{D7437607-615B-ABCB-4DB0-244D143E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701" y="1287344"/>
            <a:ext cx="253721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5726EDB-7D43-101E-214B-55AFB25CF9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29413" y="3171048"/>
            <a:ext cx="2209810" cy="624681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2521A22-E579-5AF0-8DBA-6A19143FE679}"/>
              </a:ext>
            </a:extLst>
          </p:cNvPr>
          <p:cNvCxnSpPr>
            <a:cxnSpLocks/>
          </p:cNvCxnSpPr>
          <p:nvPr/>
        </p:nvCxnSpPr>
        <p:spPr>
          <a:xfrm flipH="1" flipV="1">
            <a:off x="2573267" y="2017185"/>
            <a:ext cx="4635916" cy="140900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6" name="Picture 2">
            <a:extLst>
              <a:ext uri="{FF2B5EF4-FFF2-40B4-BE49-F238E27FC236}">
                <a16:creationId xmlns:a16="http://schemas.microsoft.com/office/drawing/2014/main" id="{A100E5CB-FCC0-0F42-4D06-E23A9121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06" y="1080312"/>
            <a:ext cx="526512" cy="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A53634B-83C6-0EBC-14C9-4A2ED2CF863A}"/>
              </a:ext>
            </a:extLst>
          </p:cNvPr>
          <p:cNvCxnSpPr>
            <a:cxnSpLocks/>
          </p:cNvCxnSpPr>
          <p:nvPr/>
        </p:nvCxnSpPr>
        <p:spPr>
          <a:xfrm flipV="1">
            <a:off x="9123421" y="2119742"/>
            <a:ext cx="2394870" cy="86659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2815404-9107-BF0D-7FE4-619E5039EB6A}"/>
              </a:ext>
            </a:extLst>
          </p:cNvPr>
          <p:cNvSpPr txBox="1"/>
          <p:nvPr/>
        </p:nvSpPr>
        <p:spPr>
          <a:xfrm rot="988307">
            <a:off x="2881169" y="2228014"/>
            <a:ext cx="493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Create conditions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that point to URLs on webserver</a:t>
            </a:r>
          </a:p>
        </p:txBody>
      </p:sp>
    </p:spTree>
    <p:extLst>
      <p:ext uri="{BB962C8B-B14F-4D97-AF65-F5344CB8AC3E}">
        <p14:creationId xmlns:p14="http://schemas.microsoft.com/office/powerpoint/2010/main" val="24200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004F1B-7E3F-2612-8AB2-09E13852A681}"/>
              </a:ext>
            </a:extLst>
          </p:cNvPr>
          <p:cNvGrpSpPr/>
          <p:nvPr/>
        </p:nvGrpSpPr>
        <p:grpSpPr>
          <a:xfrm>
            <a:off x="540862" y="2403080"/>
            <a:ext cx="1878121" cy="835861"/>
            <a:chOff x="116485" y="4610109"/>
            <a:chExt cx="1878121" cy="835861"/>
          </a:xfrm>
        </p:grpSpPr>
        <p:pic>
          <p:nvPicPr>
            <p:cNvPr id="5" name="Picture 16" descr="Extensiom, file, file format, html icon - Free download">
              <a:extLst>
                <a:ext uri="{FF2B5EF4-FFF2-40B4-BE49-F238E27FC236}">
                  <a16:creationId xmlns:a16="http://schemas.microsoft.com/office/drawing/2014/main" id="{F5A46866-BC3B-DB8E-132E-FBDCAB2BE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85" y="4610109"/>
              <a:ext cx="521006" cy="52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2" descr="Extention, file, javascript file, js, type icon - Download on Iconfinder">
              <a:extLst>
                <a:ext uri="{FF2B5EF4-FFF2-40B4-BE49-F238E27FC236}">
                  <a16:creationId xmlns:a16="http://schemas.microsoft.com/office/drawing/2014/main" id="{C3DC21F1-7C70-EF68-1DF7-F3681CCD4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22" y="4688694"/>
              <a:ext cx="521172" cy="521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CSS file format symbol - Free interface icons">
              <a:extLst>
                <a:ext uri="{FF2B5EF4-FFF2-40B4-BE49-F238E27FC236}">
                  <a16:creationId xmlns:a16="http://schemas.microsoft.com/office/drawing/2014/main" id="{71697027-5F77-F06C-FB5B-C732E7D68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365" y="4777706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6" descr="Png File Svg - Video Icon Jpg Clipart - Full Size Clipart (#3529580) -  PinClipart">
              <a:extLst>
                <a:ext uri="{FF2B5EF4-FFF2-40B4-BE49-F238E27FC236}">
                  <a16:creationId xmlns:a16="http://schemas.microsoft.com/office/drawing/2014/main" id="{7E1ABDD0-6DCE-0493-2C6D-31B18EAC6B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933" y="4867548"/>
              <a:ext cx="476083" cy="482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4" descr="Audio File Icon - 5807 - Dryicons">
              <a:extLst>
                <a:ext uri="{FF2B5EF4-FFF2-40B4-BE49-F238E27FC236}">
                  <a16:creationId xmlns:a16="http://schemas.microsoft.com/office/drawing/2014/main" id="{E03776DE-3AD4-E5C0-C905-93E097B39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869" y="4935233"/>
              <a:ext cx="510737" cy="510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34" descr="Best Wireless Keyboard and Mouse Combos 2021 - Popular Mechanics">
            <a:extLst>
              <a:ext uri="{FF2B5EF4-FFF2-40B4-BE49-F238E27FC236}">
                <a16:creationId xmlns:a16="http://schemas.microsoft.com/office/drawing/2014/main" id="{A0DBE3B1-8227-6CD9-B636-60527CAC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02" y="7357948"/>
            <a:ext cx="1365531" cy="13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aptop Free Stock Photo - Public Domain Pictures">
            <a:extLst>
              <a:ext uri="{FF2B5EF4-FFF2-40B4-BE49-F238E27FC236}">
                <a16:creationId xmlns:a16="http://schemas.microsoft.com/office/drawing/2014/main" id="{8C4DA368-65DA-6082-E9BB-36B58232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485" y="7545992"/>
            <a:ext cx="3036722" cy="201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tting up an Apache Web Server in Debian using Google Cloud - Blog - Blog  - IDERA Community">
            <a:extLst>
              <a:ext uri="{FF2B5EF4-FFF2-40B4-BE49-F238E27FC236}">
                <a16:creationId xmlns:a16="http://schemas.microsoft.com/office/drawing/2014/main" id="{233BB789-CB79-8394-2AC3-4A01A8F69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6" y="7958749"/>
            <a:ext cx="1161707" cy="139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Free Laptop Computer Clipart, Download Free Laptop Computer Clipart png  images, Free ClipArts on Clipart Library">
            <a:extLst>
              <a:ext uri="{FF2B5EF4-FFF2-40B4-BE49-F238E27FC236}">
                <a16:creationId xmlns:a16="http://schemas.microsoft.com/office/drawing/2014/main" id="{4EBC5366-8C20-4792-627A-6070A773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94" y="726107"/>
            <a:ext cx="1507524" cy="15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5E0AB8-C0C4-4BE9-D75E-7B2B75A4C04F}"/>
              </a:ext>
            </a:extLst>
          </p:cNvPr>
          <p:cNvSpPr txBox="1"/>
          <p:nvPr/>
        </p:nvSpPr>
        <p:spPr>
          <a:xfrm>
            <a:off x="297623" y="19995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Experimenter’s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03113-5294-A2B6-3F55-BDCEB03CC2B2}"/>
              </a:ext>
            </a:extLst>
          </p:cNvPr>
          <p:cNvSpPr txBox="1"/>
          <p:nvPr/>
        </p:nvSpPr>
        <p:spPr>
          <a:xfrm>
            <a:off x="256417" y="9426676"/>
            <a:ext cx="280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Webserver with experiment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4CBC3F-A2C7-6ABA-87B0-0DAC4B9DC2FE}"/>
              </a:ext>
            </a:extLst>
          </p:cNvPr>
          <p:cNvCxnSpPr>
            <a:cxnSpLocks/>
          </p:cNvCxnSpPr>
          <p:nvPr/>
        </p:nvCxnSpPr>
        <p:spPr>
          <a:xfrm flipH="1">
            <a:off x="1540548" y="3215192"/>
            <a:ext cx="2" cy="449845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74D0D6-A37F-110D-4A47-C8E100F9EB87}"/>
              </a:ext>
            </a:extLst>
          </p:cNvPr>
          <p:cNvSpPr txBox="1"/>
          <p:nvPr/>
        </p:nvSpPr>
        <p:spPr>
          <a:xfrm>
            <a:off x="3115831" y="1133695"/>
            <a:ext cx="487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Create Conditions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that point to URL on webserver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62EB3-930E-3EAD-ADFF-436F17142BF8}"/>
              </a:ext>
            </a:extLst>
          </p:cNvPr>
          <p:cNvCxnSpPr>
            <a:cxnSpLocks/>
          </p:cNvCxnSpPr>
          <p:nvPr/>
        </p:nvCxnSpPr>
        <p:spPr>
          <a:xfrm flipV="1">
            <a:off x="2453023" y="1479869"/>
            <a:ext cx="5339255" cy="2938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75360-58A4-9AEE-3FFD-00044F12F0CF}"/>
              </a:ext>
            </a:extLst>
          </p:cNvPr>
          <p:cNvCxnSpPr>
            <a:cxnSpLocks/>
          </p:cNvCxnSpPr>
          <p:nvPr/>
        </p:nvCxnSpPr>
        <p:spPr>
          <a:xfrm flipH="1">
            <a:off x="2414017" y="1784389"/>
            <a:ext cx="5378261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CB666A-D923-2AA1-4AF6-0B35D71F86BF}"/>
              </a:ext>
            </a:extLst>
          </p:cNvPr>
          <p:cNvSpPr txBox="1"/>
          <p:nvPr/>
        </p:nvSpPr>
        <p:spPr>
          <a:xfrm rot="16200000">
            <a:off x="-932527" y="5066397"/>
            <a:ext cx="422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Upload experiment </a:t>
            </a:r>
          </a:p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HTML,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Javascript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, stimuli, etc. (e.g., via </a:t>
            </a:r>
            <a:r>
              <a:rPr lang="en-US" dirty="0" err="1">
                <a:ln>
                  <a:solidFill>
                    <a:schemeClr val="accent1"/>
                  </a:solidFill>
                </a:ln>
              </a:rPr>
              <a:t>scp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DED41-E5A5-6D0C-0240-1144E0DE2C4F}"/>
              </a:ext>
            </a:extLst>
          </p:cNvPr>
          <p:cNvSpPr txBox="1"/>
          <p:nvPr/>
        </p:nvSpPr>
        <p:spPr>
          <a:xfrm>
            <a:off x="2967033" y="1818958"/>
            <a:ext cx="513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</a:rPr>
              <a:t>Download worker’s responses from completed HITs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 </a:t>
            </a:r>
          </a:p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during/after experiment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57994B-667E-360F-D60D-BCF0DC2982CD}"/>
              </a:ext>
            </a:extLst>
          </p:cNvPr>
          <p:cNvCxnSpPr>
            <a:cxnSpLocks/>
          </p:cNvCxnSpPr>
          <p:nvPr/>
        </p:nvCxnSpPr>
        <p:spPr>
          <a:xfrm flipV="1">
            <a:off x="12342020" y="2625833"/>
            <a:ext cx="12867" cy="497139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A662CB-9E0B-0DAD-1473-AE82A598EB82}"/>
              </a:ext>
            </a:extLst>
          </p:cNvPr>
          <p:cNvSpPr txBox="1"/>
          <p:nvPr/>
        </p:nvSpPr>
        <p:spPr>
          <a:xfrm>
            <a:off x="11562614" y="9448491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Prolific workers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EA9D3-6BA0-8422-26C4-FBF0D365ECB6}"/>
              </a:ext>
            </a:extLst>
          </p:cNvPr>
          <p:cNvSpPr txBox="1"/>
          <p:nvPr/>
        </p:nvSpPr>
        <p:spPr>
          <a:xfrm rot="16200000">
            <a:off x="11044198" y="5120097"/>
            <a:ext cx="226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Browse &amp; accept HITs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4DE22-BC0C-5055-C44A-1D93210CC422}"/>
              </a:ext>
            </a:extLst>
          </p:cNvPr>
          <p:cNvSpPr txBox="1"/>
          <p:nvPr/>
        </p:nvSpPr>
        <p:spPr>
          <a:xfrm rot="16200000">
            <a:off x="10944639" y="5167851"/>
            <a:ext cx="377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>
                  <a:solidFill>
                    <a:schemeClr val="accent1"/>
                  </a:solidFill>
                </a:ln>
              </a:rPr>
              <a:t>Display HITs  &amp; create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HIT assignments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B8E76D-AADE-C467-06B6-AAF979A92C25}"/>
              </a:ext>
            </a:extLst>
          </p:cNvPr>
          <p:cNvCxnSpPr>
            <a:cxnSpLocks/>
          </p:cNvCxnSpPr>
          <p:nvPr/>
        </p:nvCxnSpPr>
        <p:spPr>
          <a:xfrm>
            <a:off x="12642687" y="2625833"/>
            <a:ext cx="6410" cy="49838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F134D5-D4E9-E0AB-0518-A7FA67753F26}"/>
              </a:ext>
            </a:extLst>
          </p:cNvPr>
          <p:cNvSpPr txBox="1"/>
          <p:nvPr/>
        </p:nvSpPr>
        <p:spPr>
          <a:xfrm>
            <a:off x="3575281" y="8192739"/>
            <a:ext cx="4562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Serve experiment &amp;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collect worker’s responses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ED530A-C18D-8E3C-E570-4238E0E0C670}"/>
              </a:ext>
            </a:extLst>
          </p:cNvPr>
          <p:cNvCxnSpPr>
            <a:cxnSpLocks/>
          </p:cNvCxnSpPr>
          <p:nvPr/>
        </p:nvCxnSpPr>
        <p:spPr>
          <a:xfrm flipV="1">
            <a:off x="2464599" y="8515031"/>
            <a:ext cx="7674824" cy="37701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938CAB-6A4B-3763-7323-BAB39D586605}"/>
              </a:ext>
            </a:extLst>
          </p:cNvPr>
          <p:cNvCxnSpPr>
            <a:cxnSpLocks/>
          </p:cNvCxnSpPr>
          <p:nvPr/>
        </p:nvCxnSpPr>
        <p:spPr>
          <a:xfrm flipH="1">
            <a:off x="2425591" y="8827872"/>
            <a:ext cx="7713832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02DEC7-4B56-9BFC-364F-F6FD7E44F6E7}"/>
              </a:ext>
            </a:extLst>
          </p:cNvPr>
          <p:cNvSpPr txBox="1"/>
          <p:nvPr/>
        </p:nvSpPr>
        <p:spPr>
          <a:xfrm>
            <a:off x="4575837" y="8827872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Complete experiment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69D792-C4D4-184C-0F71-576E2AE3AAAF}"/>
              </a:ext>
            </a:extLst>
          </p:cNvPr>
          <p:cNvSpPr txBox="1"/>
          <p:nvPr/>
        </p:nvSpPr>
        <p:spPr>
          <a:xfrm rot="19130791">
            <a:off x="2487739" y="4440015"/>
            <a:ext cx="609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Store worker’s responses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in _____?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0ED1E9-C0A3-E23F-D3E2-09D994B445D9}"/>
              </a:ext>
            </a:extLst>
          </p:cNvPr>
          <p:cNvCxnSpPr>
            <a:cxnSpLocks/>
          </p:cNvCxnSpPr>
          <p:nvPr/>
        </p:nvCxnSpPr>
        <p:spPr>
          <a:xfrm flipV="1">
            <a:off x="2278898" y="2310082"/>
            <a:ext cx="6301421" cy="548981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C45F9A-45E9-3126-7AF6-E6CB00BAFA6D}"/>
              </a:ext>
            </a:extLst>
          </p:cNvPr>
          <p:cNvCxnSpPr>
            <a:cxnSpLocks/>
          </p:cNvCxnSpPr>
          <p:nvPr/>
        </p:nvCxnSpPr>
        <p:spPr>
          <a:xfrm flipH="1">
            <a:off x="2429874" y="2411538"/>
            <a:ext cx="6438245" cy="56432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w="lg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235C7C-5043-8C12-BD51-33AD0AE9A9D2}"/>
              </a:ext>
            </a:extLst>
          </p:cNvPr>
          <p:cNvSpPr txBox="1"/>
          <p:nvPr/>
        </p:nvSpPr>
        <p:spPr>
          <a:xfrm rot="19129148">
            <a:off x="2927029" y="5128423"/>
            <a:ext cx="58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Redirect workers via </a:t>
            </a:r>
            <a:r>
              <a:rPr lang="en-US" b="1" dirty="0">
                <a:ln>
                  <a:solidFill>
                    <a:schemeClr val="accent1"/>
                  </a:solidFill>
                </a:ln>
              </a:rPr>
              <a:t>Condition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links</a:t>
            </a:r>
          </a:p>
        </p:txBody>
      </p:sp>
      <p:pic>
        <p:nvPicPr>
          <p:cNvPr id="36" name="Picture 28" descr="CSV File icon PNG and SVG Vector Free Download">
            <a:extLst>
              <a:ext uri="{FF2B5EF4-FFF2-40B4-BE49-F238E27FC236}">
                <a16:creationId xmlns:a16="http://schemas.microsoft.com/office/drawing/2014/main" id="{08978DF3-F007-F228-E3EF-6248B522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655" y="1920559"/>
            <a:ext cx="476814" cy="50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50308D50-E8D9-C006-D8BA-377BFBF4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41" y="857052"/>
            <a:ext cx="526512" cy="5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406068E-0FBF-B07A-3073-1BD85B791C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4621" y="1301939"/>
            <a:ext cx="2209810" cy="624681"/>
          </a:xfrm>
          <a:prstGeom prst="rect">
            <a:avLst/>
          </a:prstGeom>
        </p:spPr>
      </p:pic>
      <p:pic>
        <p:nvPicPr>
          <p:cNvPr id="44" name="Picture 2" descr="Prolific · Quickly find research participants you can trust.">
            <a:extLst>
              <a:ext uri="{FF2B5EF4-FFF2-40B4-BE49-F238E27FC236}">
                <a16:creationId xmlns:a16="http://schemas.microsoft.com/office/drawing/2014/main" id="{62B3D1C9-F78B-ADB7-CA87-CC807AB6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539" y="1274421"/>
            <a:ext cx="253721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Arrow: Circular 74">
            <a:extLst>
              <a:ext uri="{FF2B5EF4-FFF2-40B4-BE49-F238E27FC236}">
                <a16:creationId xmlns:a16="http://schemas.microsoft.com/office/drawing/2014/main" id="{932BC6E2-F39F-5512-98B6-76D4F229E089}"/>
              </a:ext>
            </a:extLst>
          </p:cNvPr>
          <p:cNvSpPr/>
          <p:nvPr/>
        </p:nvSpPr>
        <p:spPr>
          <a:xfrm rot="10800000" flipH="1">
            <a:off x="9379687" y="1629148"/>
            <a:ext cx="2483293" cy="978408"/>
          </a:xfrm>
          <a:prstGeom prst="circularArrow">
            <a:avLst>
              <a:gd name="adj1" fmla="val 2262"/>
              <a:gd name="adj2" fmla="val 799315"/>
              <a:gd name="adj3" fmla="val 20697731"/>
              <a:gd name="adj4" fmla="val 10872830"/>
              <a:gd name="adj5" fmla="val 9377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E75B6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094121-BC79-67B1-0DB7-646ECD077F99}"/>
              </a:ext>
            </a:extLst>
          </p:cNvPr>
          <p:cNvSpPr txBox="1"/>
          <p:nvPr/>
        </p:nvSpPr>
        <p:spPr>
          <a:xfrm>
            <a:off x="9461361" y="2518345"/>
            <a:ext cx="253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accent1"/>
                  </a:solidFill>
                </a:ln>
              </a:rPr>
              <a:t>Create Experiment</a:t>
            </a:r>
            <a:r>
              <a:rPr lang="en-US" b="1" i="1" dirty="0">
                <a:ln>
                  <a:solidFill>
                    <a:schemeClr val="accent1"/>
                  </a:solidFill>
                </a:ln>
              </a:rPr>
              <a:t> </a:t>
            </a:r>
            <a:r>
              <a:rPr lang="en-US" dirty="0">
                <a:ln>
                  <a:solidFill>
                    <a:schemeClr val="accent1"/>
                  </a:solidFill>
                </a:ln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50101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193</Words>
  <Application>Microsoft Office PowerPoint</Application>
  <PresentationFormat>Custom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Cummings</dc:creator>
  <cp:lastModifiedBy>Shawn Cummings</cp:lastModifiedBy>
  <cp:revision>3</cp:revision>
  <dcterms:created xsi:type="dcterms:W3CDTF">2022-05-02T15:44:17Z</dcterms:created>
  <dcterms:modified xsi:type="dcterms:W3CDTF">2022-05-20T07:30:05Z</dcterms:modified>
</cp:coreProperties>
</file>