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50"/>
  </p:notesMasterIdLst>
  <p:handoutMasterIdLst>
    <p:handoutMasterId r:id="rId51"/>
  </p:handoutMasterIdLst>
  <p:sldIdLst>
    <p:sldId id="256" r:id="rId2"/>
    <p:sldId id="263" r:id="rId3"/>
    <p:sldId id="291" r:id="rId4"/>
    <p:sldId id="288" r:id="rId5"/>
    <p:sldId id="289" r:id="rId6"/>
    <p:sldId id="290" r:id="rId7"/>
    <p:sldId id="292" r:id="rId8"/>
    <p:sldId id="267" r:id="rId9"/>
    <p:sldId id="265" r:id="rId10"/>
    <p:sldId id="268" r:id="rId11"/>
    <p:sldId id="303" r:id="rId12"/>
    <p:sldId id="293" r:id="rId13"/>
    <p:sldId id="270" r:id="rId14"/>
    <p:sldId id="294" r:id="rId15"/>
    <p:sldId id="258" r:id="rId16"/>
    <p:sldId id="279" r:id="rId17"/>
    <p:sldId id="280" r:id="rId18"/>
    <p:sldId id="327" r:id="rId19"/>
    <p:sldId id="295" r:id="rId20"/>
    <p:sldId id="282" r:id="rId21"/>
    <p:sldId id="284" r:id="rId22"/>
    <p:sldId id="296" r:id="rId23"/>
    <p:sldId id="285" r:id="rId24"/>
    <p:sldId id="302" r:id="rId25"/>
    <p:sldId id="300" r:id="rId26"/>
    <p:sldId id="305" r:id="rId27"/>
    <p:sldId id="306" r:id="rId28"/>
    <p:sldId id="307" r:id="rId29"/>
    <p:sldId id="308" r:id="rId30"/>
    <p:sldId id="310" r:id="rId31"/>
    <p:sldId id="309" r:id="rId32"/>
    <p:sldId id="311" r:id="rId33"/>
    <p:sldId id="312" r:id="rId34"/>
    <p:sldId id="313" r:id="rId35"/>
    <p:sldId id="314" r:id="rId36"/>
    <p:sldId id="315" r:id="rId37"/>
    <p:sldId id="316" r:id="rId38"/>
    <p:sldId id="317" r:id="rId39"/>
    <p:sldId id="318" r:id="rId40"/>
    <p:sldId id="319" r:id="rId41"/>
    <p:sldId id="328" r:id="rId42"/>
    <p:sldId id="304" r:id="rId43"/>
    <p:sldId id="329" r:id="rId44"/>
    <p:sldId id="320" r:id="rId45"/>
    <p:sldId id="325" r:id="rId46"/>
    <p:sldId id="323" r:id="rId47"/>
    <p:sldId id="326" r:id="rId48"/>
    <p:sldId id="298" r:id="rId4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C48"/>
    <a:srgbClr val="E0EFF8"/>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4712"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notesViewPr>
    <p:cSldViewPr snapToGrid="0">
      <p:cViewPr varScale="1">
        <p:scale>
          <a:sx n="60" d="100"/>
          <a:sy n="60" d="100"/>
        </p:scale>
        <p:origin x="3235"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8AED0-8EFE-4E4E-A255-A2152009A4F1}"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CE50F30-3BE6-4571-A0FC-9FA5FFDF7269}">
      <dgm:prSet/>
      <dgm:spPr/>
      <dgm:t>
        <a:bodyPr/>
        <a:lstStyle/>
        <a:p>
          <a:r>
            <a:rPr lang="en-US" dirty="0"/>
            <a:t>Background</a:t>
          </a:r>
        </a:p>
      </dgm:t>
    </dgm:pt>
    <dgm:pt modelId="{87F8475F-DC61-4802-A8C8-560ABCABAE93}" type="parTrans" cxnId="{0CE4B7EC-3C08-4BF3-934F-EAF8B30D95B5}">
      <dgm:prSet/>
      <dgm:spPr/>
      <dgm:t>
        <a:bodyPr/>
        <a:lstStyle/>
        <a:p>
          <a:endParaRPr lang="en-US"/>
        </a:p>
      </dgm:t>
    </dgm:pt>
    <dgm:pt modelId="{9A9B7B8D-29E8-4572-8A75-F1887D08F589}" type="sibTrans" cxnId="{0CE4B7EC-3C08-4BF3-934F-EAF8B30D95B5}">
      <dgm:prSet/>
      <dgm:spPr/>
      <dgm:t>
        <a:bodyPr/>
        <a:lstStyle/>
        <a:p>
          <a:endParaRPr lang="en-US" dirty="0"/>
        </a:p>
      </dgm:t>
    </dgm:pt>
    <dgm:pt modelId="{327D6C9F-9B23-4D7C-83E2-778DBDE1E464}">
      <dgm:prSet/>
      <dgm:spPr/>
      <dgm:t>
        <a:bodyPr/>
        <a:lstStyle/>
        <a:p>
          <a:r>
            <a:rPr lang="en-US" dirty="0"/>
            <a:t>Project Approach &amp; Goals</a:t>
          </a:r>
        </a:p>
      </dgm:t>
    </dgm:pt>
    <dgm:pt modelId="{8E3CF32A-02E2-4192-83B2-6CC3D0417793}" type="parTrans" cxnId="{5735F297-4EA8-4E00-B19F-20C29E5E35C9}">
      <dgm:prSet/>
      <dgm:spPr/>
      <dgm:t>
        <a:bodyPr/>
        <a:lstStyle/>
        <a:p>
          <a:endParaRPr lang="en-US"/>
        </a:p>
      </dgm:t>
    </dgm:pt>
    <dgm:pt modelId="{74C3FD27-5515-40E7-A067-3CB2A0D29E37}" type="sibTrans" cxnId="{5735F297-4EA8-4E00-B19F-20C29E5E35C9}">
      <dgm:prSet/>
      <dgm:spPr/>
      <dgm:t>
        <a:bodyPr/>
        <a:lstStyle/>
        <a:p>
          <a:endParaRPr lang="en-US" dirty="0"/>
        </a:p>
      </dgm:t>
    </dgm:pt>
    <dgm:pt modelId="{7F43300D-D71D-41AB-8D8D-7166A41A2188}">
      <dgm:prSet/>
      <dgm:spPr/>
      <dgm:t>
        <a:bodyPr/>
        <a:lstStyle/>
        <a:p>
          <a:r>
            <a:rPr lang="en-US" dirty="0"/>
            <a:t>Data &amp; Feature Creation</a:t>
          </a:r>
        </a:p>
      </dgm:t>
    </dgm:pt>
    <dgm:pt modelId="{E4702450-2F2C-4295-8180-3B233A7B28FF}" type="parTrans" cxnId="{3316FD3D-A100-434C-B5C0-3C09645AA0A2}">
      <dgm:prSet/>
      <dgm:spPr/>
      <dgm:t>
        <a:bodyPr/>
        <a:lstStyle/>
        <a:p>
          <a:endParaRPr lang="en-US"/>
        </a:p>
      </dgm:t>
    </dgm:pt>
    <dgm:pt modelId="{2D2418FE-1EA9-4163-A94C-A64E46E87EB7}" type="sibTrans" cxnId="{3316FD3D-A100-434C-B5C0-3C09645AA0A2}">
      <dgm:prSet/>
      <dgm:spPr/>
      <dgm:t>
        <a:bodyPr/>
        <a:lstStyle/>
        <a:p>
          <a:endParaRPr lang="en-US" dirty="0"/>
        </a:p>
      </dgm:t>
    </dgm:pt>
    <dgm:pt modelId="{7774A415-7F6F-486C-A317-43C2C5992229}">
      <dgm:prSet/>
      <dgm:spPr/>
      <dgm:t>
        <a:bodyPr/>
        <a:lstStyle/>
        <a:p>
          <a:r>
            <a:rPr lang="en-US" dirty="0"/>
            <a:t>Exploratory Data Analysis</a:t>
          </a:r>
        </a:p>
      </dgm:t>
    </dgm:pt>
    <dgm:pt modelId="{569DD90F-E4FB-478C-BE2F-BCB5C9CB26FC}" type="parTrans" cxnId="{FB086AE2-73D5-458C-A4D9-5097331F5449}">
      <dgm:prSet/>
      <dgm:spPr/>
      <dgm:t>
        <a:bodyPr/>
        <a:lstStyle/>
        <a:p>
          <a:endParaRPr lang="en-US"/>
        </a:p>
      </dgm:t>
    </dgm:pt>
    <dgm:pt modelId="{C0EDC97F-93AE-4701-B3D0-A60838EC6966}" type="sibTrans" cxnId="{FB086AE2-73D5-458C-A4D9-5097331F5449}">
      <dgm:prSet/>
      <dgm:spPr/>
      <dgm:t>
        <a:bodyPr/>
        <a:lstStyle/>
        <a:p>
          <a:endParaRPr lang="en-US" dirty="0"/>
        </a:p>
      </dgm:t>
    </dgm:pt>
    <dgm:pt modelId="{C957F79C-9AAF-4C67-A31D-0B5ED45F4ACB}">
      <dgm:prSet/>
      <dgm:spPr/>
      <dgm:t>
        <a:bodyPr/>
        <a:lstStyle/>
        <a:p>
          <a:r>
            <a:rPr lang="en-US" dirty="0"/>
            <a:t>Inferential Statistics</a:t>
          </a:r>
        </a:p>
      </dgm:t>
    </dgm:pt>
    <dgm:pt modelId="{4C35A16E-F32D-4926-921C-F11B9C423DFD}" type="parTrans" cxnId="{A816F728-F791-419C-A228-ED74FDEBDBA2}">
      <dgm:prSet/>
      <dgm:spPr/>
      <dgm:t>
        <a:bodyPr/>
        <a:lstStyle/>
        <a:p>
          <a:endParaRPr lang="en-US"/>
        </a:p>
      </dgm:t>
    </dgm:pt>
    <dgm:pt modelId="{988AA53B-6CBE-4602-B52A-373E73B3D5D7}" type="sibTrans" cxnId="{A816F728-F791-419C-A228-ED74FDEBDBA2}">
      <dgm:prSet/>
      <dgm:spPr/>
      <dgm:t>
        <a:bodyPr/>
        <a:lstStyle/>
        <a:p>
          <a:endParaRPr lang="en-US" dirty="0"/>
        </a:p>
      </dgm:t>
    </dgm:pt>
    <dgm:pt modelId="{742E6B67-729D-4804-A4CC-47DAFEC0387D}">
      <dgm:prSet/>
      <dgm:spPr/>
      <dgm:t>
        <a:bodyPr/>
        <a:lstStyle/>
        <a:p>
          <a:r>
            <a:rPr lang="en-US" dirty="0"/>
            <a:t>Machine Learning</a:t>
          </a:r>
        </a:p>
      </dgm:t>
    </dgm:pt>
    <dgm:pt modelId="{94B0948D-4313-48ED-866D-05A3C9A86C2C}" type="parTrans" cxnId="{2FDACEDA-365A-4D67-962C-10AA57F083DA}">
      <dgm:prSet/>
      <dgm:spPr/>
      <dgm:t>
        <a:bodyPr/>
        <a:lstStyle/>
        <a:p>
          <a:endParaRPr lang="en-US"/>
        </a:p>
      </dgm:t>
    </dgm:pt>
    <dgm:pt modelId="{C40791E8-40D5-44F2-8585-82C84D844AD0}" type="sibTrans" cxnId="{2FDACEDA-365A-4D67-962C-10AA57F083DA}">
      <dgm:prSet/>
      <dgm:spPr/>
      <dgm:t>
        <a:bodyPr/>
        <a:lstStyle/>
        <a:p>
          <a:endParaRPr lang="en-US"/>
        </a:p>
      </dgm:t>
    </dgm:pt>
    <dgm:pt modelId="{075B9D43-EF83-4294-AAB8-E2E03F805770}" type="pres">
      <dgm:prSet presAssocID="{A498AED0-8EFE-4E4E-A255-A2152009A4F1}" presName="Name0" presStyleCnt="0">
        <dgm:presLayoutVars>
          <dgm:dir/>
          <dgm:resizeHandles val="exact"/>
        </dgm:presLayoutVars>
      </dgm:prSet>
      <dgm:spPr/>
    </dgm:pt>
    <dgm:pt modelId="{13033CF9-E0BB-41A2-B676-D46CE2F0D338}" type="pres">
      <dgm:prSet presAssocID="{1CE50F30-3BE6-4571-A0FC-9FA5FFDF7269}" presName="node" presStyleLbl="node1" presStyleIdx="0" presStyleCnt="6">
        <dgm:presLayoutVars>
          <dgm:bulletEnabled val="1"/>
        </dgm:presLayoutVars>
      </dgm:prSet>
      <dgm:spPr/>
    </dgm:pt>
    <dgm:pt modelId="{C72B97A3-A1EF-4AD7-9210-FDF72531AE85}" type="pres">
      <dgm:prSet presAssocID="{9A9B7B8D-29E8-4572-8A75-F1887D08F589}" presName="sibTrans" presStyleLbl="sibTrans1D1" presStyleIdx="0" presStyleCnt="5"/>
      <dgm:spPr/>
    </dgm:pt>
    <dgm:pt modelId="{D74F6F47-228C-4171-9EA6-D2A746F69C9E}" type="pres">
      <dgm:prSet presAssocID="{9A9B7B8D-29E8-4572-8A75-F1887D08F589}" presName="connectorText" presStyleLbl="sibTrans1D1" presStyleIdx="0" presStyleCnt="5"/>
      <dgm:spPr/>
    </dgm:pt>
    <dgm:pt modelId="{3C42DC1C-B3E1-40CA-8896-C891BC173B60}" type="pres">
      <dgm:prSet presAssocID="{327D6C9F-9B23-4D7C-83E2-778DBDE1E464}" presName="node" presStyleLbl="node1" presStyleIdx="1" presStyleCnt="6">
        <dgm:presLayoutVars>
          <dgm:bulletEnabled val="1"/>
        </dgm:presLayoutVars>
      </dgm:prSet>
      <dgm:spPr/>
    </dgm:pt>
    <dgm:pt modelId="{224EA673-D757-4F53-B107-D1588FE7D5A7}" type="pres">
      <dgm:prSet presAssocID="{74C3FD27-5515-40E7-A067-3CB2A0D29E37}" presName="sibTrans" presStyleLbl="sibTrans1D1" presStyleIdx="1" presStyleCnt="5"/>
      <dgm:spPr/>
    </dgm:pt>
    <dgm:pt modelId="{5107F5DD-EEB5-43F5-8395-4A74C5ECFC10}" type="pres">
      <dgm:prSet presAssocID="{74C3FD27-5515-40E7-A067-3CB2A0D29E37}" presName="connectorText" presStyleLbl="sibTrans1D1" presStyleIdx="1" presStyleCnt="5"/>
      <dgm:spPr/>
    </dgm:pt>
    <dgm:pt modelId="{F9958FA4-05FE-4E58-93E7-25B6D8F8F6DD}" type="pres">
      <dgm:prSet presAssocID="{7F43300D-D71D-41AB-8D8D-7166A41A2188}" presName="node" presStyleLbl="node1" presStyleIdx="2" presStyleCnt="6">
        <dgm:presLayoutVars>
          <dgm:bulletEnabled val="1"/>
        </dgm:presLayoutVars>
      </dgm:prSet>
      <dgm:spPr/>
    </dgm:pt>
    <dgm:pt modelId="{7512FE51-587B-422A-B86A-E4D3157B7738}" type="pres">
      <dgm:prSet presAssocID="{2D2418FE-1EA9-4163-A94C-A64E46E87EB7}" presName="sibTrans" presStyleLbl="sibTrans1D1" presStyleIdx="2" presStyleCnt="5"/>
      <dgm:spPr/>
    </dgm:pt>
    <dgm:pt modelId="{62D4D965-D892-4DC0-961C-84BC7540A1E0}" type="pres">
      <dgm:prSet presAssocID="{2D2418FE-1EA9-4163-A94C-A64E46E87EB7}" presName="connectorText" presStyleLbl="sibTrans1D1" presStyleIdx="2" presStyleCnt="5"/>
      <dgm:spPr/>
    </dgm:pt>
    <dgm:pt modelId="{1ACD1DEB-BCF3-4628-A280-1D684587E114}" type="pres">
      <dgm:prSet presAssocID="{7774A415-7F6F-486C-A317-43C2C5992229}" presName="node" presStyleLbl="node1" presStyleIdx="3" presStyleCnt="6">
        <dgm:presLayoutVars>
          <dgm:bulletEnabled val="1"/>
        </dgm:presLayoutVars>
      </dgm:prSet>
      <dgm:spPr/>
    </dgm:pt>
    <dgm:pt modelId="{2A666D19-0E1C-4845-A93A-610B7DE699F2}" type="pres">
      <dgm:prSet presAssocID="{C0EDC97F-93AE-4701-B3D0-A60838EC6966}" presName="sibTrans" presStyleLbl="sibTrans1D1" presStyleIdx="3" presStyleCnt="5"/>
      <dgm:spPr/>
    </dgm:pt>
    <dgm:pt modelId="{62035373-78B1-4646-BF12-4DC317607D17}" type="pres">
      <dgm:prSet presAssocID="{C0EDC97F-93AE-4701-B3D0-A60838EC6966}" presName="connectorText" presStyleLbl="sibTrans1D1" presStyleIdx="3" presStyleCnt="5"/>
      <dgm:spPr/>
    </dgm:pt>
    <dgm:pt modelId="{BAF92EE4-DAE3-45F1-BAB8-E8B6FC5D75A6}" type="pres">
      <dgm:prSet presAssocID="{C957F79C-9AAF-4C67-A31D-0B5ED45F4ACB}" presName="node" presStyleLbl="node1" presStyleIdx="4" presStyleCnt="6" custLinFactNeighborX="-2115" custLinFactNeighborY="588">
        <dgm:presLayoutVars>
          <dgm:bulletEnabled val="1"/>
        </dgm:presLayoutVars>
      </dgm:prSet>
      <dgm:spPr/>
    </dgm:pt>
    <dgm:pt modelId="{17075015-FD69-46AD-8CEE-C05E3D3C8EBE}" type="pres">
      <dgm:prSet presAssocID="{988AA53B-6CBE-4602-B52A-373E73B3D5D7}" presName="sibTrans" presStyleLbl="sibTrans1D1" presStyleIdx="4" presStyleCnt="5"/>
      <dgm:spPr/>
    </dgm:pt>
    <dgm:pt modelId="{1FFD4548-6A82-41FA-A1CB-C570E83DAE80}" type="pres">
      <dgm:prSet presAssocID="{988AA53B-6CBE-4602-B52A-373E73B3D5D7}" presName="connectorText" presStyleLbl="sibTrans1D1" presStyleIdx="4" presStyleCnt="5"/>
      <dgm:spPr/>
    </dgm:pt>
    <dgm:pt modelId="{96ABF988-54E2-4781-9184-1FFC0676569D}" type="pres">
      <dgm:prSet presAssocID="{742E6B67-729D-4804-A4CC-47DAFEC0387D}" presName="node" presStyleLbl="node1" presStyleIdx="5" presStyleCnt="6">
        <dgm:presLayoutVars>
          <dgm:bulletEnabled val="1"/>
        </dgm:presLayoutVars>
      </dgm:prSet>
      <dgm:spPr/>
    </dgm:pt>
  </dgm:ptLst>
  <dgm:cxnLst>
    <dgm:cxn modelId="{B938F011-9787-4F31-BD67-C46FCCF77262}" type="presOf" srcId="{988AA53B-6CBE-4602-B52A-373E73B3D5D7}" destId="{17075015-FD69-46AD-8CEE-C05E3D3C8EBE}" srcOrd="0" destOrd="0" presId="urn:microsoft.com/office/officeart/2016/7/layout/RepeatingBendingProcessNew"/>
    <dgm:cxn modelId="{1C1F4A1E-741E-4BDF-BE34-615FD4D94E3C}" type="presOf" srcId="{7774A415-7F6F-486C-A317-43C2C5992229}" destId="{1ACD1DEB-BCF3-4628-A280-1D684587E114}" srcOrd="0" destOrd="0" presId="urn:microsoft.com/office/officeart/2016/7/layout/RepeatingBendingProcessNew"/>
    <dgm:cxn modelId="{A816F728-F791-419C-A228-ED74FDEBDBA2}" srcId="{A498AED0-8EFE-4E4E-A255-A2152009A4F1}" destId="{C957F79C-9AAF-4C67-A31D-0B5ED45F4ACB}" srcOrd="4" destOrd="0" parTransId="{4C35A16E-F32D-4926-921C-F11B9C423DFD}" sibTransId="{988AA53B-6CBE-4602-B52A-373E73B3D5D7}"/>
    <dgm:cxn modelId="{5A61A036-9D2C-4793-BBA5-64BD06E1F9E1}" type="presOf" srcId="{A498AED0-8EFE-4E4E-A255-A2152009A4F1}" destId="{075B9D43-EF83-4294-AAB8-E2E03F805770}" srcOrd="0" destOrd="0" presId="urn:microsoft.com/office/officeart/2016/7/layout/RepeatingBendingProcessNew"/>
    <dgm:cxn modelId="{3316FD3D-A100-434C-B5C0-3C09645AA0A2}" srcId="{A498AED0-8EFE-4E4E-A255-A2152009A4F1}" destId="{7F43300D-D71D-41AB-8D8D-7166A41A2188}" srcOrd="2" destOrd="0" parTransId="{E4702450-2F2C-4295-8180-3B233A7B28FF}" sibTransId="{2D2418FE-1EA9-4163-A94C-A64E46E87EB7}"/>
    <dgm:cxn modelId="{6A94CC41-9DA8-4B63-8E5E-5C528C0B27BE}" type="presOf" srcId="{C957F79C-9AAF-4C67-A31D-0B5ED45F4ACB}" destId="{BAF92EE4-DAE3-45F1-BAB8-E8B6FC5D75A6}" srcOrd="0" destOrd="0" presId="urn:microsoft.com/office/officeart/2016/7/layout/RepeatingBendingProcessNew"/>
    <dgm:cxn modelId="{B0AD226A-ABFA-4CBC-A62E-A78FE2E97901}" type="presOf" srcId="{988AA53B-6CBE-4602-B52A-373E73B3D5D7}" destId="{1FFD4548-6A82-41FA-A1CB-C570E83DAE80}" srcOrd="1" destOrd="0" presId="urn:microsoft.com/office/officeart/2016/7/layout/RepeatingBendingProcessNew"/>
    <dgm:cxn modelId="{F43ACE6B-DA24-4574-BF36-2954EB53BA6F}" type="presOf" srcId="{327D6C9F-9B23-4D7C-83E2-778DBDE1E464}" destId="{3C42DC1C-B3E1-40CA-8896-C891BC173B60}" srcOrd="0" destOrd="0" presId="urn:microsoft.com/office/officeart/2016/7/layout/RepeatingBendingProcessNew"/>
    <dgm:cxn modelId="{2BBB474D-B59A-4209-B3BD-F2A5FF058D80}" type="presOf" srcId="{742E6B67-729D-4804-A4CC-47DAFEC0387D}" destId="{96ABF988-54E2-4781-9184-1FFC0676569D}" srcOrd="0" destOrd="0" presId="urn:microsoft.com/office/officeart/2016/7/layout/RepeatingBendingProcessNew"/>
    <dgm:cxn modelId="{7CACAD71-85FF-4F93-AA3D-76BE15025B6B}" type="presOf" srcId="{2D2418FE-1EA9-4163-A94C-A64E46E87EB7}" destId="{62D4D965-D892-4DC0-961C-84BC7540A1E0}" srcOrd="1" destOrd="0" presId="urn:microsoft.com/office/officeart/2016/7/layout/RepeatingBendingProcessNew"/>
    <dgm:cxn modelId="{4E963A52-4014-4ED6-B818-70CA84A28FDB}" type="presOf" srcId="{74C3FD27-5515-40E7-A067-3CB2A0D29E37}" destId="{224EA673-D757-4F53-B107-D1588FE7D5A7}" srcOrd="0" destOrd="0" presId="urn:microsoft.com/office/officeart/2016/7/layout/RepeatingBendingProcessNew"/>
    <dgm:cxn modelId="{98BC1083-F120-47E9-B537-6542F9B11A6D}" type="presOf" srcId="{2D2418FE-1EA9-4163-A94C-A64E46E87EB7}" destId="{7512FE51-587B-422A-B86A-E4D3157B7738}" srcOrd="0" destOrd="0" presId="urn:microsoft.com/office/officeart/2016/7/layout/RepeatingBendingProcessNew"/>
    <dgm:cxn modelId="{7F102984-F18F-435A-ACA0-171BEDDFE47E}" type="presOf" srcId="{9A9B7B8D-29E8-4572-8A75-F1887D08F589}" destId="{C72B97A3-A1EF-4AD7-9210-FDF72531AE85}" srcOrd="0" destOrd="0" presId="urn:microsoft.com/office/officeart/2016/7/layout/RepeatingBendingProcessNew"/>
    <dgm:cxn modelId="{8AAFA38D-3E39-4230-93AB-466FE3C2CA7C}" type="presOf" srcId="{7F43300D-D71D-41AB-8D8D-7166A41A2188}" destId="{F9958FA4-05FE-4E58-93E7-25B6D8F8F6DD}" srcOrd="0" destOrd="0" presId="urn:microsoft.com/office/officeart/2016/7/layout/RepeatingBendingProcessNew"/>
    <dgm:cxn modelId="{5735F297-4EA8-4E00-B19F-20C29E5E35C9}" srcId="{A498AED0-8EFE-4E4E-A255-A2152009A4F1}" destId="{327D6C9F-9B23-4D7C-83E2-778DBDE1E464}" srcOrd="1" destOrd="0" parTransId="{8E3CF32A-02E2-4192-83B2-6CC3D0417793}" sibTransId="{74C3FD27-5515-40E7-A067-3CB2A0D29E37}"/>
    <dgm:cxn modelId="{67A57FB4-3DBD-4FC5-B77F-1E54299BB5B5}" type="presOf" srcId="{9A9B7B8D-29E8-4572-8A75-F1887D08F589}" destId="{D74F6F47-228C-4171-9EA6-D2A746F69C9E}" srcOrd="1" destOrd="0" presId="urn:microsoft.com/office/officeart/2016/7/layout/RepeatingBendingProcessNew"/>
    <dgm:cxn modelId="{C7635CB7-C07B-48F5-83A3-0021C4BB718A}" type="presOf" srcId="{74C3FD27-5515-40E7-A067-3CB2A0D29E37}" destId="{5107F5DD-EEB5-43F5-8395-4A74C5ECFC10}" srcOrd="1" destOrd="0" presId="urn:microsoft.com/office/officeart/2016/7/layout/RepeatingBendingProcessNew"/>
    <dgm:cxn modelId="{12A955BC-E562-4257-8590-0D038495C790}" type="presOf" srcId="{1CE50F30-3BE6-4571-A0FC-9FA5FFDF7269}" destId="{13033CF9-E0BB-41A2-B676-D46CE2F0D338}" srcOrd="0" destOrd="0" presId="urn:microsoft.com/office/officeart/2016/7/layout/RepeatingBendingProcessNew"/>
    <dgm:cxn modelId="{2FDACEDA-365A-4D67-962C-10AA57F083DA}" srcId="{A498AED0-8EFE-4E4E-A255-A2152009A4F1}" destId="{742E6B67-729D-4804-A4CC-47DAFEC0387D}" srcOrd="5" destOrd="0" parTransId="{94B0948D-4313-48ED-866D-05A3C9A86C2C}" sibTransId="{C40791E8-40D5-44F2-8585-82C84D844AD0}"/>
    <dgm:cxn modelId="{67F4B4DF-8EA1-4E2A-9763-51DA9A16D1CC}" type="presOf" srcId="{C0EDC97F-93AE-4701-B3D0-A60838EC6966}" destId="{2A666D19-0E1C-4845-A93A-610B7DE699F2}" srcOrd="0" destOrd="0" presId="urn:microsoft.com/office/officeart/2016/7/layout/RepeatingBendingProcessNew"/>
    <dgm:cxn modelId="{FB086AE2-73D5-458C-A4D9-5097331F5449}" srcId="{A498AED0-8EFE-4E4E-A255-A2152009A4F1}" destId="{7774A415-7F6F-486C-A317-43C2C5992229}" srcOrd="3" destOrd="0" parTransId="{569DD90F-E4FB-478C-BE2F-BCB5C9CB26FC}" sibTransId="{C0EDC97F-93AE-4701-B3D0-A60838EC6966}"/>
    <dgm:cxn modelId="{DF3044E6-C1CA-45E5-BE10-9411F74BF585}" type="presOf" srcId="{C0EDC97F-93AE-4701-B3D0-A60838EC6966}" destId="{62035373-78B1-4646-BF12-4DC317607D17}" srcOrd="1" destOrd="0" presId="urn:microsoft.com/office/officeart/2016/7/layout/RepeatingBendingProcessNew"/>
    <dgm:cxn modelId="{0CE4B7EC-3C08-4BF3-934F-EAF8B30D95B5}" srcId="{A498AED0-8EFE-4E4E-A255-A2152009A4F1}" destId="{1CE50F30-3BE6-4571-A0FC-9FA5FFDF7269}" srcOrd="0" destOrd="0" parTransId="{87F8475F-DC61-4802-A8C8-560ABCABAE93}" sibTransId="{9A9B7B8D-29E8-4572-8A75-F1887D08F589}"/>
    <dgm:cxn modelId="{9E32F9B3-4410-4F16-8852-8C44FFDC6225}" type="presParOf" srcId="{075B9D43-EF83-4294-AAB8-E2E03F805770}" destId="{13033CF9-E0BB-41A2-B676-D46CE2F0D338}" srcOrd="0" destOrd="0" presId="urn:microsoft.com/office/officeart/2016/7/layout/RepeatingBendingProcessNew"/>
    <dgm:cxn modelId="{C3342466-1CE7-4FF5-9FDD-76EAD51B98AB}" type="presParOf" srcId="{075B9D43-EF83-4294-AAB8-E2E03F805770}" destId="{C72B97A3-A1EF-4AD7-9210-FDF72531AE85}" srcOrd="1" destOrd="0" presId="urn:microsoft.com/office/officeart/2016/7/layout/RepeatingBendingProcessNew"/>
    <dgm:cxn modelId="{E18CFA7F-E992-433D-A940-1F49DAC6C694}" type="presParOf" srcId="{C72B97A3-A1EF-4AD7-9210-FDF72531AE85}" destId="{D74F6F47-228C-4171-9EA6-D2A746F69C9E}" srcOrd="0" destOrd="0" presId="urn:microsoft.com/office/officeart/2016/7/layout/RepeatingBendingProcessNew"/>
    <dgm:cxn modelId="{4BBD9B3E-38AC-46E1-8FFB-03C01AEC4CC8}" type="presParOf" srcId="{075B9D43-EF83-4294-AAB8-E2E03F805770}" destId="{3C42DC1C-B3E1-40CA-8896-C891BC173B60}" srcOrd="2" destOrd="0" presId="urn:microsoft.com/office/officeart/2016/7/layout/RepeatingBendingProcessNew"/>
    <dgm:cxn modelId="{D1D4F37D-CCA4-48BF-A75D-EE5D6A1C536D}" type="presParOf" srcId="{075B9D43-EF83-4294-AAB8-E2E03F805770}" destId="{224EA673-D757-4F53-B107-D1588FE7D5A7}" srcOrd="3" destOrd="0" presId="urn:microsoft.com/office/officeart/2016/7/layout/RepeatingBendingProcessNew"/>
    <dgm:cxn modelId="{F7C43BBA-16FD-4E18-883C-E0E11EA3B0D4}" type="presParOf" srcId="{224EA673-D757-4F53-B107-D1588FE7D5A7}" destId="{5107F5DD-EEB5-43F5-8395-4A74C5ECFC10}" srcOrd="0" destOrd="0" presId="urn:microsoft.com/office/officeart/2016/7/layout/RepeatingBendingProcessNew"/>
    <dgm:cxn modelId="{EEFC0F78-C412-475C-903E-973DFECB587D}" type="presParOf" srcId="{075B9D43-EF83-4294-AAB8-E2E03F805770}" destId="{F9958FA4-05FE-4E58-93E7-25B6D8F8F6DD}" srcOrd="4" destOrd="0" presId="urn:microsoft.com/office/officeart/2016/7/layout/RepeatingBendingProcessNew"/>
    <dgm:cxn modelId="{AB8B3452-A1D6-40C5-9CB1-5EA9C75F52C4}" type="presParOf" srcId="{075B9D43-EF83-4294-AAB8-E2E03F805770}" destId="{7512FE51-587B-422A-B86A-E4D3157B7738}" srcOrd="5" destOrd="0" presId="urn:microsoft.com/office/officeart/2016/7/layout/RepeatingBendingProcessNew"/>
    <dgm:cxn modelId="{12B12BD5-6B18-4257-8872-FB7FFB55F1F8}" type="presParOf" srcId="{7512FE51-587B-422A-B86A-E4D3157B7738}" destId="{62D4D965-D892-4DC0-961C-84BC7540A1E0}" srcOrd="0" destOrd="0" presId="urn:microsoft.com/office/officeart/2016/7/layout/RepeatingBendingProcessNew"/>
    <dgm:cxn modelId="{A6E3EC49-D2E4-4195-A484-38D6A9A3D50B}" type="presParOf" srcId="{075B9D43-EF83-4294-AAB8-E2E03F805770}" destId="{1ACD1DEB-BCF3-4628-A280-1D684587E114}" srcOrd="6" destOrd="0" presId="urn:microsoft.com/office/officeart/2016/7/layout/RepeatingBendingProcessNew"/>
    <dgm:cxn modelId="{B8118BEE-DE99-4F4F-9A9F-94FB308C9453}" type="presParOf" srcId="{075B9D43-EF83-4294-AAB8-E2E03F805770}" destId="{2A666D19-0E1C-4845-A93A-610B7DE699F2}" srcOrd="7" destOrd="0" presId="urn:microsoft.com/office/officeart/2016/7/layout/RepeatingBendingProcessNew"/>
    <dgm:cxn modelId="{DC77B3F0-7AF8-484A-AEF2-82F4EC83751F}" type="presParOf" srcId="{2A666D19-0E1C-4845-A93A-610B7DE699F2}" destId="{62035373-78B1-4646-BF12-4DC317607D17}" srcOrd="0" destOrd="0" presId="urn:microsoft.com/office/officeart/2016/7/layout/RepeatingBendingProcessNew"/>
    <dgm:cxn modelId="{1ED7B410-E44E-4B75-A01A-5F5E1F1C5B77}" type="presParOf" srcId="{075B9D43-EF83-4294-AAB8-E2E03F805770}" destId="{BAF92EE4-DAE3-45F1-BAB8-E8B6FC5D75A6}" srcOrd="8" destOrd="0" presId="urn:microsoft.com/office/officeart/2016/7/layout/RepeatingBendingProcessNew"/>
    <dgm:cxn modelId="{1FBB01A4-234F-4D9E-9FA0-F4EAEEE8818F}" type="presParOf" srcId="{075B9D43-EF83-4294-AAB8-E2E03F805770}" destId="{17075015-FD69-46AD-8CEE-C05E3D3C8EBE}" srcOrd="9" destOrd="0" presId="urn:microsoft.com/office/officeart/2016/7/layout/RepeatingBendingProcessNew"/>
    <dgm:cxn modelId="{FBF4D7F9-3385-4930-AA84-CB1D71A30B40}" type="presParOf" srcId="{17075015-FD69-46AD-8CEE-C05E3D3C8EBE}" destId="{1FFD4548-6A82-41FA-A1CB-C570E83DAE80}" srcOrd="0" destOrd="0" presId="urn:microsoft.com/office/officeart/2016/7/layout/RepeatingBendingProcessNew"/>
    <dgm:cxn modelId="{5086CD9B-AA46-467F-9512-292FEA6AA7BC}" type="presParOf" srcId="{075B9D43-EF83-4294-AAB8-E2E03F805770}" destId="{96ABF988-54E2-4781-9184-1FFC0676569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D9234D-F14C-4346-BDEB-E2540EA90440}" type="doc">
      <dgm:prSet loTypeId="urn:microsoft.com/office/officeart/2005/8/layout/matrix2" loCatId="matrix" qsTypeId="urn:microsoft.com/office/officeart/2005/8/quickstyle/simple1" qsCatId="simple" csTypeId="urn:microsoft.com/office/officeart/2005/8/colors/colorful2" csCatId="colorful"/>
      <dgm:spPr/>
      <dgm:t>
        <a:bodyPr/>
        <a:lstStyle/>
        <a:p>
          <a:endParaRPr lang="en-US"/>
        </a:p>
      </dgm:t>
    </dgm:pt>
    <dgm:pt modelId="{EB38D52D-107D-4FB6-8045-B97B16BFC17B}">
      <dgm:prSet/>
      <dgm:spPr/>
      <dgm:t>
        <a:bodyPr/>
        <a:lstStyle/>
        <a:p>
          <a:r>
            <a:rPr lang="en-US" dirty="0"/>
            <a:t>Heavy reliance on reputation lists</a:t>
          </a:r>
        </a:p>
      </dgm:t>
    </dgm:pt>
    <dgm:pt modelId="{1F727555-5088-4352-9F2A-5807E2559E62}" type="parTrans" cxnId="{09CAA121-4F7F-44B4-BF6E-04647B6DBB42}">
      <dgm:prSet/>
      <dgm:spPr/>
      <dgm:t>
        <a:bodyPr/>
        <a:lstStyle/>
        <a:p>
          <a:endParaRPr lang="en-US"/>
        </a:p>
      </dgm:t>
    </dgm:pt>
    <dgm:pt modelId="{31736943-D610-478B-BC53-D381338C6BFB}" type="sibTrans" cxnId="{09CAA121-4F7F-44B4-BF6E-04647B6DBB42}">
      <dgm:prSet/>
      <dgm:spPr/>
      <dgm:t>
        <a:bodyPr/>
        <a:lstStyle/>
        <a:p>
          <a:endParaRPr lang="en-US"/>
        </a:p>
      </dgm:t>
    </dgm:pt>
    <dgm:pt modelId="{DE5021B1-87BB-4C67-AF2A-063FD94BD3E1}">
      <dgm:prSet/>
      <dgm:spPr/>
      <dgm:t>
        <a:bodyPr/>
        <a:lstStyle/>
        <a:p>
          <a:r>
            <a:rPr lang="en-US" dirty="0"/>
            <a:t>Threat actors may leverage legitimate websites</a:t>
          </a:r>
        </a:p>
      </dgm:t>
    </dgm:pt>
    <dgm:pt modelId="{FA1096FC-9E7F-40D7-BFEB-5767AA2BB291}" type="parTrans" cxnId="{2D25343C-89D7-4B74-976C-163A62417022}">
      <dgm:prSet/>
      <dgm:spPr/>
      <dgm:t>
        <a:bodyPr/>
        <a:lstStyle/>
        <a:p>
          <a:endParaRPr lang="en-US"/>
        </a:p>
      </dgm:t>
    </dgm:pt>
    <dgm:pt modelId="{80302D3F-E2ED-4EF4-BD16-0D721D23B4BA}" type="sibTrans" cxnId="{2D25343C-89D7-4B74-976C-163A62417022}">
      <dgm:prSet/>
      <dgm:spPr/>
      <dgm:t>
        <a:bodyPr/>
        <a:lstStyle/>
        <a:p>
          <a:endParaRPr lang="en-US"/>
        </a:p>
      </dgm:t>
    </dgm:pt>
    <dgm:pt modelId="{07D0A614-FBC3-48C0-A979-EB2DAA124800}">
      <dgm:prSet/>
      <dgm:spPr/>
      <dgm:t>
        <a:bodyPr/>
        <a:lstStyle/>
        <a:p>
          <a:r>
            <a:rPr lang="en-US" dirty="0"/>
            <a:t>Rule-based detectors can’t keep up with changing tactics</a:t>
          </a:r>
        </a:p>
      </dgm:t>
    </dgm:pt>
    <dgm:pt modelId="{E97E0DA5-71AB-4A92-8C29-289BBDA08B8C}" type="parTrans" cxnId="{30245FE3-2B5C-47F0-8A8D-F4C365834627}">
      <dgm:prSet/>
      <dgm:spPr/>
      <dgm:t>
        <a:bodyPr/>
        <a:lstStyle/>
        <a:p>
          <a:endParaRPr lang="en-US"/>
        </a:p>
      </dgm:t>
    </dgm:pt>
    <dgm:pt modelId="{95D18A63-79E1-4357-836A-1659D42E1638}" type="sibTrans" cxnId="{30245FE3-2B5C-47F0-8A8D-F4C365834627}">
      <dgm:prSet/>
      <dgm:spPr/>
      <dgm:t>
        <a:bodyPr/>
        <a:lstStyle/>
        <a:p>
          <a:endParaRPr lang="en-US"/>
        </a:p>
      </dgm:t>
    </dgm:pt>
    <dgm:pt modelId="{10317EC0-001F-487F-B35F-D07BF5F0CE5B}">
      <dgm:prSet/>
      <dgm:spPr/>
      <dgm:t>
        <a:bodyPr/>
        <a:lstStyle/>
        <a:p>
          <a:r>
            <a:rPr lang="en-US" dirty="0"/>
            <a:t>Anti-forensic techniques may deter analysis</a:t>
          </a:r>
        </a:p>
      </dgm:t>
    </dgm:pt>
    <dgm:pt modelId="{D97F027C-A511-438F-BFE4-43843A180347}" type="parTrans" cxnId="{12135A2B-D1D5-4056-98B7-A0CD36B18DC9}">
      <dgm:prSet/>
      <dgm:spPr/>
      <dgm:t>
        <a:bodyPr/>
        <a:lstStyle/>
        <a:p>
          <a:endParaRPr lang="en-US"/>
        </a:p>
      </dgm:t>
    </dgm:pt>
    <dgm:pt modelId="{A0BAA29F-B8B4-4D46-9DF1-CBA8B9543FA4}" type="sibTrans" cxnId="{12135A2B-D1D5-4056-98B7-A0CD36B18DC9}">
      <dgm:prSet/>
      <dgm:spPr/>
      <dgm:t>
        <a:bodyPr/>
        <a:lstStyle/>
        <a:p>
          <a:endParaRPr lang="en-US"/>
        </a:p>
      </dgm:t>
    </dgm:pt>
    <dgm:pt modelId="{20AE7527-DFD3-4735-BA7E-C86DB9747E4E}" type="pres">
      <dgm:prSet presAssocID="{71D9234D-F14C-4346-BDEB-E2540EA90440}" presName="matrix" presStyleCnt="0">
        <dgm:presLayoutVars>
          <dgm:chMax val="1"/>
          <dgm:dir/>
          <dgm:resizeHandles val="exact"/>
        </dgm:presLayoutVars>
      </dgm:prSet>
      <dgm:spPr/>
    </dgm:pt>
    <dgm:pt modelId="{264CD29E-EB38-406B-964F-16D7254FE8A8}" type="pres">
      <dgm:prSet presAssocID="{71D9234D-F14C-4346-BDEB-E2540EA90440}" presName="axisShape" presStyleLbl="bgShp" presStyleIdx="0" presStyleCnt="1"/>
      <dgm:spPr/>
    </dgm:pt>
    <dgm:pt modelId="{EE8C6453-2C94-4881-AA40-6341D9731543}" type="pres">
      <dgm:prSet presAssocID="{71D9234D-F14C-4346-BDEB-E2540EA90440}" presName="rect1" presStyleLbl="node1" presStyleIdx="0" presStyleCnt="4">
        <dgm:presLayoutVars>
          <dgm:chMax val="0"/>
          <dgm:chPref val="0"/>
          <dgm:bulletEnabled val="1"/>
        </dgm:presLayoutVars>
      </dgm:prSet>
      <dgm:spPr/>
    </dgm:pt>
    <dgm:pt modelId="{7D7B2FA5-407E-4106-96A3-BA73E60A13CC}" type="pres">
      <dgm:prSet presAssocID="{71D9234D-F14C-4346-BDEB-E2540EA90440}" presName="rect2" presStyleLbl="node1" presStyleIdx="1" presStyleCnt="4">
        <dgm:presLayoutVars>
          <dgm:chMax val="0"/>
          <dgm:chPref val="0"/>
          <dgm:bulletEnabled val="1"/>
        </dgm:presLayoutVars>
      </dgm:prSet>
      <dgm:spPr/>
    </dgm:pt>
    <dgm:pt modelId="{44F91EBF-8D84-4C3D-82A9-CECE9ACFA339}" type="pres">
      <dgm:prSet presAssocID="{71D9234D-F14C-4346-BDEB-E2540EA90440}" presName="rect3" presStyleLbl="node1" presStyleIdx="2" presStyleCnt="4">
        <dgm:presLayoutVars>
          <dgm:chMax val="0"/>
          <dgm:chPref val="0"/>
          <dgm:bulletEnabled val="1"/>
        </dgm:presLayoutVars>
      </dgm:prSet>
      <dgm:spPr/>
    </dgm:pt>
    <dgm:pt modelId="{624E8D4E-CE70-4280-9D5D-ACE2CBEBD4A7}" type="pres">
      <dgm:prSet presAssocID="{71D9234D-F14C-4346-BDEB-E2540EA90440}" presName="rect4" presStyleLbl="node1" presStyleIdx="3" presStyleCnt="4">
        <dgm:presLayoutVars>
          <dgm:chMax val="0"/>
          <dgm:chPref val="0"/>
          <dgm:bulletEnabled val="1"/>
        </dgm:presLayoutVars>
      </dgm:prSet>
      <dgm:spPr/>
    </dgm:pt>
  </dgm:ptLst>
  <dgm:cxnLst>
    <dgm:cxn modelId="{8BF7BC16-66E1-42A8-99FB-D5D289F43BA5}" type="presOf" srcId="{EB38D52D-107D-4FB6-8045-B97B16BFC17B}" destId="{EE8C6453-2C94-4881-AA40-6341D9731543}" srcOrd="0" destOrd="0" presId="urn:microsoft.com/office/officeart/2005/8/layout/matrix2"/>
    <dgm:cxn modelId="{09CAA121-4F7F-44B4-BF6E-04647B6DBB42}" srcId="{71D9234D-F14C-4346-BDEB-E2540EA90440}" destId="{EB38D52D-107D-4FB6-8045-B97B16BFC17B}" srcOrd="0" destOrd="0" parTransId="{1F727555-5088-4352-9F2A-5807E2559E62}" sibTransId="{31736943-D610-478B-BC53-D381338C6BFB}"/>
    <dgm:cxn modelId="{12135A2B-D1D5-4056-98B7-A0CD36B18DC9}" srcId="{71D9234D-F14C-4346-BDEB-E2540EA90440}" destId="{10317EC0-001F-487F-B35F-D07BF5F0CE5B}" srcOrd="3" destOrd="0" parTransId="{D97F027C-A511-438F-BFE4-43843A180347}" sibTransId="{A0BAA29F-B8B4-4D46-9DF1-CBA8B9543FA4}"/>
    <dgm:cxn modelId="{9052A03B-828B-44C7-939F-F533C91CB470}" type="presOf" srcId="{71D9234D-F14C-4346-BDEB-E2540EA90440}" destId="{20AE7527-DFD3-4735-BA7E-C86DB9747E4E}" srcOrd="0" destOrd="0" presId="urn:microsoft.com/office/officeart/2005/8/layout/matrix2"/>
    <dgm:cxn modelId="{2D25343C-89D7-4B74-976C-163A62417022}" srcId="{71D9234D-F14C-4346-BDEB-E2540EA90440}" destId="{DE5021B1-87BB-4C67-AF2A-063FD94BD3E1}" srcOrd="1" destOrd="0" parTransId="{FA1096FC-9E7F-40D7-BFEB-5767AA2BB291}" sibTransId="{80302D3F-E2ED-4EF4-BD16-0D721D23B4BA}"/>
    <dgm:cxn modelId="{E7DB8760-9EA5-4636-AEBE-70360999FBBA}" type="presOf" srcId="{DE5021B1-87BB-4C67-AF2A-063FD94BD3E1}" destId="{7D7B2FA5-407E-4106-96A3-BA73E60A13CC}" srcOrd="0" destOrd="0" presId="urn:microsoft.com/office/officeart/2005/8/layout/matrix2"/>
    <dgm:cxn modelId="{27AA2FAD-4709-430A-9FDB-6C2E8AC18F9B}" type="presOf" srcId="{10317EC0-001F-487F-B35F-D07BF5F0CE5B}" destId="{624E8D4E-CE70-4280-9D5D-ACE2CBEBD4A7}" srcOrd="0" destOrd="0" presId="urn:microsoft.com/office/officeart/2005/8/layout/matrix2"/>
    <dgm:cxn modelId="{30245FE3-2B5C-47F0-8A8D-F4C365834627}" srcId="{71D9234D-F14C-4346-BDEB-E2540EA90440}" destId="{07D0A614-FBC3-48C0-A979-EB2DAA124800}" srcOrd="2" destOrd="0" parTransId="{E97E0DA5-71AB-4A92-8C29-289BBDA08B8C}" sibTransId="{95D18A63-79E1-4357-836A-1659D42E1638}"/>
    <dgm:cxn modelId="{85AE04F1-3865-4401-89AB-B043AA644287}" type="presOf" srcId="{07D0A614-FBC3-48C0-A979-EB2DAA124800}" destId="{44F91EBF-8D84-4C3D-82A9-CECE9ACFA339}" srcOrd="0" destOrd="0" presId="urn:microsoft.com/office/officeart/2005/8/layout/matrix2"/>
    <dgm:cxn modelId="{A0149190-66ED-4254-9063-A4D9AF0CCF77}" type="presParOf" srcId="{20AE7527-DFD3-4735-BA7E-C86DB9747E4E}" destId="{264CD29E-EB38-406B-964F-16D7254FE8A8}" srcOrd="0" destOrd="0" presId="urn:microsoft.com/office/officeart/2005/8/layout/matrix2"/>
    <dgm:cxn modelId="{8C555FE3-A209-4047-9FBD-5300937A1021}" type="presParOf" srcId="{20AE7527-DFD3-4735-BA7E-C86DB9747E4E}" destId="{EE8C6453-2C94-4881-AA40-6341D9731543}" srcOrd="1" destOrd="0" presId="urn:microsoft.com/office/officeart/2005/8/layout/matrix2"/>
    <dgm:cxn modelId="{290DD448-0370-4362-829F-1283A34838A0}" type="presParOf" srcId="{20AE7527-DFD3-4735-BA7E-C86DB9747E4E}" destId="{7D7B2FA5-407E-4106-96A3-BA73E60A13CC}" srcOrd="2" destOrd="0" presId="urn:microsoft.com/office/officeart/2005/8/layout/matrix2"/>
    <dgm:cxn modelId="{4AA39F2E-4948-4D7B-93AA-B6097FB2F93B}" type="presParOf" srcId="{20AE7527-DFD3-4735-BA7E-C86DB9747E4E}" destId="{44F91EBF-8D84-4C3D-82A9-CECE9ACFA339}" srcOrd="3" destOrd="0" presId="urn:microsoft.com/office/officeart/2005/8/layout/matrix2"/>
    <dgm:cxn modelId="{8609C204-7E94-4F5B-A228-516808497505}" type="presParOf" srcId="{20AE7527-DFD3-4735-BA7E-C86DB9747E4E}" destId="{624E8D4E-CE70-4280-9D5D-ACE2CBEBD4A7}"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8FE35-038E-4E1F-B5CD-4295E143746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11B06A8-FE19-4BF5-8B5D-C4FDC074F45F}">
      <dgm:prSet custT="1"/>
      <dgm:spPr>
        <a:solidFill>
          <a:schemeClr val="accent3"/>
        </a:solidFill>
      </dgm:spPr>
      <dgm:t>
        <a:bodyPr/>
        <a:lstStyle/>
        <a:p>
          <a:r>
            <a:rPr lang="en-US" sz="2800" dirty="0"/>
            <a:t>Feature sets could include one or more of the following:</a:t>
          </a:r>
        </a:p>
      </dgm:t>
    </dgm:pt>
    <dgm:pt modelId="{1B2FC763-5273-494D-BB48-3AC3E06484A3}" type="parTrans" cxnId="{584B184E-E98F-4A1A-9BBC-2258392F0075}">
      <dgm:prSet/>
      <dgm:spPr/>
      <dgm:t>
        <a:bodyPr/>
        <a:lstStyle/>
        <a:p>
          <a:endParaRPr lang="en-US"/>
        </a:p>
      </dgm:t>
    </dgm:pt>
    <dgm:pt modelId="{C7F14857-8F96-4496-AAFE-3AC689C7049C}" type="sibTrans" cxnId="{584B184E-E98F-4A1A-9BBC-2258392F0075}">
      <dgm:prSet/>
      <dgm:spPr/>
      <dgm:t>
        <a:bodyPr/>
        <a:lstStyle/>
        <a:p>
          <a:endParaRPr lang="en-US"/>
        </a:p>
      </dgm:t>
    </dgm:pt>
    <dgm:pt modelId="{FAC36BBC-53BE-49F0-9561-B79A43164702}">
      <dgm:prSet custT="1"/>
      <dgm:spPr/>
      <dgm:t>
        <a:bodyPr/>
        <a:lstStyle/>
        <a:p>
          <a:r>
            <a:rPr lang="en-US" sz="2800" dirty="0"/>
            <a:t>URL-based (lexical)</a:t>
          </a:r>
        </a:p>
      </dgm:t>
    </dgm:pt>
    <dgm:pt modelId="{48602BCD-2704-45C5-9080-A44EFB7FC77F}" type="parTrans" cxnId="{319B7593-DCFE-4ADE-8E53-8BBFD4492051}">
      <dgm:prSet/>
      <dgm:spPr/>
      <dgm:t>
        <a:bodyPr/>
        <a:lstStyle/>
        <a:p>
          <a:endParaRPr lang="en-US"/>
        </a:p>
      </dgm:t>
    </dgm:pt>
    <dgm:pt modelId="{97BD5C8B-BA39-45C4-BB2F-E8C8BD2210F5}" type="sibTrans" cxnId="{319B7593-DCFE-4ADE-8E53-8BBFD4492051}">
      <dgm:prSet/>
      <dgm:spPr/>
      <dgm:t>
        <a:bodyPr/>
        <a:lstStyle/>
        <a:p>
          <a:endParaRPr lang="en-US"/>
        </a:p>
      </dgm:t>
    </dgm:pt>
    <dgm:pt modelId="{B3DCB4A5-0F2D-4869-833E-671FEA0E8A93}">
      <dgm:prSet custT="1"/>
      <dgm:spPr/>
      <dgm:t>
        <a:bodyPr/>
        <a:lstStyle/>
        <a:p>
          <a:r>
            <a:rPr lang="en-US" sz="2800" dirty="0"/>
            <a:t>Host-based</a:t>
          </a:r>
        </a:p>
      </dgm:t>
    </dgm:pt>
    <dgm:pt modelId="{0652D9F6-EB44-4F42-8323-E8F9EDA51FC4}" type="parTrans" cxnId="{43E16C08-6782-48C0-996D-0B0EF08FEA55}">
      <dgm:prSet/>
      <dgm:spPr/>
      <dgm:t>
        <a:bodyPr/>
        <a:lstStyle/>
        <a:p>
          <a:endParaRPr lang="en-US"/>
        </a:p>
      </dgm:t>
    </dgm:pt>
    <dgm:pt modelId="{4B8D38DC-686B-4E61-866F-A76441B24343}" type="sibTrans" cxnId="{43E16C08-6782-48C0-996D-0B0EF08FEA55}">
      <dgm:prSet/>
      <dgm:spPr/>
      <dgm:t>
        <a:bodyPr/>
        <a:lstStyle/>
        <a:p>
          <a:endParaRPr lang="en-US"/>
        </a:p>
      </dgm:t>
    </dgm:pt>
    <dgm:pt modelId="{CF3C4868-614E-4B8A-80F4-E6C285F57022}">
      <dgm:prSet custT="1"/>
      <dgm:spPr/>
      <dgm:t>
        <a:bodyPr/>
        <a:lstStyle/>
        <a:p>
          <a:r>
            <a:rPr lang="en-US" sz="2400" dirty="0"/>
            <a:t>Reputation lists</a:t>
          </a:r>
        </a:p>
      </dgm:t>
    </dgm:pt>
    <dgm:pt modelId="{AC77B09F-9F07-4A5E-ACE7-327738B96091}" type="parTrans" cxnId="{8EECC935-8F13-477C-AC6F-50C935741B3A}">
      <dgm:prSet/>
      <dgm:spPr/>
      <dgm:t>
        <a:bodyPr/>
        <a:lstStyle/>
        <a:p>
          <a:endParaRPr lang="en-US"/>
        </a:p>
      </dgm:t>
    </dgm:pt>
    <dgm:pt modelId="{0DE0DEC4-3A84-4465-BD5E-13BD371BCDEB}" type="sibTrans" cxnId="{8EECC935-8F13-477C-AC6F-50C935741B3A}">
      <dgm:prSet/>
      <dgm:spPr/>
      <dgm:t>
        <a:bodyPr/>
        <a:lstStyle/>
        <a:p>
          <a:endParaRPr lang="en-US"/>
        </a:p>
      </dgm:t>
    </dgm:pt>
    <dgm:pt modelId="{4CFB85BE-F773-43EE-A75A-387914ACCBA9}">
      <dgm:prSet custT="1"/>
      <dgm:spPr/>
      <dgm:t>
        <a:bodyPr/>
        <a:lstStyle/>
        <a:p>
          <a:r>
            <a:rPr lang="en-US" sz="2400" dirty="0"/>
            <a:t>Domain name registration</a:t>
          </a:r>
        </a:p>
      </dgm:t>
    </dgm:pt>
    <dgm:pt modelId="{18B518AC-6EF8-4F0F-B7A5-D0B00F7AA27B}" type="parTrans" cxnId="{20BF6BBB-0D49-49DB-9728-49E92ED1E4B2}">
      <dgm:prSet/>
      <dgm:spPr/>
      <dgm:t>
        <a:bodyPr/>
        <a:lstStyle/>
        <a:p>
          <a:endParaRPr lang="en-US"/>
        </a:p>
      </dgm:t>
    </dgm:pt>
    <dgm:pt modelId="{D8FAF800-D6B1-408D-8BEF-00C79B8F9375}" type="sibTrans" cxnId="{20BF6BBB-0D49-49DB-9728-49E92ED1E4B2}">
      <dgm:prSet/>
      <dgm:spPr/>
      <dgm:t>
        <a:bodyPr/>
        <a:lstStyle/>
        <a:p>
          <a:endParaRPr lang="en-US"/>
        </a:p>
      </dgm:t>
    </dgm:pt>
    <dgm:pt modelId="{E644FD46-1F0F-41C3-B1A6-9CADD7FF31F2}">
      <dgm:prSet custT="1"/>
      <dgm:spPr/>
      <dgm:t>
        <a:bodyPr/>
        <a:lstStyle/>
        <a:p>
          <a:r>
            <a:rPr lang="en-US" sz="2400" dirty="0"/>
            <a:t>Domain name resolution</a:t>
          </a:r>
        </a:p>
      </dgm:t>
    </dgm:pt>
    <dgm:pt modelId="{13AB539A-5B50-4647-8BC4-836192E4C406}" type="parTrans" cxnId="{091B1721-0D98-478D-9904-7D4041D47800}">
      <dgm:prSet/>
      <dgm:spPr/>
      <dgm:t>
        <a:bodyPr/>
        <a:lstStyle/>
        <a:p>
          <a:endParaRPr lang="en-US"/>
        </a:p>
      </dgm:t>
    </dgm:pt>
    <dgm:pt modelId="{10C2D901-0AC4-45C6-B5AE-64C0C8196BCE}" type="sibTrans" cxnId="{091B1721-0D98-478D-9904-7D4041D47800}">
      <dgm:prSet/>
      <dgm:spPr/>
      <dgm:t>
        <a:bodyPr/>
        <a:lstStyle/>
        <a:p>
          <a:endParaRPr lang="en-US"/>
        </a:p>
      </dgm:t>
    </dgm:pt>
    <dgm:pt modelId="{F0541597-1194-4C9E-99B1-64DBFC1B12F0}">
      <dgm:prSet custT="1"/>
      <dgm:spPr/>
      <dgm:t>
        <a:bodyPr/>
        <a:lstStyle/>
        <a:p>
          <a:r>
            <a:rPr lang="en-US" sz="2400" dirty="0"/>
            <a:t>Connection speed</a:t>
          </a:r>
        </a:p>
      </dgm:t>
    </dgm:pt>
    <dgm:pt modelId="{A509638F-BA67-4F42-8866-B6D0E55D8CBC}" type="parTrans" cxnId="{5E87630A-18FD-41C5-A95B-2AA10F231792}">
      <dgm:prSet/>
      <dgm:spPr/>
      <dgm:t>
        <a:bodyPr/>
        <a:lstStyle/>
        <a:p>
          <a:endParaRPr lang="en-US"/>
        </a:p>
      </dgm:t>
    </dgm:pt>
    <dgm:pt modelId="{91074887-A54E-48DA-A56B-D82C43622CF7}" type="sibTrans" cxnId="{5E87630A-18FD-41C5-A95B-2AA10F231792}">
      <dgm:prSet/>
      <dgm:spPr/>
      <dgm:t>
        <a:bodyPr/>
        <a:lstStyle/>
        <a:p>
          <a:endParaRPr lang="en-US"/>
        </a:p>
      </dgm:t>
    </dgm:pt>
    <dgm:pt modelId="{982FDF03-7DE6-4106-A408-013D13F2100B}">
      <dgm:prSet custT="1"/>
      <dgm:spPr/>
      <dgm:t>
        <a:bodyPr/>
        <a:lstStyle/>
        <a:p>
          <a:r>
            <a:rPr lang="en-US" sz="2400" dirty="0"/>
            <a:t>Link popularity</a:t>
          </a:r>
        </a:p>
      </dgm:t>
    </dgm:pt>
    <dgm:pt modelId="{350D6041-20AE-42B5-B42B-044DB74CDBA9}" type="parTrans" cxnId="{9785E7B0-C51F-476E-867C-5096A6062E99}">
      <dgm:prSet/>
      <dgm:spPr/>
      <dgm:t>
        <a:bodyPr/>
        <a:lstStyle/>
        <a:p>
          <a:endParaRPr lang="en-US"/>
        </a:p>
      </dgm:t>
    </dgm:pt>
    <dgm:pt modelId="{87BB9923-EA55-458D-A4A1-42232D1D35A1}" type="sibTrans" cxnId="{9785E7B0-C51F-476E-867C-5096A6062E99}">
      <dgm:prSet/>
      <dgm:spPr/>
      <dgm:t>
        <a:bodyPr/>
        <a:lstStyle/>
        <a:p>
          <a:endParaRPr lang="en-US"/>
        </a:p>
      </dgm:t>
    </dgm:pt>
    <dgm:pt modelId="{380103A3-0353-4C04-BA41-DEF1DEFC4785}">
      <dgm:prSet custT="1"/>
      <dgm:spPr/>
      <dgm:t>
        <a:bodyPr/>
        <a:lstStyle/>
        <a:p>
          <a:r>
            <a:rPr lang="en-US" sz="2400" dirty="0"/>
            <a:t>URL source code</a:t>
          </a:r>
        </a:p>
      </dgm:t>
    </dgm:pt>
    <dgm:pt modelId="{A0283731-8928-4EFF-9C27-754C093CE10C}" type="parTrans" cxnId="{4027117D-025E-4B3C-B3CB-27AA3BE5BF05}">
      <dgm:prSet/>
      <dgm:spPr/>
      <dgm:t>
        <a:bodyPr/>
        <a:lstStyle/>
        <a:p>
          <a:endParaRPr lang="en-US"/>
        </a:p>
      </dgm:t>
    </dgm:pt>
    <dgm:pt modelId="{4B847E54-A919-4DB1-AECB-7823B3BB0B2B}" type="sibTrans" cxnId="{4027117D-025E-4B3C-B3CB-27AA3BE5BF05}">
      <dgm:prSet/>
      <dgm:spPr/>
      <dgm:t>
        <a:bodyPr/>
        <a:lstStyle/>
        <a:p>
          <a:endParaRPr lang="en-US"/>
        </a:p>
      </dgm:t>
    </dgm:pt>
    <dgm:pt modelId="{ADE7CF86-D16B-4D3B-B828-7471D7AC1594}" type="pres">
      <dgm:prSet presAssocID="{F558FE35-038E-4E1F-B5CD-4295E143746E}" presName="linear" presStyleCnt="0">
        <dgm:presLayoutVars>
          <dgm:animLvl val="lvl"/>
          <dgm:resizeHandles val="exact"/>
        </dgm:presLayoutVars>
      </dgm:prSet>
      <dgm:spPr/>
    </dgm:pt>
    <dgm:pt modelId="{D8A3228E-3A63-445D-A7DC-7766508AAEA6}" type="pres">
      <dgm:prSet presAssocID="{E11B06A8-FE19-4BF5-8B5D-C4FDC074F45F}" presName="parentText" presStyleLbl="node1" presStyleIdx="0" presStyleCnt="1" custLinFactNeighborY="-5385">
        <dgm:presLayoutVars>
          <dgm:chMax val="0"/>
          <dgm:bulletEnabled val="1"/>
        </dgm:presLayoutVars>
      </dgm:prSet>
      <dgm:spPr/>
    </dgm:pt>
    <dgm:pt modelId="{81C35207-7CC1-4B4C-92D2-A3147F90BCA1}" type="pres">
      <dgm:prSet presAssocID="{E11B06A8-FE19-4BF5-8B5D-C4FDC074F45F}" presName="childText" presStyleLbl="revTx" presStyleIdx="0" presStyleCnt="1">
        <dgm:presLayoutVars>
          <dgm:bulletEnabled val="1"/>
        </dgm:presLayoutVars>
      </dgm:prSet>
      <dgm:spPr/>
    </dgm:pt>
  </dgm:ptLst>
  <dgm:cxnLst>
    <dgm:cxn modelId="{43E16C08-6782-48C0-996D-0B0EF08FEA55}" srcId="{E11B06A8-FE19-4BF5-8B5D-C4FDC074F45F}" destId="{B3DCB4A5-0F2D-4869-833E-671FEA0E8A93}" srcOrd="1" destOrd="0" parTransId="{0652D9F6-EB44-4F42-8323-E8F9EDA51FC4}" sibTransId="{4B8D38DC-686B-4E61-866F-A76441B24343}"/>
    <dgm:cxn modelId="{5E87630A-18FD-41C5-A95B-2AA10F231792}" srcId="{B3DCB4A5-0F2D-4869-833E-671FEA0E8A93}" destId="{F0541597-1194-4C9E-99B1-64DBFC1B12F0}" srcOrd="3" destOrd="0" parTransId="{A509638F-BA67-4F42-8866-B6D0E55D8CBC}" sibTransId="{91074887-A54E-48DA-A56B-D82C43622CF7}"/>
    <dgm:cxn modelId="{D350EB0E-64F0-43EC-9A77-EF0EC5298248}" type="presOf" srcId="{CF3C4868-614E-4B8A-80F4-E6C285F57022}" destId="{81C35207-7CC1-4B4C-92D2-A3147F90BCA1}" srcOrd="0" destOrd="2" presId="urn:microsoft.com/office/officeart/2005/8/layout/vList2"/>
    <dgm:cxn modelId="{DAE06117-EB2E-4E2B-A4CF-0D3CF0A20A32}" type="presOf" srcId="{B3DCB4A5-0F2D-4869-833E-671FEA0E8A93}" destId="{81C35207-7CC1-4B4C-92D2-A3147F90BCA1}" srcOrd="0" destOrd="1" presId="urn:microsoft.com/office/officeart/2005/8/layout/vList2"/>
    <dgm:cxn modelId="{091B1721-0D98-478D-9904-7D4041D47800}" srcId="{B3DCB4A5-0F2D-4869-833E-671FEA0E8A93}" destId="{E644FD46-1F0F-41C3-B1A6-9CADD7FF31F2}" srcOrd="2" destOrd="0" parTransId="{13AB539A-5B50-4647-8BC4-836192E4C406}" sibTransId="{10C2D901-0AC4-45C6-B5AE-64C0C8196BCE}"/>
    <dgm:cxn modelId="{8EECC935-8F13-477C-AC6F-50C935741B3A}" srcId="{B3DCB4A5-0F2D-4869-833E-671FEA0E8A93}" destId="{CF3C4868-614E-4B8A-80F4-E6C285F57022}" srcOrd="0" destOrd="0" parTransId="{AC77B09F-9F07-4A5E-ACE7-327738B96091}" sibTransId="{0DE0DEC4-3A84-4465-BD5E-13BD371BCDEB}"/>
    <dgm:cxn modelId="{B187166C-C6D7-4F1B-9FE4-9EF3A9EB0893}" type="presOf" srcId="{4CFB85BE-F773-43EE-A75A-387914ACCBA9}" destId="{81C35207-7CC1-4B4C-92D2-A3147F90BCA1}" srcOrd="0" destOrd="3" presId="urn:microsoft.com/office/officeart/2005/8/layout/vList2"/>
    <dgm:cxn modelId="{584B184E-E98F-4A1A-9BBC-2258392F0075}" srcId="{F558FE35-038E-4E1F-B5CD-4295E143746E}" destId="{E11B06A8-FE19-4BF5-8B5D-C4FDC074F45F}" srcOrd="0" destOrd="0" parTransId="{1B2FC763-5273-494D-BB48-3AC3E06484A3}" sibTransId="{C7F14857-8F96-4496-AAFE-3AC689C7049C}"/>
    <dgm:cxn modelId="{91B36D74-BB41-49FE-A555-132D812247DA}" type="presOf" srcId="{F558FE35-038E-4E1F-B5CD-4295E143746E}" destId="{ADE7CF86-D16B-4D3B-B828-7471D7AC1594}" srcOrd="0" destOrd="0" presId="urn:microsoft.com/office/officeart/2005/8/layout/vList2"/>
    <dgm:cxn modelId="{456DC27C-F60F-4A9B-9E3C-57FE92749E37}" type="presOf" srcId="{FAC36BBC-53BE-49F0-9561-B79A43164702}" destId="{81C35207-7CC1-4B4C-92D2-A3147F90BCA1}" srcOrd="0" destOrd="0" presId="urn:microsoft.com/office/officeart/2005/8/layout/vList2"/>
    <dgm:cxn modelId="{4027117D-025E-4B3C-B3CB-27AA3BE5BF05}" srcId="{B3DCB4A5-0F2D-4869-833E-671FEA0E8A93}" destId="{380103A3-0353-4C04-BA41-DEF1DEFC4785}" srcOrd="5" destOrd="0" parTransId="{A0283731-8928-4EFF-9C27-754C093CE10C}" sibTransId="{4B847E54-A919-4DB1-AECB-7823B3BB0B2B}"/>
    <dgm:cxn modelId="{319B7593-DCFE-4ADE-8E53-8BBFD4492051}" srcId="{E11B06A8-FE19-4BF5-8B5D-C4FDC074F45F}" destId="{FAC36BBC-53BE-49F0-9561-B79A43164702}" srcOrd="0" destOrd="0" parTransId="{48602BCD-2704-45C5-9080-A44EFB7FC77F}" sibTransId="{97BD5C8B-BA39-45C4-BB2F-E8C8BD2210F5}"/>
    <dgm:cxn modelId="{B757EE97-1495-4085-B297-EC554BB411BE}" type="presOf" srcId="{F0541597-1194-4C9E-99B1-64DBFC1B12F0}" destId="{81C35207-7CC1-4B4C-92D2-A3147F90BCA1}" srcOrd="0" destOrd="5" presId="urn:microsoft.com/office/officeart/2005/8/layout/vList2"/>
    <dgm:cxn modelId="{38BD179F-E385-4A93-968D-6DA638252B5E}" type="presOf" srcId="{982FDF03-7DE6-4106-A408-013D13F2100B}" destId="{81C35207-7CC1-4B4C-92D2-A3147F90BCA1}" srcOrd="0" destOrd="6" presId="urn:microsoft.com/office/officeart/2005/8/layout/vList2"/>
    <dgm:cxn modelId="{9785E7B0-C51F-476E-867C-5096A6062E99}" srcId="{B3DCB4A5-0F2D-4869-833E-671FEA0E8A93}" destId="{982FDF03-7DE6-4106-A408-013D13F2100B}" srcOrd="4" destOrd="0" parTransId="{350D6041-20AE-42B5-B42B-044DB74CDBA9}" sibTransId="{87BB9923-EA55-458D-A4A1-42232D1D35A1}"/>
    <dgm:cxn modelId="{DDFDBDB6-5DDD-4908-AC46-B6AFB47B4435}" type="presOf" srcId="{E644FD46-1F0F-41C3-B1A6-9CADD7FF31F2}" destId="{81C35207-7CC1-4B4C-92D2-A3147F90BCA1}" srcOrd="0" destOrd="4" presId="urn:microsoft.com/office/officeart/2005/8/layout/vList2"/>
    <dgm:cxn modelId="{20BF6BBB-0D49-49DB-9728-49E92ED1E4B2}" srcId="{B3DCB4A5-0F2D-4869-833E-671FEA0E8A93}" destId="{4CFB85BE-F773-43EE-A75A-387914ACCBA9}" srcOrd="1" destOrd="0" parTransId="{18B518AC-6EF8-4F0F-B7A5-D0B00F7AA27B}" sibTransId="{D8FAF800-D6B1-408D-8BEF-00C79B8F9375}"/>
    <dgm:cxn modelId="{39EA0DBC-0F63-4543-9A66-689048F308CF}" type="presOf" srcId="{E11B06A8-FE19-4BF5-8B5D-C4FDC074F45F}" destId="{D8A3228E-3A63-445D-A7DC-7766508AAEA6}" srcOrd="0" destOrd="0" presId="urn:microsoft.com/office/officeart/2005/8/layout/vList2"/>
    <dgm:cxn modelId="{CE6323DA-FF96-406A-8117-4A9AF61FA134}" type="presOf" srcId="{380103A3-0353-4C04-BA41-DEF1DEFC4785}" destId="{81C35207-7CC1-4B4C-92D2-A3147F90BCA1}" srcOrd="0" destOrd="7" presId="urn:microsoft.com/office/officeart/2005/8/layout/vList2"/>
    <dgm:cxn modelId="{F1F3049C-5810-4080-8EF7-4D5C7B838050}" type="presParOf" srcId="{ADE7CF86-D16B-4D3B-B828-7471D7AC1594}" destId="{D8A3228E-3A63-445D-A7DC-7766508AAEA6}" srcOrd="0" destOrd="0" presId="urn:microsoft.com/office/officeart/2005/8/layout/vList2"/>
    <dgm:cxn modelId="{51A2B537-31CB-41D1-AEBE-A153377BF13C}" type="presParOf" srcId="{ADE7CF86-D16B-4D3B-B828-7471D7AC1594}" destId="{81C35207-7CC1-4B4C-92D2-A3147F90BCA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58FE35-038E-4E1F-B5CD-4295E143746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11B06A8-FE19-4BF5-8B5D-C4FDC074F45F}">
      <dgm:prSet custT="1"/>
      <dgm:spPr>
        <a:solidFill>
          <a:schemeClr val="accent3"/>
        </a:solidFill>
      </dgm:spPr>
      <dgm:t>
        <a:bodyPr/>
        <a:lstStyle/>
        <a:p>
          <a:r>
            <a:rPr lang="en-US" sz="2800" dirty="0"/>
            <a:t>Feature sets:</a:t>
          </a:r>
        </a:p>
      </dgm:t>
    </dgm:pt>
    <dgm:pt modelId="{1B2FC763-5273-494D-BB48-3AC3E06484A3}" type="parTrans" cxnId="{584B184E-E98F-4A1A-9BBC-2258392F0075}">
      <dgm:prSet/>
      <dgm:spPr/>
      <dgm:t>
        <a:bodyPr/>
        <a:lstStyle/>
        <a:p>
          <a:endParaRPr lang="en-US"/>
        </a:p>
      </dgm:t>
    </dgm:pt>
    <dgm:pt modelId="{C7F14857-8F96-4496-AAFE-3AC689C7049C}" type="sibTrans" cxnId="{584B184E-E98F-4A1A-9BBC-2258392F0075}">
      <dgm:prSet/>
      <dgm:spPr/>
      <dgm:t>
        <a:bodyPr/>
        <a:lstStyle/>
        <a:p>
          <a:endParaRPr lang="en-US"/>
        </a:p>
      </dgm:t>
    </dgm:pt>
    <dgm:pt modelId="{FAC36BBC-53BE-49F0-9561-B79A43164702}">
      <dgm:prSet custT="1"/>
      <dgm:spPr/>
      <dgm:t>
        <a:bodyPr/>
        <a:lstStyle/>
        <a:p>
          <a:pPr>
            <a:buFont typeface="+mj-lt"/>
            <a:buAutoNum type="arabicPeriod"/>
          </a:pPr>
          <a:r>
            <a:rPr lang="en-US" sz="2800" dirty="0">
              <a:solidFill>
                <a:srgbClr val="00B050"/>
              </a:solidFill>
            </a:rPr>
            <a:t> URL-based (lexical) properties</a:t>
          </a:r>
        </a:p>
      </dgm:t>
    </dgm:pt>
    <dgm:pt modelId="{48602BCD-2704-45C5-9080-A44EFB7FC77F}" type="parTrans" cxnId="{319B7593-DCFE-4ADE-8E53-8BBFD4492051}">
      <dgm:prSet/>
      <dgm:spPr/>
      <dgm:t>
        <a:bodyPr/>
        <a:lstStyle/>
        <a:p>
          <a:endParaRPr lang="en-US"/>
        </a:p>
      </dgm:t>
    </dgm:pt>
    <dgm:pt modelId="{97BD5C8B-BA39-45C4-BB2F-E8C8BD2210F5}" type="sibTrans" cxnId="{319B7593-DCFE-4ADE-8E53-8BBFD4492051}">
      <dgm:prSet/>
      <dgm:spPr/>
      <dgm:t>
        <a:bodyPr/>
        <a:lstStyle/>
        <a:p>
          <a:endParaRPr lang="en-US"/>
        </a:p>
      </dgm:t>
    </dgm:pt>
    <dgm:pt modelId="{4D2301FE-B579-47C6-B1DE-FE617CEC91C5}">
      <dgm:prSet custT="1"/>
      <dgm:spPr/>
      <dgm:t>
        <a:bodyPr/>
        <a:lstStyle/>
        <a:p>
          <a:pPr>
            <a:buFont typeface="+mj-lt"/>
            <a:buAutoNum type="arabicPeriod"/>
          </a:pPr>
          <a:r>
            <a:rPr lang="en-US" sz="2800" dirty="0">
              <a:solidFill>
                <a:srgbClr val="00B050"/>
              </a:solidFill>
            </a:rPr>
            <a:t> Term-document matrix (NLP approach)</a:t>
          </a:r>
        </a:p>
      </dgm:t>
    </dgm:pt>
    <dgm:pt modelId="{2FA8332F-460B-4CDE-8E90-A09842054DE9}" type="parTrans" cxnId="{39D817F1-3BDD-4897-84EC-21C16A5EDD15}">
      <dgm:prSet/>
      <dgm:spPr/>
      <dgm:t>
        <a:bodyPr/>
        <a:lstStyle/>
        <a:p>
          <a:endParaRPr lang="en-US"/>
        </a:p>
      </dgm:t>
    </dgm:pt>
    <dgm:pt modelId="{A73500D6-71B4-47AB-A786-08FCFFFD23CB}" type="sibTrans" cxnId="{39D817F1-3BDD-4897-84EC-21C16A5EDD15}">
      <dgm:prSet/>
      <dgm:spPr/>
      <dgm:t>
        <a:bodyPr/>
        <a:lstStyle/>
        <a:p>
          <a:endParaRPr lang="en-US"/>
        </a:p>
      </dgm:t>
    </dgm:pt>
    <dgm:pt modelId="{ADE7CF86-D16B-4D3B-B828-7471D7AC1594}" type="pres">
      <dgm:prSet presAssocID="{F558FE35-038E-4E1F-B5CD-4295E143746E}" presName="linear" presStyleCnt="0">
        <dgm:presLayoutVars>
          <dgm:animLvl val="lvl"/>
          <dgm:resizeHandles val="exact"/>
        </dgm:presLayoutVars>
      </dgm:prSet>
      <dgm:spPr/>
    </dgm:pt>
    <dgm:pt modelId="{D8A3228E-3A63-445D-A7DC-7766508AAEA6}" type="pres">
      <dgm:prSet presAssocID="{E11B06A8-FE19-4BF5-8B5D-C4FDC074F45F}" presName="parentText" presStyleLbl="node1" presStyleIdx="0" presStyleCnt="1" custLinFactNeighborY="-5385">
        <dgm:presLayoutVars>
          <dgm:chMax val="0"/>
          <dgm:bulletEnabled val="1"/>
        </dgm:presLayoutVars>
      </dgm:prSet>
      <dgm:spPr/>
    </dgm:pt>
    <dgm:pt modelId="{81C35207-7CC1-4B4C-92D2-A3147F90BCA1}" type="pres">
      <dgm:prSet presAssocID="{E11B06A8-FE19-4BF5-8B5D-C4FDC074F45F}" presName="childText" presStyleLbl="revTx" presStyleIdx="0" presStyleCnt="1">
        <dgm:presLayoutVars>
          <dgm:bulletEnabled val="1"/>
        </dgm:presLayoutVars>
      </dgm:prSet>
      <dgm:spPr/>
    </dgm:pt>
  </dgm:ptLst>
  <dgm:cxnLst>
    <dgm:cxn modelId="{C115096C-F472-4A1C-BAAE-5E2E116D2AB4}" type="presOf" srcId="{4D2301FE-B579-47C6-B1DE-FE617CEC91C5}" destId="{81C35207-7CC1-4B4C-92D2-A3147F90BCA1}" srcOrd="0" destOrd="1" presId="urn:microsoft.com/office/officeart/2005/8/layout/vList2"/>
    <dgm:cxn modelId="{584B184E-E98F-4A1A-9BBC-2258392F0075}" srcId="{F558FE35-038E-4E1F-B5CD-4295E143746E}" destId="{E11B06A8-FE19-4BF5-8B5D-C4FDC074F45F}" srcOrd="0" destOrd="0" parTransId="{1B2FC763-5273-494D-BB48-3AC3E06484A3}" sibTransId="{C7F14857-8F96-4496-AAFE-3AC689C7049C}"/>
    <dgm:cxn modelId="{91B36D74-BB41-49FE-A555-132D812247DA}" type="presOf" srcId="{F558FE35-038E-4E1F-B5CD-4295E143746E}" destId="{ADE7CF86-D16B-4D3B-B828-7471D7AC1594}" srcOrd="0" destOrd="0" presId="urn:microsoft.com/office/officeart/2005/8/layout/vList2"/>
    <dgm:cxn modelId="{456DC27C-F60F-4A9B-9E3C-57FE92749E37}" type="presOf" srcId="{FAC36BBC-53BE-49F0-9561-B79A43164702}" destId="{81C35207-7CC1-4B4C-92D2-A3147F90BCA1}" srcOrd="0" destOrd="0" presId="urn:microsoft.com/office/officeart/2005/8/layout/vList2"/>
    <dgm:cxn modelId="{319B7593-DCFE-4ADE-8E53-8BBFD4492051}" srcId="{E11B06A8-FE19-4BF5-8B5D-C4FDC074F45F}" destId="{FAC36BBC-53BE-49F0-9561-B79A43164702}" srcOrd="0" destOrd="0" parTransId="{48602BCD-2704-45C5-9080-A44EFB7FC77F}" sibTransId="{97BD5C8B-BA39-45C4-BB2F-E8C8BD2210F5}"/>
    <dgm:cxn modelId="{39EA0DBC-0F63-4543-9A66-689048F308CF}" type="presOf" srcId="{E11B06A8-FE19-4BF5-8B5D-C4FDC074F45F}" destId="{D8A3228E-3A63-445D-A7DC-7766508AAEA6}" srcOrd="0" destOrd="0" presId="urn:microsoft.com/office/officeart/2005/8/layout/vList2"/>
    <dgm:cxn modelId="{39D817F1-3BDD-4897-84EC-21C16A5EDD15}" srcId="{E11B06A8-FE19-4BF5-8B5D-C4FDC074F45F}" destId="{4D2301FE-B579-47C6-B1DE-FE617CEC91C5}" srcOrd="1" destOrd="0" parTransId="{2FA8332F-460B-4CDE-8E90-A09842054DE9}" sibTransId="{A73500D6-71B4-47AB-A786-08FCFFFD23CB}"/>
    <dgm:cxn modelId="{F1F3049C-5810-4080-8EF7-4D5C7B838050}" type="presParOf" srcId="{ADE7CF86-D16B-4D3B-B828-7471D7AC1594}" destId="{D8A3228E-3A63-445D-A7DC-7766508AAEA6}" srcOrd="0" destOrd="0" presId="urn:microsoft.com/office/officeart/2005/8/layout/vList2"/>
    <dgm:cxn modelId="{51A2B537-31CB-41D1-AEBE-A153377BF13C}" type="presParOf" srcId="{ADE7CF86-D16B-4D3B-B828-7471D7AC1594}" destId="{81C35207-7CC1-4B4C-92D2-A3147F90BCA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EA028F-9F8D-4BB6-A16D-C527FCB30F8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FF1BB00-4411-4864-BDF6-5EBAE954581E}">
      <dgm:prSet phldrT="[Text]"/>
      <dgm:spPr>
        <a:solidFill>
          <a:schemeClr val="accent3"/>
        </a:solidFill>
      </dgm:spPr>
      <dgm:t>
        <a:bodyPr/>
        <a:lstStyle/>
        <a:p>
          <a:r>
            <a:rPr lang="en-US" dirty="0"/>
            <a:t>Prep</a:t>
          </a:r>
        </a:p>
      </dgm:t>
    </dgm:pt>
    <dgm:pt modelId="{FC2F28B1-B6B0-4BAD-88D5-7366BD0DDF0F}" type="parTrans" cxnId="{0B2B839A-2057-4EF2-AA11-E9B9A73D9D02}">
      <dgm:prSet/>
      <dgm:spPr/>
      <dgm:t>
        <a:bodyPr/>
        <a:lstStyle/>
        <a:p>
          <a:endParaRPr lang="en-US"/>
        </a:p>
      </dgm:t>
    </dgm:pt>
    <dgm:pt modelId="{B81D5FA3-EEC7-41B4-9A23-EECB064F859E}" type="sibTrans" cxnId="{0B2B839A-2057-4EF2-AA11-E9B9A73D9D02}">
      <dgm:prSet/>
      <dgm:spPr/>
      <dgm:t>
        <a:bodyPr/>
        <a:lstStyle/>
        <a:p>
          <a:endParaRPr lang="en-US"/>
        </a:p>
      </dgm:t>
    </dgm:pt>
    <dgm:pt modelId="{5214DD76-866E-4701-A005-566A1F668616}">
      <dgm:prSet phldrT="[Text]"/>
      <dgm:spPr>
        <a:ln>
          <a:solidFill>
            <a:srgbClr val="040C48"/>
          </a:solidFill>
        </a:ln>
      </dgm:spPr>
      <dgm:t>
        <a:bodyPr/>
        <a:lstStyle/>
        <a:p>
          <a:r>
            <a:rPr lang="en-US" dirty="0"/>
            <a:t>Remove categorical features</a:t>
          </a:r>
        </a:p>
      </dgm:t>
    </dgm:pt>
    <dgm:pt modelId="{C7C0D158-922C-451F-B86B-BB8005F04023}" type="parTrans" cxnId="{AFAEC295-6222-4F48-91CC-4129AEFC3EE9}">
      <dgm:prSet/>
      <dgm:spPr/>
      <dgm:t>
        <a:bodyPr/>
        <a:lstStyle/>
        <a:p>
          <a:endParaRPr lang="en-US"/>
        </a:p>
      </dgm:t>
    </dgm:pt>
    <dgm:pt modelId="{7F27001C-9A9E-4C0A-B16A-E50222A07531}" type="sibTrans" cxnId="{AFAEC295-6222-4F48-91CC-4129AEFC3EE9}">
      <dgm:prSet/>
      <dgm:spPr/>
      <dgm:t>
        <a:bodyPr/>
        <a:lstStyle/>
        <a:p>
          <a:endParaRPr lang="en-US"/>
        </a:p>
      </dgm:t>
    </dgm:pt>
    <dgm:pt modelId="{199DE1D9-E027-4AEE-B099-905881A2FBD7}">
      <dgm:prSet phldrT="[Text]"/>
      <dgm:spPr>
        <a:ln>
          <a:solidFill>
            <a:srgbClr val="040C48"/>
          </a:solidFill>
        </a:ln>
      </dgm:spPr>
      <dgm:t>
        <a:bodyPr/>
        <a:lstStyle/>
        <a:p>
          <a:r>
            <a:rPr lang="en-US" dirty="0"/>
            <a:t>Normalization</a:t>
          </a:r>
        </a:p>
      </dgm:t>
    </dgm:pt>
    <dgm:pt modelId="{09988289-1BC2-4994-919A-9FEE4D53EC70}" type="parTrans" cxnId="{6B5B5DF8-AFA6-4194-89F0-3172D7773E53}">
      <dgm:prSet/>
      <dgm:spPr/>
      <dgm:t>
        <a:bodyPr/>
        <a:lstStyle/>
        <a:p>
          <a:endParaRPr lang="en-US"/>
        </a:p>
      </dgm:t>
    </dgm:pt>
    <dgm:pt modelId="{B676B147-0053-4F52-BA56-FE05561F6C8E}" type="sibTrans" cxnId="{6B5B5DF8-AFA6-4194-89F0-3172D7773E53}">
      <dgm:prSet/>
      <dgm:spPr/>
      <dgm:t>
        <a:bodyPr/>
        <a:lstStyle/>
        <a:p>
          <a:endParaRPr lang="en-US"/>
        </a:p>
      </dgm:t>
    </dgm:pt>
    <dgm:pt modelId="{796100E9-A160-47D2-A1CC-CBB55D4DD499}">
      <dgm:prSet phldrT="[Text]"/>
      <dgm:spPr>
        <a:solidFill>
          <a:srgbClr val="040C48"/>
        </a:solidFill>
      </dgm:spPr>
      <dgm:t>
        <a:bodyPr/>
        <a:lstStyle/>
        <a:p>
          <a:r>
            <a:rPr lang="en-US" dirty="0"/>
            <a:t>Train</a:t>
          </a:r>
        </a:p>
      </dgm:t>
    </dgm:pt>
    <dgm:pt modelId="{99E8BC8E-B71F-4784-A7CB-7E405B382087}" type="parTrans" cxnId="{BAB334B0-F917-4451-B2FB-F9A09C00EB84}">
      <dgm:prSet/>
      <dgm:spPr/>
      <dgm:t>
        <a:bodyPr/>
        <a:lstStyle/>
        <a:p>
          <a:endParaRPr lang="en-US"/>
        </a:p>
      </dgm:t>
    </dgm:pt>
    <dgm:pt modelId="{464FD8DE-93A8-4043-971F-785C9137C806}" type="sibTrans" cxnId="{BAB334B0-F917-4451-B2FB-F9A09C00EB84}">
      <dgm:prSet/>
      <dgm:spPr/>
      <dgm:t>
        <a:bodyPr/>
        <a:lstStyle/>
        <a:p>
          <a:endParaRPr lang="en-US"/>
        </a:p>
      </dgm:t>
    </dgm:pt>
    <dgm:pt modelId="{525A3A3F-0E25-40A5-A5D1-C035E0174EEC}">
      <dgm:prSet phldrT="[Text]"/>
      <dgm:spPr>
        <a:solidFill>
          <a:schemeClr val="bg1">
            <a:alpha val="90000"/>
          </a:schemeClr>
        </a:solidFill>
        <a:ln>
          <a:solidFill>
            <a:srgbClr val="040C48"/>
          </a:solidFill>
        </a:ln>
      </dgm:spPr>
      <dgm:t>
        <a:bodyPr/>
        <a:lstStyle/>
        <a:p>
          <a:r>
            <a:rPr lang="en-US" dirty="0"/>
            <a:t>Parameter/Classifier tuning</a:t>
          </a:r>
        </a:p>
      </dgm:t>
    </dgm:pt>
    <dgm:pt modelId="{CC893556-656A-4CFA-9B15-B1CFC04BA6FA}" type="parTrans" cxnId="{5764DC81-D718-4AAF-BA23-1CB25653260E}">
      <dgm:prSet/>
      <dgm:spPr/>
      <dgm:t>
        <a:bodyPr/>
        <a:lstStyle/>
        <a:p>
          <a:endParaRPr lang="en-US"/>
        </a:p>
      </dgm:t>
    </dgm:pt>
    <dgm:pt modelId="{8A1AE867-84B1-4535-AA2C-315A64E34F52}" type="sibTrans" cxnId="{5764DC81-D718-4AAF-BA23-1CB25653260E}">
      <dgm:prSet/>
      <dgm:spPr/>
      <dgm:t>
        <a:bodyPr/>
        <a:lstStyle/>
        <a:p>
          <a:endParaRPr lang="en-US"/>
        </a:p>
      </dgm:t>
    </dgm:pt>
    <dgm:pt modelId="{F485EA63-2959-479D-8689-D8676007C8F7}">
      <dgm:prSet phldrT="[Text]"/>
      <dgm:spPr>
        <a:solidFill>
          <a:schemeClr val="tx2">
            <a:lumMod val="75000"/>
            <a:lumOff val="25000"/>
          </a:schemeClr>
        </a:solidFill>
      </dgm:spPr>
      <dgm:t>
        <a:bodyPr/>
        <a:lstStyle/>
        <a:p>
          <a:r>
            <a:rPr lang="en-US" dirty="0"/>
            <a:t>Test</a:t>
          </a:r>
        </a:p>
      </dgm:t>
    </dgm:pt>
    <dgm:pt modelId="{5F16F8B9-B7BC-47C6-BD23-027B298977F6}" type="parTrans" cxnId="{ADC3A8AE-FD29-400F-8519-F59F1AA12A6D}">
      <dgm:prSet/>
      <dgm:spPr/>
      <dgm:t>
        <a:bodyPr/>
        <a:lstStyle/>
        <a:p>
          <a:endParaRPr lang="en-US"/>
        </a:p>
      </dgm:t>
    </dgm:pt>
    <dgm:pt modelId="{1222EC3A-4249-4A65-A5ED-94A8452DB54F}" type="sibTrans" cxnId="{ADC3A8AE-FD29-400F-8519-F59F1AA12A6D}">
      <dgm:prSet/>
      <dgm:spPr/>
      <dgm:t>
        <a:bodyPr/>
        <a:lstStyle/>
        <a:p>
          <a:endParaRPr lang="en-US"/>
        </a:p>
      </dgm:t>
    </dgm:pt>
    <dgm:pt modelId="{A0E0A55F-21E4-431E-B68E-78ACE74FEEA3}">
      <dgm:prSet phldrT="[Text]"/>
      <dgm:spPr>
        <a:ln>
          <a:solidFill>
            <a:srgbClr val="040C48"/>
          </a:solidFill>
        </a:ln>
      </dgm:spPr>
      <dgm:t>
        <a:bodyPr/>
        <a:lstStyle/>
        <a:p>
          <a:r>
            <a:rPr lang="en-US" dirty="0"/>
            <a:t>Predict on test data</a:t>
          </a:r>
        </a:p>
      </dgm:t>
    </dgm:pt>
    <dgm:pt modelId="{BA488A3C-51A8-4B96-B684-E548B14073EE}" type="parTrans" cxnId="{6461E21F-F1F1-4B09-981C-96E9EAAE501B}">
      <dgm:prSet/>
      <dgm:spPr/>
      <dgm:t>
        <a:bodyPr/>
        <a:lstStyle/>
        <a:p>
          <a:endParaRPr lang="en-US"/>
        </a:p>
      </dgm:t>
    </dgm:pt>
    <dgm:pt modelId="{6D5324D3-FB34-4BA7-9B79-F7FAB3D6B89D}" type="sibTrans" cxnId="{6461E21F-F1F1-4B09-981C-96E9EAAE501B}">
      <dgm:prSet/>
      <dgm:spPr/>
      <dgm:t>
        <a:bodyPr/>
        <a:lstStyle/>
        <a:p>
          <a:endParaRPr lang="en-US"/>
        </a:p>
      </dgm:t>
    </dgm:pt>
    <dgm:pt modelId="{6D04E26A-CDB3-4836-BAA5-CD4445063E64}">
      <dgm:prSet phldrT="[Text]"/>
      <dgm:spPr>
        <a:ln>
          <a:solidFill>
            <a:srgbClr val="040C48"/>
          </a:solidFill>
        </a:ln>
      </dgm:spPr>
      <dgm:t>
        <a:bodyPr/>
        <a:lstStyle/>
        <a:p>
          <a:r>
            <a:rPr lang="en-US" dirty="0"/>
            <a:t>Analyze scores</a:t>
          </a:r>
        </a:p>
      </dgm:t>
    </dgm:pt>
    <dgm:pt modelId="{1D63DA85-62B9-4D08-BDDE-E40EBDE5F02F}" type="parTrans" cxnId="{5ACDEA2A-5468-4C2C-B549-5B3C97761D98}">
      <dgm:prSet/>
      <dgm:spPr/>
      <dgm:t>
        <a:bodyPr/>
        <a:lstStyle/>
        <a:p>
          <a:endParaRPr lang="en-US"/>
        </a:p>
      </dgm:t>
    </dgm:pt>
    <dgm:pt modelId="{323CEBA8-463F-4ADD-8E0E-AB1CB4D45588}" type="sibTrans" cxnId="{5ACDEA2A-5468-4C2C-B549-5B3C97761D98}">
      <dgm:prSet/>
      <dgm:spPr/>
      <dgm:t>
        <a:bodyPr/>
        <a:lstStyle/>
        <a:p>
          <a:endParaRPr lang="en-US"/>
        </a:p>
      </dgm:t>
    </dgm:pt>
    <dgm:pt modelId="{651F371E-69ED-46E9-82E9-1FAE1380B884}">
      <dgm:prSet phldrT="[Text]"/>
      <dgm:spPr>
        <a:solidFill>
          <a:schemeClr val="bg1">
            <a:alpha val="90000"/>
          </a:schemeClr>
        </a:solidFill>
        <a:ln>
          <a:solidFill>
            <a:srgbClr val="040C48"/>
          </a:solidFill>
        </a:ln>
      </dgm:spPr>
      <dgm:t>
        <a:bodyPr/>
        <a:lstStyle/>
        <a:p>
          <a:r>
            <a:rPr lang="en-US" dirty="0"/>
            <a:t>Analyze scores</a:t>
          </a:r>
        </a:p>
      </dgm:t>
    </dgm:pt>
    <dgm:pt modelId="{1A9F28EA-7114-4BA6-AA68-9CA31A2F21D2}" type="parTrans" cxnId="{BA79C240-2267-4157-8B1E-47F50B647942}">
      <dgm:prSet/>
      <dgm:spPr/>
      <dgm:t>
        <a:bodyPr/>
        <a:lstStyle/>
        <a:p>
          <a:endParaRPr lang="en-US"/>
        </a:p>
      </dgm:t>
    </dgm:pt>
    <dgm:pt modelId="{2238038F-C8B0-4A16-80AC-565F265FAF7D}" type="sibTrans" cxnId="{BA79C240-2267-4157-8B1E-47F50B647942}">
      <dgm:prSet/>
      <dgm:spPr/>
      <dgm:t>
        <a:bodyPr/>
        <a:lstStyle/>
        <a:p>
          <a:endParaRPr lang="en-US"/>
        </a:p>
      </dgm:t>
    </dgm:pt>
    <dgm:pt modelId="{975A9111-D6A5-41C0-8A46-671E89E9D670}" type="pres">
      <dgm:prSet presAssocID="{44EA028F-9F8D-4BB6-A16D-C527FCB30F89}" presName="linearFlow" presStyleCnt="0">
        <dgm:presLayoutVars>
          <dgm:dir/>
          <dgm:animLvl val="lvl"/>
          <dgm:resizeHandles val="exact"/>
        </dgm:presLayoutVars>
      </dgm:prSet>
      <dgm:spPr/>
    </dgm:pt>
    <dgm:pt modelId="{826EB15A-2433-417E-821F-7F9A95286477}" type="pres">
      <dgm:prSet presAssocID="{BFF1BB00-4411-4864-BDF6-5EBAE954581E}" presName="composite" presStyleCnt="0"/>
      <dgm:spPr/>
    </dgm:pt>
    <dgm:pt modelId="{1588B173-2B06-4850-89C0-BB4EB1619CFD}" type="pres">
      <dgm:prSet presAssocID="{BFF1BB00-4411-4864-BDF6-5EBAE954581E}" presName="parentText" presStyleLbl="alignNode1" presStyleIdx="0" presStyleCnt="3">
        <dgm:presLayoutVars>
          <dgm:chMax val="1"/>
          <dgm:bulletEnabled val="1"/>
        </dgm:presLayoutVars>
      </dgm:prSet>
      <dgm:spPr/>
    </dgm:pt>
    <dgm:pt modelId="{C6003190-5919-490C-93B8-E3502E3C35DB}" type="pres">
      <dgm:prSet presAssocID="{BFF1BB00-4411-4864-BDF6-5EBAE954581E}" presName="descendantText" presStyleLbl="alignAcc1" presStyleIdx="0" presStyleCnt="3" custLinFactNeighborX="1330" custLinFactNeighborY="-217">
        <dgm:presLayoutVars>
          <dgm:bulletEnabled val="1"/>
        </dgm:presLayoutVars>
      </dgm:prSet>
      <dgm:spPr/>
    </dgm:pt>
    <dgm:pt modelId="{4207793F-9DD8-494F-A586-CD46184DBC6A}" type="pres">
      <dgm:prSet presAssocID="{B81D5FA3-EEC7-41B4-9A23-EECB064F859E}" presName="sp" presStyleCnt="0"/>
      <dgm:spPr/>
    </dgm:pt>
    <dgm:pt modelId="{FDAC0548-FFB8-4C6B-9ACC-4B0197C3C21E}" type="pres">
      <dgm:prSet presAssocID="{796100E9-A160-47D2-A1CC-CBB55D4DD499}" presName="composite" presStyleCnt="0"/>
      <dgm:spPr/>
    </dgm:pt>
    <dgm:pt modelId="{D355BE1B-5A05-4911-ADAA-F1AB43A566C5}" type="pres">
      <dgm:prSet presAssocID="{796100E9-A160-47D2-A1CC-CBB55D4DD499}" presName="parentText" presStyleLbl="alignNode1" presStyleIdx="1" presStyleCnt="3">
        <dgm:presLayoutVars>
          <dgm:chMax val="1"/>
          <dgm:bulletEnabled val="1"/>
        </dgm:presLayoutVars>
      </dgm:prSet>
      <dgm:spPr/>
    </dgm:pt>
    <dgm:pt modelId="{30B88F41-A92E-43A7-85BD-5AF00DA97937}" type="pres">
      <dgm:prSet presAssocID="{796100E9-A160-47D2-A1CC-CBB55D4DD499}" presName="descendantText" presStyleLbl="alignAcc1" presStyleIdx="1" presStyleCnt="3" custLinFactNeighborX="0" custLinFactNeighborY="1151">
        <dgm:presLayoutVars>
          <dgm:bulletEnabled val="1"/>
        </dgm:presLayoutVars>
      </dgm:prSet>
      <dgm:spPr/>
    </dgm:pt>
    <dgm:pt modelId="{DD7955DF-A543-4CA4-9F11-5133FEEA6F4C}" type="pres">
      <dgm:prSet presAssocID="{464FD8DE-93A8-4043-971F-785C9137C806}" presName="sp" presStyleCnt="0"/>
      <dgm:spPr/>
    </dgm:pt>
    <dgm:pt modelId="{C9EA26C5-378B-454D-AA92-B12F29702B8A}" type="pres">
      <dgm:prSet presAssocID="{F485EA63-2959-479D-8689-D8676007C8F7}" presName="composite" presStyleCnt="0"/>
      <dgm:spPr/>
    </dgm:pt>
    <dgm:pt modelId="{8DC85D97-C63F-4DEE-ADE2-0D8706F0913D}" type="pres">
      <dgm:prSet presAssocID="{F485EA63-2959-479D-8689-D8676007C8F7}" presName="parentText" presStyleLbl="alignNode1" presStyleIdx="2" presStyleCnt="3">
        <dgm:presLayoutVars>
          <dgm:chMax val="1"/>
          <dgm:bulletEnabled val="1"/>
        </dgm:presLayoutVars>
      </dgm:prSet>
      <dgm:spPr/>
    </dgm:pt>
    <dgm:pt modelId="{A8E08643-66B6-4A6E-8637-4DAE171A3521}" type="pres">
      <dgm:prSet presAssocID="{F485EA63-2959-479D-8689-D8676007C8F7}" presName="descendantText" presStyleLbl="alignAcc1" presStyleIdx="2" presStyleCnt="3">
        <dgm:presLayoutVars>
          <dgm:bulletEnabled val="1"/>
        </dgm:presLayoutVars>
      </dgm:prSet>
      <dgm:spPr/>
    </dgm:pt>
  </dgm:ptLst>
  <dgm:cxnLst>
    <dgm:cxn modelId="{22DCC910-7D2A-42D4-BA4F-9E750BD24B4B}" type="presOf" srcId="{44EA028F-9F8D-4BB6-A16D-C527FCB30F89}" destId="{975A9111-D6A5-41C0-8A46-671E89E9D670}" srcOrd="0" destOrd="0" presId="urn:microsoft.com/office/officeart/2005/8/layout/chevron2"/>
    <dgm:cxn modelId="{6461E21F-F1F1-4B09-981C-96E9EAAE501B}" srcId="{F485EA63-2959-479D-8689-D8676007C8F7}" destId="{A0E0A55F-21E4-431E-B68E-78ACE74FEEA3}" srcOrd="0" destOrd="0" parTransId="{BA488A3C-51A8-4B96-B684-E548B14073EE}" sibTransId="{6D5324D3-FB34-4BA7-9B79-F7FAB3D6B89D}"/>
    <dgm:cxn modelId="{5ACDEA2A-5468-4C2C-B549-5B3C97761D98}" srcId="{F485EA63-2959-479D-8689-D8676007C8F7}" destId="{6D04E26A-CDB3-4836-BAA5-CD4445063E64}" srcOrd="1" destOrd="0" parTransId="{1D63DA85-62B9-4D08-BDDE-E40EBDE5F02F}" sibTransId="{323CEBA8-463F-4ADD-8E0E-AB1CB4D45588}"/>
    <dgm:cxn modelId="{BA79C240-2267-4157-8B1E-47F50B647942}" srcId="{796100E9-A160-47D2-A1CC-CBB55D4DD499}" destId="{651F371E-69ED-46E9-82E9-1FAE1380B884}" srcOrd="1" destOrd="0" parTransId="{1A9F28EA-7114-4BA6-AA68-9CA31A2F21D2}" sibTransId="{2238038F-C8B0-4A16-80AC-565F265FAF7D}"/>
    <dgm:cxn modelId="{229E536D-622D-4A1D-941B-40A22DC2A6D9}" type="presOf" srcId="{796100E9-A160-47D2-A1CC-CBB55D4DD499}" destId="{D355BE1B-5A05-4911-ADAA-F1AB43A566C5}" srcOrd="0" destOrd="0" presId="urn:microsoft.com/office/officeart/2005/8/layout/chevron2"/>
    <dgm:cxn modelId="{DB838870-D617-49F3-902F-91AE8D7B1700}" type="presOf" srcId="{A0E0A55F-21E4-431E-B68E-78ACE74FEEA3}" destId="{A8E08643-66B6-4A6E-8637-4DAE171A3521}" srcOrd="0" destOrd="0" presId="urn:microsoft.com/office/officeart/2005/8/layout/chevron2"/>
    <dgm:cxn modelId="{5764DC81-D718-4AAF-BA23-1CB25653260E}" srcId="{796100E9-A160-47D2-A1CC-CBB55D4DD499}" destId="{525A3A3F-0E25-40A5-A5D1-C035E0174EEC}" srcOrd="0" destOrd="0" parTransId="{CC893556-656A-4CFA-9B15-B1CFC04BA6FA}" sibTransId="{8A1AE867-84B1-4535-AA2C-315A64E34F52}"/>
    <dgm:cxn modelId="{AFAEC295-6222-4F48-91CC-4129AEFC3EE9}" srcId="{BFF1BB00-4411-4864-BDF6-5EBAE954581E}" destId="{5214DD76-866E-4701-A005-566A1F668616}" srcOrd="0" destOrd="0" parTransId="{C7C0D158-922C-451F-B86B-BB8005F04023}" sibTransId="{7F27001C-9A9E-4C0A-B16A-E50222A07531}"/>
    <dgm:cxn modelId="{0B2B839A-2057-4EF2-AA11-E9B9A73D9D02}" srcId="{44EA028F-9F8D-4BB6-A16D-C527FCB30F89}" destId="{BFF1BB00-4411-4864-BDF6-5EBAE954581E}" srcOrd="0" destOrd="0" parTransId="{FC2F28B1-B6B0-4BAD-88D5-7366BD0DDF0F}" sibTransId="{B81D5FA3-EEC7-41B4-9A23-EECB064F859E}"/>
    <dgm:cxn modelId="{1A789DA9-1A76-4A49-AC24-7F2CAEF0673B}" type="presOf" srcId="{525A3A3F-0E25-40A5-A5D1-C035E0174EEC}" destId="{30B88F41-A92E-43A7-85BD-5AF00DA97937}" srcOrd="0" destOrd="0" presId="urn:microsoft.com/office/officeart/2005/8/layout/chevron2"/>
    <dgm:cxn modelId="{8E4696AD-5EAC-485F-95E3-CC06E852DF74}" type="presOf" srcId="{BFF1BB00-4411-4864-BDF6-5EBAE954581E}" destId="{1588B173-2B06-4850-89C0-BB4EB1619CFD}" srcOrd="0" destOrd="0" presId="urn:microsoft.com/office/officeart/2005/8/layout/chevron2"/>
    <dgm:cxn modelId="{ADC3A8AE-FD29-400F-8519-F59F1AA12A6D}" srcId="{44EA028F-9F8D-4BB6-A16D-C527FCB30F89}" destId="{F485EA63-2959-479D-8689-D8676007C8F7}" srcOrd="2" destOrd="0" parTransId="{5F16F8B9-B7BC-47C6-BD23-027B298977F6}" sibTransId="{1222EC3A-4249-4A65-A5ED-94A8452DB54F}"/>
    <dgm:cxn modelId="{BAB334B0-F917-4451-B2FB-F9A09C00EB84}" srcId="{44EA028F-9F8D-4BB6-A16D-C527FCB30F89}" destId="{796100E9-A160-47D2-A1CC-CBB55D4DD499}" srcOrd="1" destOrd="0" parTransId="{99E8BC8E-B71F-4784-A7CB-7E405B382087}" sibTransId="{464FD8DE-93A8-4043-971F-785C9137C806}"/>
    <dgm:cxn modelId="{49C2B8C2-E55F-4261-9E51-295650A8FA42}" type="presOf" srcId="{6D04E26A-CDB3-4836-BAA5-CD4445063E64}" destId="{A8E08643-66B6-4A6E-8637-4DAE171A3521}" srcOrd="0" destOrd="1" presId="urn:microsoft.com/office/officeart/2005/8/layout/chevron2"/>
    <dgm:cxn modelId="{BDA05DCF-07EA-443A-955F-789A0485DAA3}" type="presOf" srcId="{5214DD76-866E-4701-A005-566A1F668616}" destId="{C6003190-5919-490C-93B8-E3502E3C35DB}" srcOrd="0" destOrd="0" presId="urn:microsoft.com/office/officeart/2005/8/layout/chevron2"/>
    <dgm:cxn modelId="{813454DF-EB16-4E52-936C-5A25779C8BDD}" type="presOf" srcId="{F485EA63-2959-479D-8689-D8676007C8F7}" destId="{8DC85D97-C63F-4DEE-ADE2-0D8706F0913D}" srcOrd="0" destOrd="0" presId="urn:microsoft.com/office/officeart/2005/8/layout/chevron2"/>
    <dgm:cxn modelId="{70273DF0-6BF6-4078-B629-90AA17651D33}" type="presOf" srcId="{199DE1D9-E027-4AEE-B099-905881A2FBD7}" destId="{C6003190-5919-490C-93B8-E3502E3C35DB}" srcOrd="0" destOrd="1" presId="urn:microsoft.com/office/officeart/2005/8/layout/chevron2"/>
    <dgm:cxn modelId="{753CEFF3-9FFF-4783-BE53-87538854BCE9}" type="presOf" srcId="{651F371E-69ED-46E9-82E9-1FAE1380B884}" destId="{30B88F41-A92E-43A7-85BD-5AF00DA97937}" srcOrd="0" destOrd="1" presId="urn:microsoft.com/office/officeart/2005/8/layout/chevron2"/>
    <dgm:cxn modelId="{6B5B5DF8-AFA6-4194-89F0-3172D7773E53}" srcId="{BFF1BB00-4411-4864-BDF6-5EBAE954581E}" destId="{199DE1D9-E027-4AEE-B099-905881A2FBD7}" srcOrd="1" destOrd="0" parTransId="{09988289-1BC2-4994-919A-9FEE4D53EC70}" sibTransId="{B676B147-0053-4F52-BA56-FE05561F6C8E}"/>
    <dgm:cxn modelId="{C9F65536-D9D7-44F5-ADEC-2E1052C4A923}" type="presParOf" srcId="{975A9111-D6A5-41C0-8A46-671E89E9D670}" destId="{826EB15A-2433-417E-821F-7F9A95286477}" srcOrd="0" destOrd="0" presId="urn:microsoft.com/office/officeart/2005/8/layout/chevron2"/>
    <dgm:cxn modelId="{9EE2A6E3-F7CF-4F37-99CD-C7BCFEBBB40E}" type="presParOf" srcId="{826EB15A-2433-417E-821F-7F9A95286477}" destId="{1588B173-2B06-4850-89C0-BB4EB1619CFD}" srcOrd="0" destOrd="0" presId="urn:microsoft.com/office/officeart/2005/8/layout/chevron2"/>
    <dgm:cxn modelId="{88AC1D2C-74B8-43E7-B0C7-C753F3DA9246}" type="presParOf" srcId="{826EB15A-2433-417E-821F-7F9A95286477}" destId="{C6003190-5919-490C-93B8-E3502E3C35DB}" srcOrd="1" destOrd="0" presId="urn:microsoft.com/office/officeart/2005/8/layout/chevron2"/>
    <dgm:cxn modelId="{1709DE93-0C05-4894-B46B-D5825AE6DDA1}" type="presParOf" srcId="{975A9111-D6A5-41C0-8A46-671E89E9D670}" destId="{4207793F-9DD8-494F-A586-CD46184DBC6A}" srcOrd="1" destOrd="0" presId="urn:microsoft.com/office/officeart/2005/8/layout/chevron2"/>
    <dgm:cxn modelId="{29B88C4A-410E-44BE-B966-857F9EB75010}" type="presParOf" srcId="{975A9111-D6A5-41C0-8A46-671E89E9D670}" destId="{FDAC0548-FFB8-4C6B-9ACC-4B0197C3C21E}" srcOrd="2" destOrd="0" presId="urn:microsoft.com/office/officeart/2005/8/layout/chevron2"/>
    <dgm:cxn modelId="{8D157228-EC89-48C0-9EAF-09B7B024BBE8}" type="presParOf" srcId="{FDAC0548-FFB8-4C6B-9ACC-4B0197C3C21E}" destId="{D355BE1B-5A05-4911-ADAA-F1AB43A566C5}" srcOrd="0" destOrd="0" presId="urn:microsoft.com/office/officeart/2005/8/layout/chevron2"/>
    <dgm:cxn modelId="{8FA385C1-921D-4992-BE48-EB251F875F6C}" type="presParOf" srcId="{FDAC0548-FFB8-4C6B-9ACC-4B0197C3C21E}" destId="{30B88F41-A92E-43A7-85BD-5AF00DA97937}" srcOrd="1" destOrd="0" presId="urn:microsoft.com/office/officeart/2005/8/layout/chevron2"/>
    <dgm:cxn modelId="{C9FF55BC-79BF-413A-8A3A-D47DF984C153}" type="presParOf" srcId="{975A9111-D6A5-41C0-8A46-671E89E9D670}" destId="{DD7955DF-A543-4CA4-9F11-5133FEEA6F4C}" srcOrd="3" destOrd="0" presId="urn:microsoft.com/office/officeart/2005/8/layout/chevron2"/>
    <dgm:cxn modelId="{C035B083-5FF8-4BEE-A017-79DA9A8DBC48}" type="presParOf" srcId="{975A9111-D6A5-41C0-8A46-671E89E9D670}" destId="{C9EA26C5-378B-454D-AA92-B12F29702B8A}" srcOrd="4" destOrd="0" presId="urn:microsoft.com/office/officeart/2005/8/layout/chevron2"/>
    <dgm:cxn modelId="{C501C4D8-4105-4810-B90B-A3F4982C6F25}" type="presParOf" srcId="{C9EA26C5-378B-454D-AA92-B12F29702B8A}" destId="{8DC85D97-C63F-4DEE-ADE2-0D8706F0913D}" srcOrd="0" destOrd="0" presId="urn:microsoft.com/office/officeart/2005/8/layout/chevron2"/>
    <dgm:cxn modelId="{74CAFFC8-333D-4235-B827-BE0F22F623FE}" type="presParOf" srcId="{C9EA26C5-378B-454D-AA92-B12F29702B8A}" destId="{A8E08643-66B6-4A6E-8637-4DAE171A352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EA028F-9F8D-4BB6-A16D-C527FCB30F8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FF1BB00-4411-4864-BDF6-5EBAE954581E}">
      <dgm:prSet phldrT="[Text]"/>
      <dgm:spPr>
        <a:solidFill>
          <a:schemeClr val="accent3"/>
        </a:solidFill>
      </dgm:spPr>
      <dgm:t>
        <a:bodyPr/>
        <a:lstStyle/>
        <a:p>
          <a:r>
            <a:rPr lang="en-US" dirty="0"/>
            <a:t>Prep</a:t>
          </a:r>
        </a:p>
      </dgm:t>
    </dgm:pt>
    <dgm:pt modelId="{FC2F28B1-B6B0-4BAD-88D5-7366BD0DDF0F}" type="parTrans" cxnId="{0B2B839A-2057-4EF2-AA11-E9B9A73D9D02}">
      <dgm:prSet/>
      <dgm:spPr/>
      <dgm:t>
        <a:bodyPr/>
        <a:lstStyle/>
        <a:p>
          <a:endParaRPr lang="en-US"/>
        </a:p>
      </dgm:t>
    </dgm:pt>
    <dgm:pt modelId="{B81D5FA3-EEC7-41B4-9A23-EECB064F859E}" type="sibTrans" cxnId="{0B2B839A-2057-4EF2-AA11-E9B9A73D9D02}">
      <dgm:prSet/>
      <dgm:spPr/>
      <dgm:t>
        <a:bodyPr/>
        <a:lstStyle/>
        <a:p>
          <a:endParaRPr lang="en-US"/>
        </a:p>
      </dgm:t>
    </dgm:pt>
    <dgm:pt modelId="{5214DD76-866E-4701-A005-566A1F668616}">
      <dgm:prSet phldrT="[Text]"/>
      <dgm:spPr>
        <a:ln>
          <a:solidFill>
            <a:srgbClr val="040C48"/>
          </a:solidFill>
        </a:ln>
      </dgm:spPr>
      <dgm:t>
        <a:bodyPr/>
        <a:lstStyle/>
        <a:p>
          <a:r>
            <a:rPr lang="en-US" dirty="0"/>
            <a:t>Tokenization</a:t>
          </a:r>
        </a:p>
      </dgm:t>
    </dgm:pt>
    <dgm:pt modelId="{C7C0D158-922C-451F-B86B-BB8005F04023}" type="parTrans" cxnId="{AFAEC295-6222-4F48-91CC-4129AEFC3EE9}">
      <dgm:prSet/>
      <dgm:spPr/>
      <dgm:t>
        <a:bodyPr/>
        <a:lstStyle/>
        <a:p>
          <a:endParaRPr lang="en-US"/>
        </a:p>
      </dgm:t>
    </dgm:pt>
    <dgm:pt modelId="{7F27001C-9A9E-4C0A-B16A-E50222A07531}" type="sibTrans" cxnId="{AFAEC295-6222-4F48-91CC-4129AEFC3EE9}">
      <dgm:prSet/>
      <dgm:spPr/>
      <dgm:t>
        <a:bodyPr/>
        <a:lstStyle/>
        <a:p>
          <a:endParaRPr lang="en-US"/>
        </a:p>
      </dgm:t>
    </dgm:pt>
    <dgm:pt modelId="{199DE1D9-E027-4AEE-B099-905881A2FBD7}">
      <dgm:prSet phldrT="[Text]"/>
      <dgm:spPr>
        <a:ln>
          <a:solidFill>
            <a:srgbClr val="040C48"/>
          </a:solidFill>
        </a:ln>
      </dgm:spPr>
      <dgm:t>
        <a:bodyPr/>
        <a:lstStyle/>
        <a:p>
          <a:r>
            <a:rPr lang="en-US" dirty="0"/>
            <a:t>Build Term-document matrix</a:t>
          </a:r>
        </a:p>
      </dgm:t>
    </dgm:pt>
    <dgm:pt modelId="{09988289-1BC2-4994-919A-9FEE4D53EC70}" type="parTrans" cxnId="{6B5B5DF8-AFA6-4194-89F0-3172D7773E53}">
      <dgm:prSet/>
      <dgm:spPr/>
      <dgm:t>
        <a:bodyPr/>
        <a:lstStyle/>
        <a:p>
          <a:endParaRPr lang="en-US"/>
        </a:p>
      </dgm:t>
    </dgm:pt>
    <dgm:pt modelId="{B676B147-0053-4F52-BA56-FE05561F6C8E}" type="sibTrans" cxnId="{6B5B5DF8-AFA6-4194-89F0-3172D7773E53}">
      <dgm:prSet/>
      <dgm:spPr/>
      <dgm:t>
        <a:bodyPr/>
        <a:lstStyle/>
        <a:p>
          <a:endParaRPr lang="en-US"/>
        </a:p>
      </dgm:t>
    </dgm:pt>
    <dgm:pt modelId="{796100E9-A160-47D2-A1CC-CBB55D4DD499}">
      <dgm:prSet phldrT="[Text]"/>
      <dgm:spPr>
        <a:solidFill>
          <a:srgbClr val="040C48"/>
        </a:solidFill>
      </dgm:spPr>
      <dgm:t>
        <a:bodyPr/>
        <a:lstStyle/>
        <a:p>
          <a:r>
            <a:rPr lang="en-US" dirty="0"/>
            <a:t>Train</a:t>
          </a:r>
        </a:p>
      </dgm:t>
    </dgm:pt>
    <dgm:pt modelId="{99E8BC8E-B71F-4784-A7CB-7E405B382087}" type="parTrans" cxnId="{BAB334B0-F917-4451-B2FB-F9A09C00EB84}">
      <dgm:prSet/>
      <dgm:spPr/>
      <dgm:t>
        <a:bodyPr/>
        <a:lstStyle/>
        <a:p>
          <a:endParaRPr lang="en-US"/>
        </a:p>
      </dgm:t>
    </dgm:pt>
    <dgm:pt modelId="{464FD8DE-93A8-4043-971F-785C9137C806}" type="sibTrans" cxnId="{BAB334B0-F917-4451-B2FB-F9A09C00EB84}">
      <dgm:prSet/>
      <dgm:spPr/>
      <dgm:t>
        <a:bodyPr/>
        <a:lstStyle/>
        <a:p>
          <a:endParaRPr lang="en-US"/>
        </a:p>
      </dgm:t>
    </dgm:pt>
    <dgm:pt modelId="{525A3A3F-0E25-40A5-A5D1-C035E0174EEC}">
      <dgm:prSet phldrT="[Text]"/>
      <dgm:spPr>
        <a:ln>
          <a:solidFill>
            <a:srgbClr val="040C48"/>
          </a:solidFill>
        </a:ln>
      </dgm:spPr>
      <dgm:t>
        <a:bodyPr/>
        <a:lstStyle/>
        <a:p>
          <a:r>
            <a:rPr lang="en-US" dirty="0"/>
            <a:t>Parameter/Classifier tuning</a:t>
          </a:r>
        </a:p>
      </dgm:t>
    </dgm:pt>
    <dgm:pt modelId="{CC893556-656A-4CFA-9B15-B1CFC04BA6FA}" type="parTrans" cxnId="{5764DC81-D718-4AAF-BA23-1CB25653260E}">
      <dgm:prSet/>
      <dgm:spPr/>
      <dgm:t>
        <a:bodyPr/>
        <a:lstStyle/>
        <a:p>
          <a:endParaRPr lang="en-US"/>
        </a:p>
      </dgm:t>
    </dgm:pt>
    <dgm:pt modelId="{8A1AE867-84B1-4535-AA2C-315A64E34F52}" type="sibTrans" cxnId="{5764DC81-D718-4AAF-BA23-1CB25653260E}">
      <dgm:prSet/>
      <dgm:spPr/>
      <dgm:t>
        <a:bodyPr/>
        <a:lstStyle/>
        <a:p>
          <a:endParaRPr lang="en-US"/>
        </a:p>
      </dgm:t>
    </dgm:pt>
    <dgm:pt modelId="{D8DD3590-6BA5-4DAE-84C9-5F66736EAF99}">
      <dgm:prSet phldrT="[Text]"/>
      <dgm:spPr>
        <a:ln>
          <a:solidFill>
            <a:srgbClr val="040C48"/>
          </a:solidFill>
        </a:ln>
      </dgm:spPr>
      <dgm:t>
        <a:bodyPr/>
        <a:lstStyle/>
        <a:p>
          <a:r>
            <a:rPr lang="en-US" dirty="0"/>
            <a:t>Analyze scores</a:t>
          </a:r>
        </a:p>
      </dgm:t>
    </dgm:pt>
    <dgm:pt modelId="{392D05D5-5BAF-4A74-908E-A1BA1EBEE2A3}" type="parTrans" cxnId="{E9E3E830-3174-4BF4-93ED-CEA6BFFF4DBD}">
      <dgm:prSet/>
      <dgm:spPr/>
      <dgm:t>
        <a:bodyPr/>
        <a:lstStyle/>
        <a:p>
          <a:endParaRPr lang="en-US"/>
        </a:p>
      </dgm:t>
    </dgm:pt>
    <dgm:pt modelId="{1BE47BAD-ED5F-4FD4-9DB0-60373F063C4B}" type="sibTrans" cxnId="{E9E3E830-3174-4BF4-93ED-CEA6BFFF4DBD}">
      <dgm:prSet/>
      <dgm:spPr/>
      <dgm:t>
        <a:bodyPr/>
        <a:lstStyle/>
        <a:p>
          <a:endParaRPr lang="en-US"/>
        </a:p>
      </dgm:t>
    </dgm:pt>
    <dgm:pt modelId="{F485EA63-2959-479D-8689-D8676007C8F7}">
      <dgm:prSet phldrT="[Text]"/>
      <dgm:spPr>
        <a:solidFill>
          <a:schemeClr val="tx2">
            <a:lumMod val="75000"/>
            <a:lumOff val="25000"/>
          </a:schemeClr>
        </a:solidFill>
      </dgm:spPr>
      <dgm:t>
        <a:bodyPr/>
        <a:lstStyle/>
        <a:p>
          <a:r>
            <a:rPr lang="en-US" dirty="0"/>
            <a:t>Test</a:t>
          </a:r>
        </a:p>
      </dgm:t>
    </dgm:pt>
    <dgm:pt modelId="{5F16F8B9-B7BC-47C6-BD23-027B298977F6}" type="parTrans" cxnId="{ADC3A8AE-FD29-400F-8519-F59F1AA12A6D}">
      <dgm:prSet/>
      <dgm:spPr/>
      <dgm:t>
        <a:bodyPr/>
        <a:lstStyle/>
        <a:p>
          <a:endParaRPr lang="en-US"/>
        </a:p>
      </dgm:t>
    </dgm:pt>
    <dgm:pt modelId="{1222EC3A-4249-4A65-A5ED-94A8452DB54F}" type="sibTrans" cxnId="{ADC3A8AE-FD29-400F-8519-F59F1AA12A6D}">
      <dgm:prSet/>
      <dgm:spPr/>
      <dgm:t>
        <a:bodyPr/>
        <a:lstStyle/>
        <a:p>
          <a:endParaRPr lang="en-US"/>
        </a:p>
      </dgm:t>
    </dgm:pt>
    <dgm:pt modelId="{A0E0A55F-21E4-431E-B68E-78ACE74FEEA3}">
      <dgm:prSet phldrT="[Text]"/>
      <dgm:spPr>
        <a:ln>
          <a:solidFill>
            <a:srgbClr val="040C48"/>
          </a:solidFill>
        </a:ln>
      </dgm:spPr>
      <dgm:t>
        <a:bodyPr/>
        <a:lstStyle/>
        <a:p>
          <a:r>
            <a:rPr lang="en-US" dirty="0"/>
            <a:t>Predict on test data</a:t>
          </a:r>
        </a:p>
      </dgm:t>
    </dgm:pt>
    <dgm:pt modelId="{BA488A3C-51A8-4B96-B684-E548B14073EE}" type="parTrans" cxnId="{6461E21F-F1F1-4B09-981C-96E9EAAE501B}">
      <dgm:prSet/>
      <dgm:spPr/>
      <dgm:t>
        <a:bodyPr/>
        <a:lstStyle/>
        <a:p>
          <a:endParaRPr lang="en-US"/>
        </a:p>
      </dgm:t>
    </dgm:pt>
    <dgm:pt modelId="{6D5324D3-FB34-4BA7-9B79-F7FAB3D6B89D}" type="sibTrans" cxnId="{6461E21F-F1F1-4B09-981C-96E9EAAE501B}">
      <dgm:prSet/>
      <dgm:spPr/>
      <dgm:t>
        <a:bodyPr/>
        <a:lstStyle/>
        <a:p>
          <a:endParaRPr lang="en-US"/>
        </a:p>
      </dgm:t>
    </dgm:pt>
    <dgm:pt modelId="{6D04E26A-CDB3-4836-BAA5-CD4445063E64}">
      <dgm:prSet phldrT="[Text]"/>
      <dgm:spPr>
        <a:ln>
          <a:solidFill>
            <a:srgbClr val="040C48"/>
          </a:solidFill>
        </a:ln>
      </dgm:spPr>
      <dgm:t>
        <a:bodyPr/>
        <a:lstStyle/>
        <a:p>
          <a:r>
            <a:rPr lang="en-US" dirty="0"/>
            <a:t>Analyze scores</a:t>
          </a:r>
        </a:p>
      </dgm:t>
    </dgm:pt>
    <dgm:pt modelId="{1D63DA85-62B9-4D08-BDDE-E40EBDE5F02F}" type="parTrans" cxnId="{5ACDEA2A-5468-4C2C-B549-5B3C97761D98}">
      <dgm:prSet/>
      <dgm:spPr/>
      <dgm:t>
        <a:bodyPr/>
        <a:lstStyle/>
        <a:p>
          <a:endParaRPr lang="en-US"/>
        </a:p>
      </dgm:t>
    </dgm:pt>
    <dgm:pt modelId="{323CEBA8-463F-4ADD-8E0E-AB1CB4D45588}" type="sibTrans" cxnId="{5ACDEA2A-5468-4C2C-B549-5B3C97761D98}">
      <dgm:prSet/>
      <dgm:spPr/>
      <dgm:t>
        <a:bodyPr/>
        <a:lstStyle/>
        <a:p>
          <a:endParaRPr lang="en-US"/>
        </a:p>
      </dgm:t>
    </dgm:pt>
    <dgm:pt modelId="{975A9111-D6A5-41C0-8A46-671E89E9D670}" type="pres">
      <dgm:prSet presAssocID="{44EA028F-9F8D-4BB6-A16D-C527FCB30F89}" presName="linearFlow" presStyleCnt="0">
        <dgm:presLayoutVars>
          <dgm:dir/>
          <dgm:animLvl val="lvl"/>
          <dgm:resizeHandles val="exact"/>
        </dgm:presLayoutVars>
      </dgm:prSet>
      <dgm:spPr/>
    </dgm:pt>
    <dgm:pt modelId="{826EB15A-2433-417E-821F-7F9A95286477}" type="pres">
      <dgm:prSet presAssocID="{BFF1BB00-4411-4864-BDF6-5EBAE954581E}" presName="composite" presStyleCnt="0"/>
      <dgm:spPr/>
    </dgm:pt>
    <dgm:pt modelId="{1588B173-2B06-4850-89C0-BB4EB1619CFD}" type="pres">
      <dgm:prSet presAssocID="{BFF1BB00-4411-4864-BDF6-5EBAE954581E}" presName="parentText" presStyleLbl="alignNode1" presStyleIdx="0" presStyleCnt="3">
        <dgm:presLayoutVars>
          <dgm:chMax val="1"/>
          <dgm:bulletEnabled val="1"/>
        </dgm:presLayoutVars>
      </dgm:prSet>
      <dgm:spPr/>
    </dgm:pt>
    <dgm:pt modelId="{C6003190-5919-490C-93B8-E3502E3C35DB}" type="pres">
      <dgm:prSet presAssocID="{BFF1BB00-4411-4864-BDF6-5EBAE954581E}" presName="descendantText" presStyleLbl="alignAcc1" presStyleIdx="0" presStyleCnt="3" custLinFactNeighborX="1330" custLinFactNeighborY="-217">
        <dgm:presLayoutVars>
          <dgm:bulletEnabled val="1"/>
        </dgm:presLayoutVars>
      </dgm:prSet>
      <dgm:spPr/>
    </dgm:pt>
    <dgm:pt modelId="{4207793F-9DD8-494F-A586-CD46184DBC6A}" type="pres">
      <dgm:prSet presAssocID="{B81D5FA3-EEC7-41B4-9A23-EECB064F859E}" presName="sp" presStyleCnt="0"/>
      <dgm:spPr/>
    </dgm:pt>
    <dgm:pt modelId="{FDAC0548-FFB8-4C6B-9ACC-4B0197C3C21E}" type="pres">
      <dgm:prSet presAssocID="{796100E9-A160-47D2-A1CC-CBB55D4DD499}" presName="composite" presStyleCnt="0"/>
      <dgm:spPr/>
    </dgm:pt>
    <dgm:pt modelId="{D355BE1B-5A05-4911-ADAA-F1AB43A566C5}" type="pres">
      <dgm:prSet presAssocID="{796100E9-A160-47D2-A1CC-CBB55D4DD499}" presName="parentText" presStyleLbl="alignNode1" presStyleIdx="1" presStyleCnt="3">
        <dgm:presLayoutVars>
          <dgm:chMax val="1"/>
          <dgm:bulletEnabled val="1"/>
        </dgm:presLayoutVars>
      </dgm:prSet>
      <dgm:spPr/>
    </dgm:pt>
    <dgm:pt modelId="{30B88F41-A92E-43A7-85BD-5AF00DA97937}" type="pres">
      <dgm:prSet presAssocID="{796100E9-A160-47D2-A1CC-CBB55D4DD499}" presName="descendantText" presStyleLbl="alignAcc1" presStyleIdx="1" presStyleCnt="3" custLinFactNeighborX="-75" custLinFactNeighborY="-3452">
        <dgm:presLayoutVars>
          <dgm:bulletEnabled val="1"/>
        </dgm:presLayoutVars>
      </dgm:prSet>
      <dgm:spPr/>
    </dgm:pt>
    <dgm:pt modelId="{DD7955DF-A543-4CA4-9F11-5133FEEA6F4C}" type="pres">
      <dgm:prSet presAssocID="{464FD8DE-93A8-4043-971F-785C9137C806}" presName="sp" presStyleCnt="0"/>
      <dgm:spPr/>
    </dgm:pt>
    <dgm:pt modelId="{C9EA26C5-378B-454D-AA92-B12F29702B8A}" type="pres">
      <dgm:prSet presAssocID="{F485EA63-2959-479D-8689-D8676007C8F7}" presName="composite" presStyleCnt="0"/>
      <dgm:spPr/>
    </dgm:pt>
    <dgm:pt modelId="{8DC85D97-C63F-4DEE-ADE2-0D8706F0913D}" type="pres">
      <dgm:prSet presAssocID="{F485EA63-2959-479D-8689-D8676007C8F7}" presName="parentText" presStyleLbl="alignNode1" presStyleIdx="2" presStyleCnt="3">
        <dgm:presLayoutVars>
          <dgm:chMax val="1"/>
          <dgm:bulletEnabled val="1"/>
        </dgm:presLayoutVars>
      </dgm:prSet>
      <dgm:spPr/>
    </dgm:pt>
    <dgm:pt modelId="{A8E08643-66B6-4A6E-8637-4DAE171A3521}" type="pres">
      <dgm:prSet presAssocID="{F485EA63-2959-479D-8689-D8676007C8F7}" presName="descendantText" presStyleLbl="alignAcc1" presStyleIdx="2" presStyleCnt="3">
        <dgm:presLayoutVars>
          <dgm:bulletEnabled val="1"/>
        </dgm:presLayoutVars>
      </dgm:prSet>
      <dgm:spPr/>
    </dgm:pt>
  </dgm:ptLst>
  <dgm:cxnLst>
    <dgm:cxn modelId="{22DCC910-7D2A-42D4-BA4F-9E750BD24B4B}" type="presOf" srcId="{44EA028F-9F8D-4BB6-A16D-C527FCB30F89}" destId="{975A9111-D6A5-41C0-8A46-671E89E9D670}" srcOrd="0" destOrd="0" presId="urn:microsoft.com/office/officeart/2005/8/layout/chevron2"/>
    <dgm:cxn modelId="{6461E21F-F1F1-4B09-981C-96E9EAAE501B}" srcId="{F485EA63-2959-479D-8689-D8676007C8F7}" destId="{A0E0A55F-21E4-431E-B68E-78ACE74FEEA3}" srcOrd="0" destOrd="0" parTransId="{BA488A3C-51A8-4B96-B684-E548B14073EE}" sibTransId="{6D5324D3-FB34-4BA7-9B79-F7FAB3D6B89D}"/>
    <dgm:cxn modelId="{5ACDEA2A-5468-4C2C-B549-5B3C97761D98}" srcId="{F485EA63-2959-479D-8689-D8676007C8F7}" destId="{6D04E26A-CDB3-4836-BAA5-CD4445063E64}" srcOrd="1" destOrd="0" parTransId="{1D63DA85-62B9-4D08-BDDE-E40EBDE5F02F}" sibTransId="{323CEBA8-463F-4ADD-8E0E-AB1CB4D45588}"/>
    <dgm:cxn modelId="{E9E3E830-3174-4BF4-93ED-CEA6BFFF4DBD}" srcId="{796100E9-A160-47D2-A1CC-CBB55D4DD499}" destId="{D8DD3590-6BA5-4DAE-84C9-5F66736EAF99}" srcOrd="1" destOrd="0" parTransId="{392D05D5-5BAF-4A74-908E-A1BA1EBEE2A3}" sibTransId="{1BE47BAD-ED5F-4FD4-9DB0-60373F063C4B}"/>
    <dgm:cxn modelId="{229E536D-622D-4A1D-941B-40A22DC2A6D9}" type="presOf" srcId="{796100E9-A160-47D2-A1CC-CBB55D4DD499}" destId="{D355BE1B-5A05-4911-ADAA-F1AB43A566C5}" srcOrd="0" destOrd="0" presId="urn:microsoft.com/office/officeart/2005/8/layout/chevron2"/>
    <dgm:cxn modelId="{DB838870-D617-49F3-902F-91AE8D7B1700}" type="presOf" srcId="{A0E0A55F-21E4-431E-B68E-78ACE74FEEA3}" destId="{A8E08643-66B6-4A6E-8637-4DAE171A3521}" srcOrd="0" destOrd="0" presId="urn:microsoft.com/office/officeart/2005/8/layout/chevron2"/>
    <dgm:cxn modelId="{BC287073-3816-497C-8012-5028EA61DFAA}" type="presOf" srcId="{D8DD3590-6BA5-4DAE-84C9-5F66736EAF99}" destId="{30B88F41-A92E-43A7-85BD-5AF00DA97937}" srcOrd="0" destOrd="1" presId="urn:microsoft.com/office/officeart/2005/8/layout/chevron2"/>
    <dgm:cxn modelId="{5764DC81-D718-4AAF-BA23-1CB25653260E}" srcId="{796100E9-A160-47D2-A1CC-CBB55D4DD499}" destId="{525A3A3F-0E25-40A5-A5D1-C035E0174EEC}" srcOrd="0" destOrd="0" parTransId="{CC893556-656A-4CFA-9B15-B1CFC04BA6FA}" sibTransId="{8A1AE867-84B1-4535-AA2C-315A64E34F52}"/>
    <dgm:cxn modelId="{AFAEC295-6222-4F48-91CC-4129AEFC3EE9}" srcId="{BFF1BB00-4411-4864-BDF6-5EBAE954581E}" destId="{5214DD76-866E-4701-A005-566A1F668616}" srcOrd="0" destOrd="0" parTransId="{C7C0D158-922C-451F-B86B-BB8005F04023}" sibTransId="{7F27001C-9A9E-4C0A-B16A-E50222A07531}"/>
    <dgm:cxn modelId="{0B2B839A-2057-4EF2-AA11-E9B9A73D9D02}" srcId="{44EA028F-9F8D-4BB6-A16D-C527FCB30F89}" destId="{BFF1BB00-4411-4864-BDF6-5EBAE954581E}" srcOrd="0" destOrd="0" parTransId="{FC2F28B1-B6B0-4BAD-88D5-7366BD0DDF0F}" sibTransId="{B81D5FA3-EEC7-41B4-9A23-EECB064F859E}"/>
    <dgm:cxn modelId="{1A789DA9-1A76-4A49-AC24-7F2CAEF0673B}" type="presOf" srcId="{525A3A3F-0E25-40A5-A5D1-C035E0174EEC}" destId="{30B88F41-A92E-43A7-85BD-5AF00DA97937}" srcOrd="0" destOrd="0" presId="urn:microsoft.com/office/officeart/2005/8/layout/chevron2"/>
    <dgm:cxn modelId="{8E4696AD-5EAC-485F-95E3-CC06E852DF74}" type="presOf" srcId="{BFF1BB00-4411-4864-BDF6-5EBAE954581E}" destId="{1588B173-2B06-4850-89C0-BB4EB1619CFD}" srcOrd="0" destOrd="0" presId="urn:microsoft.com/office/officeart/2005/8/layout/chevron2"/>
    <dgm:cxn modelId="{ADC3A8AE-FD29-400F-8519-F59F1AA12A6D}" srcId="{44EA028F-9F8D-4BB6-A16D-C527FCB30F89}" destId="{F485EA63-2959-479D-8689-D8676007C8F7}" srcOrd="2" destOrd="0" parTransId="{5F16F8B9-B7BC-47C6-BD23-027B298977F6}" sibTransId="{1222EC3A-4249-4A65-A5ED-94A8452DB54F}"/>
    <dgm:cxn modelId="{BAB334B0-F917-4451-B2FB-F9A09C00EB84}" srcId="{44EA028F-9F8D-4BB6-A16D-C527FCB30F89}" destId="{796100E9-A160-47D2-A1CC-CBB55D4DD499}" srcOrd="1" destOrd="0" parTransId="{99E8BC8E-B71F-4784-A7CB-7E405B382087}" sibTransId="{464FD8DE-93A8-4043-971F-785C9137C806}"/>
    <dgm:cxn modelId="{49C2B8C2-E55F-4261-9E51-295650A8FA42}" type="presOf" srcId="{6D04E26A-CDB3-4836-BAA5-CD4445063E64}" destId="{A8E08643-66B6-4A6E-8637-4DAE171A3521}" srcOrd="0" destOrd="1" presId="urn:microsoft.com/office/officeart/2005/8/layout/chevron2"/>
    <dgm:cxn modelId="{BDA05DCF-07EA-443A-955F-789A0485DAA3}" type="presOf" srcId="{5214DD76-866E-4701-A005-566A1F668616}" destId="{C6003190-5919-490C-93B8-E3502E3C35DB}" srcOrd="0" destOrd="0" presId="urn:microsoft.com/office/officeart/2005/8/layout/chevron2"/>
    <dgm:cxn modelId="{813454DF-EB16-4E52-936C-5A25779C8BDD}" type="presOf" srcId="{F485EA63-2959-479D-8689-D8676007C8F7}" destId="{8DC85D97-C63F-4DEE-ADE2-0D8706F0913D}" srcOrd="0" destOrd="0" presId="urn:microsoft.com/office/officeart/2005/8/layout/chevron2"/>
    <dgm:cxn modelId="{70273DF0-6BF6-4078-B629-90AA17651D33}" type="presOf" srcId="{199DE1D9-E027-4AEE-B099-905881A2FBD7}" destId="{C6003190-5919-490C-93B8-E3502E3C35DB}" srcOrd="0" destOrd="1" presId="urn:microsoft.com/office/officeart/2005/8/layout/chevron2"/>
    <dgm:cxn modelId="{6B5B5DF8-AFA6-4194-89F0-3172D7773E53}" srcId="{BFF1BB00-4411-4864-BDF6-5EBAE954581E}" destId="{199DE1D9-E027-4AEE-B099-905881A2FBD7}" srcOrd="1" destOrd="0" parTransId="{09988289-1BC2-4994-919A-9FEE4D53EC70}" sibTransId="{B676B147-0053-4F52-BA56-FE05561F6C8E}"/>
    <dgm:cxn modelId="{C9F65536-D9D7-44F5-ADEC-2E1052C4A923}" type="presParOf" srcId="{975A9111-D6A5-41C0-8A46-671E89E9D670}" destId="{826EB15A-2433-417E-821F-7F9A95286477}" srcOrd="0" destOrd="0" presId="urn:microsoft.com/office/officeart/2005/8/layout/chevron2"/>
    <dgm:cxn modelId="{9EE2A6E3-F7CF-4F37-99CD-C7BCFEBBB40E}" type="presParOf" srcId="{826EB15A-2433-417E-821F-7F9A95286477}" destId="{1588B173-2B06-4850-89C0-BB4EB1619CFD}" srcOrd="0" destOrd="0" presId="urn:microsoft.com/office/officeart/2005/8/layout/chevron2"/>
    <dgm:cxn modelId="{88AC1D2C-74B8-43E7-B0C7-C753F3DA9246}" type="presParOf" srcId="{826EB15A-2433-417E-821F-7F9A95286477}" destId="{C6003190-5919-490C-93B8-E3502E3C35DB}" srcOrd="1" destOrd="0" presId="urn:microsoft.com/office/officeart/2005/8/layout/chevron2"/>
    <dgm:cxn modelId="{1709DE93-0C05-4894-B46B-D5825AE6DDA1}" type="presParOf" srcId="{975A9111-D6A5-41C0-8A46-671E89E9D670}" destId="{4207793F-9DD8-494F-A586-CD46184DBC6A}" srcOrd="1" destOrd="0" presId="urn:microsoft.com/office/officeart/2005/8/layout/chevron2"/>
    <dgm:cxn modelId="{29B88C4A-410E-44BE-B966-857F9EB75010}" type="presParOf" srcId="{975A9111-D6A5-41C0-8A46-671E89E9D670}" destId="{FDAC0548-FFB8-4C6B-9ACC-4B0197C3C21E}" srcOrd="2" destOrd="0" presId="urn:microsoft.com/office/officeart/2005/8/layout/chevron2"/>
    <dgm:cxn modelId="{8D157228-EC89-48C0-9EAF-09B7B024BBE8}" type="presParOf" srcId="{FDAC0548-FFB8-4C6B-9ACC-4B0197C3C21E}" destId="{D355BE1B-5A05-4911-ADAA-F1AB43A566C5}" srcOrd="0" destOrd="0" presId="urn:microsoft.com/office/officeart/2005/8/layout/chevron2"/>
    <dgm:cxn modelId="{8FA385C1-921D-4992-BE48-EB251F875F6C}" type="presParOf" srcId="{FDAC0548-FFB8-4C6B-9ACC-4B0197C3C21E}" destId="{30B88F41-A92E-43A7-85BD-5AF00DA97937}" srcOrd="1" destOrd="0" presId="urn:microsoft.com/office/officeart/2005/8/layout/chevron2"/>
    <dgm:cxn modelId="{C9FF55BC-79BF-413A-8A3A-D47DF984C153}" type="presParOf" srcId="{975A9111-D6A5-41C0-8A46-671E89E9D670}" destId="{DD7955DF-A543-4CA4-9F11-5133FEEA6F4C}" srcOrd="3" destOrd="0" presId="urn:microsoft.com/office/officeart/2005/8/layout/chevron2"/>
    <dgm:cxn modelId="{C035B083-5FF8-4BEE-A017-79DA9A8DBC48}" type="presParOf" srcId="{975A9111-D6A5-41C0-8A46-671E89E9D670}" destId="{C9EA26C5-378B-454D-AA92-B12F29702B8A}" srcOrd="4" destOrd="0" presId="urn:microsoft.com/office/officeart/2005/8/layout/chevron2"/>
    <dgm:cxn modelId="{C501C4D8-4105-4810-B90B-A3F4982C6F25}" type="presParOf" srcId="{C9EA26C5-378B-454D-AA92-B12F29702B8A}" destId="{8DC85D97-C63F-4DEE-ADE2-0D8706F0913D}" srcOrd="0" destOrd="0" presId="urn:microsoft.com/office/officeart/2005/8/layout/chevron2"/>
    <dgm:cxn modelId="{74CAFFC8-333D-4235-B827-BE0F22F623FE}" type="presParOf" srcId="{C9EA26C5-378B-454D-AA92-B12F29702B8A}" destId="{A8E08643-66B6-4A6E-8637-4DAE171A3521}"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97A3-A1EF-4AD7-9210-FDF72531AE85}">
      <dsp:nvSpPr>
        <dsp:cNvPr id="0" name=""/>
        <dsp:cNvSpPr/>
      </dsp:nvSpPr>
      <dsp:spPr>
        <a:xfrm>
          <a:off x="2767295" y="712675"/>
          <a:ext cx="548545" cy="91440"/>
        </a:xfrm>
        <a:custGeom>
          <a:avLst/>
          <a:gdLst/>
          <a:ahLst/>
          <a:cxnLst/>
          <a:rect l="0" t="0" r="0" b="0"/>
          <a:pathLst>
            <a:path>
              <a:moveTo>
                <a:pt x="0" y="45720"/>
              </a:moveTo>
              <a:lnTo>
                <a:pt x="5485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27089" y="755499"/>
        <a:ext cx="28957" cy="5791"/>
      </dsp:txXfrm>
    </dsp:sp>
    <dsp:sp modelId="{13033CF9-E0BB-41A2-B676-D46CE2F0D338}">
      <dsp:nvSpPr>
        <dsp:cNvPr id="0" name=""/>
        <dsp:cNvSpPr/>
      </dsp:nvSpPr>
      <dsp:spPr>
        <a:xfrm>
          <a:off x="251070" y="2988"/>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1289050">
            <a:lnSpc>
              <a:spcPct val="90000"/>
            </a:lnSpc>
            <a:spcBef>
              <a:spcPct val="0"/>
            </a:spcBef>
            <a:spcAft>
              <a:spcPct val="35000"/>
            </a:spcAft>
            <a:buNone/>
          </a:pPr>
          <a:r>
            <a:rPr lang="en-US" sz="2900" kern="1200" dirty="0"/>
            <a:t>Background</a:t>
          </a:r>
        </a:p>
      </dsp:txBody>
      <dsp:txXfrm>
        <a:off x="251070" y="2988"/>
        <a:ext cx="2518024" cy="1510814"/>
      </dsp:txXfrm>
    </dsp:sp>
    <dsp:sp modelId="{224EA673-D757-4F53-B107-D1588FE7D5A7}">
      <dsp:nvSpPr>
        <dsp:cNvPr id="0" name=""/>
        <dsp:cNvSpPr/>
      </dsp:nvSpPr>
      <dsp:spPr>
        <a:xfrm>
          <a:off x="1510082" y="1512002"/>
          <a:ext cx="3097170" cy="548545"/>
        </a:xfrm>
        <a:custGeom>
          <a:avLst/>
          <a:gdLst/>
          <a:ahLst/>
          <a:cxnLst/>
          <a:rect l="0" t="0" r="0" b="0"/>
          <a:pathLst>
            <a:path>
              <a:moveTo>
                <a:pt x="3097170" y="0"/>
              </a:moveTo>
              <a:lnTo>
                <a:pt x="3097170" y="291372"/>
              </a:lnTo>
              <a:lnTo>
                <a:pt x="0" y="291372"/>
              </a:lnTo>
              <a:lnTo>
                <a:pt x="0" y="548545"/>
              </a:lnTo>
            </a:path>
          </a:pathLst>
        </a:custGeom>
        <a:noFill/>
        <a:ln w="6350" cap="flat" cmpd="sng" algn="ctr">
          <a:solidFill>
            <a:schemeClr val="accent2">
              <a:hueOff val="-2266801"/>
              <a:satOff val="1309"/>
              <a:lumOff val="-2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979896" y="1783380"/>
        <a:ext cx="157542" cy="5791"/>
      </dsp:txXfrm>
    </dsp:sp>
    <dsp:sp modelId="{3C42DC1C-B3E1-40CA-8896-C891BC173B60}">
      <dsp:nvSpPr>
        <dsp:cNvPr id="0" name=""/>
        <dsp:cNvSpPr/>
      </dsp:nvSpPr>
      <dsp:spPr>
        <a:xfrm>
          <a:off x="3348240" y="2988"/>
          <a:ext cx="2518024" cy="1510814"/>
        </a:xfrm>
        <a:prstGeom prst="rect">
          <a:avLst/>
        </a:prstGeom>
        <a:solidFill>
          <a:schemeClr val="accent2">
            <a:hueOff val="-1813441"/>
            <a:satOff val="1047"/>
            <a:lumOff val="-1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1289050">
            <a:lnSpc>
              <a:spcPct val="90000"/>
            </a:lnSpc>
            <a:spcBef>
              <a:spcPct val="0"/>
            </a:spcBef>
            <a:spcAft>
              <a:spcPct val="35000"/>
            </a:spcAft>
            <a:buNone/>
          </a:pPr>
          <a:r>
            <a:rPr lang="en-US" sz="2900" kern="1200" dirty="0"/>
            <a:t>Project Approach &amp; Goals</a:t>
          </a:r>
        </a:p>
      </dsp:txBody>
      <dsp:txXfrm>
        <a:off x="3348240" y="2988"/>
        <a:ext cx="2518024" cy="1510814"/>
      </dsp:txXfrm>
    </dsp:sp>
    <dsp:sp modelId="{7512FE51-587B-422A-B86A-E4D3157B7738}">
      <dsp:nvSpPr>
        <dsp:cNvPr id="0" name=""/>
        <dsp:cNvSpPr/>
      </dsp:nvSpPr>
      <dsp:spPr>
        <a:xfrm>
          <a:off x="2767295" y="2802635"/>
          <a:ext cx="548545" cy="91440"/>
        </a:xfrm>
        <a:custGeom>
          <a:avLst/>
          <a:gdLst/>
          <a:ahLst/>
          <a:cxnLst/>
          <a:rect l="0" t="0" r="0" b="0"/>
          <a:pathLst>
            <a:path>
              <a:moveTo>
                <a:pt x="0" y="45720"/>
              </a:moveTo>
              <a:lnTo>
                <a:pt x="548545" y="45720"/>
              </a:lnTo>
            </a:path>
          </a:pathLst>
        </a:custGeom>
        <a:noFill/>
        <a:ln w="6350" cap="flat" cmpd="sng" algn="ctr">
          <a:solidFill>
            <a:schemeClr val="accent2">
              <a:hueOff val="-4533602"/>
              <a:satOff val="2618"/>
              <a:lumOff val="-48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27089" y="2845460"/>
        <a:ext cx="28957" cy="5791"/>
      </dsp:txXfrm>
    </dsp:sp>
    <dsp:sp modelId="{F9958FA4-05FE-4E58-93E7-25B6D8F8F6DD}">
      <dsp:nvSpPr>
        <dsp:cNvPr id="0" name=""/>
        <dsp:cNvSpPr/>
      </dsp:nvSpPr>
      <dsp:spPr>
        <a:xfrm>
          <a:off x="251070" y="2092948"/>
          <a:ext cx="2518024" cy="1510814"/>
        </a:xfrm>
        <a:prstGeom prst="rect">
          <a:avLst/>
        </a:prstGeom>
        <a:solidFill>
          <a:schemeClr val="accent2">
            <a:hueOff val="-3626881"/>
            <a:satOff val="2094"/>
            <a:lumOff val="-3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1289050">
            <a:lnSpc>
              <a:spcPct val="90000"/>
            </a:lnSpc>
            <a:spcBef>
              <a:spcPct val="0"/>
            </a:spcBef>
            <a:spcAft>
              <a:spcPct val="35000"/>
            </a:spcAft>
            <a:buNone/>
          </a:pPr>
          <a:r>
            <a:rPr lang="en-US" sz="2900" kern="1200" dirty="0"/>
            <a:t>Data &amp; Feature Creation</a:t>
          </a:r>
        </a:p>
      </dsp:txBody>
      <dsp:txXfrm>
        <a:off x="251070" y="2092948"/>
        <a:ext cx="2518024" cy="1510814"/>
      </dsp:txXfrm>
    </dsp:sp>
    <dsp:sp modelId="{2A666D19-0E1C-4845-A93A-610B7DE699F2}">
      <dsp:nvSpPr>
        <dsp:cNvPr id="0" name=""/>
        <dsp:cNvSpPr/>
      </dsp:nvSpPr>
      <dsp:spPr>
        <a:xfrm>
          <a:off x="1456826" y="3601963"/>
          <a:ext cx="3150426" cy="551533"/>
        </a:xfrm>
        <a:custGeom>
          <a:avLst/>
          <a:gdLst/>
          <a:ahLst/>
          <a:cxnLst/>
          <a:rect l="0" t="0" r="0" b="0"/>
          <a:pathLst>
            <a:path>
              <a:moveTo>
                <a:pt x="3150426" y="0"/>
              </a:moveTo>
              <a:lnTo>
                <a:pt x="3150426" y="292866"/>
              </a:lnTo>
              <a:lnTo>
                <a:pt x="0" y="292866"/>
              </a:lnTo>
              <a:lnTo>
                <a:pt x="0" y="551533"/>
              </a:lnTo>
            </a:path>
          </a:pathLst>
        </a:custGeom>
        <a:noFill/>
        <a:ln w="6350" cap="flat" cmpd="sng" algn="ctr">
          <a:solidFill>
            <a:schemeClr val="accent2">
              <a:hueOff val="-6800403"/>
              <a:satOff val="3927"/>
              <a:lumOff val="-72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951945" y="3874834"/>
        <a:ext cx="160187" cy="5791"/>
      </dsp:txXfrm>
    </dsp:sp>
    <dsp:sp modelId="{1ACD1DEB-BCF3-4628-A280-1D684587E114}">
      <dsp:nvSpPr>
        <dsp:cNvPr id="0" name=""/>
        <dsp:cNvSpPr/>
      </dsp:nvSpPr>
      <dsp:spPr>
        <a:xfrm>
          <a:off x="3348240" y="2092948"/>
          <a:ext cx="2518024" cy="1510814"/>
        </a:xfrm>
        <a:prstGeom prst="rect">
          <a:avLst/>
        </a:prstGeom>
        <a:solidFill>
          <a:schemeClr val="accent2">
            <a:hueOff val="-5440322"/>
            <a:satOff val="3142"/>
            <a:lumOff val="-5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1289050">
            <a:lnSpc>
              <a:spcPct val="90000"/>
            </a:lnSpc>
            <a:spcBef>
              <a:spcPct val="0"/>
            </a:spcBef>
            <a:spcAft>
              <a:spcPct val="35000"/>
            </a:spcAft>
            <a:buNone/>
          </a:pPr>
          <a:r>
            <a:rPr lang="en-US" sz="2900" kern="1200" dirty="0"/>
            <a:t>Exploratory Data Analysis</a:t>
          </a:r>
        </a:p>
      </dsp:txBody>
      <dsp:txXfrm>
        <a:off x="3348240" y="2092948"/>
        <a:ext cx="2518024" cy="1510814"/>
      </dsp:txXfrm>
    </dsp:sp>
    <dsp:sp modelId="{17075015-FD69-46AD-8CEE-C05E3D3C8EBE}">
      <dsp:nvSpPr>
        <dsp:cNvPr id="0" name=""/>
        <dsp:cNvSpPr/>
      </dsp:nvSpPr>
      <dsp:spPr>
        <a:xfrm>
          <a:off x="2714038" y="4892596"/>
          <a:ext cx="601801" cy="91440"/>
        </a:xfrm>
        <a:custGeom>
          <a:avLst/>
          <a:gdLst/>
          <a:ahLst/>
          <a:cxnLst/>
          <a:rect l="0" t="0" r="0" b="0"/>
          <a:pathLst>
            <a:path>
              <a:moveTo>
                <a:pt x="0" y="48708"/>
              </a:moveTo>
              <a:lnTo>
                <a:pt x="318000" y="48708"/>
              </a:lnTo>
              <a:lnTo>
                <a:pt x="318000" y="45720"/>
              </a:lnTo>
              <a:lnTo>
                <a:pt x="601801" y="45720"/>
              </a:lnTo>
            </a:path>
          </a:pathLst>
        </a:custGeom>
        <a:noFill/>
        <a:ln w="6350" cap="flat" cmpd="sng" algn="ctr">
          <a:solidFill>
            <a:schemeClr val="accent2">
              <a:hueOff val="-9067203"/>
              <a:satOff val="5236"/>
              <a:lumOff val="-96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999129" y="4935420"/>
        <a:ext cx="31620" cy="5791"/>
      </dsp:txXfrm>
    </dsp:sp>
    <dsp:sp modelId="{BAF92EE4-DAE3-45F1-BAB8-E8B6FC5D75A6}">
      <dsp:nvSpPr>
        <dsp:cNvPr id="0" name=""/>
        <dsp:cNvSpPr/>
      </dsp:nvSpPr>
      <dsp:spPr>
        <a:xfrm>
          <a:off x="197814" y="4185897"/>
          <a:ext cx="2518024" cy="1510814"/>
        </a:xfrm>
        <a:prstGeom prst="rect">
          <a:avLst/>
        </a:prstGeom>
        <a:solidFill>
          <a:schemeClr val="accent2">
            <a:hueOff val="-7253763"/>
            <a:satOff val="4189"/>
            <a:lumOff val="-7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1289050">
            <a:lnSpc>
              <a:spcPct val="90000"/>
            </a:lnSpc>
            <a:spcBef>
              <a:spcPct val="0"/>
            </a:spcBef>
            <a:spcAft>
              <a:spcPct val="35000"/>
            </a:spcAft>
            <a:buNone/>
          </a:pPr>
          <a:r>
            <a:rPr lang="en-US" sz="2900" kern="1200" dirty="0"/>
            <a:t>Inferential Statistics</a:t>
          </a:r>
        </a:p>
      </dsp:txBody>
      <dsp:txXfrm>
        <a:off x="197814" y="4185897"/>
        <a:ext cx="2518024" cy="1510814"/>
      </dsp:txXfrm>
    </dsp:sp>
    <dsp:sp modelId="{96ABF988-54E2-4781-9184-1FFC0676569D}">
      <dsp:nvSpPr>
        <dsp:cNvPr id="0" name=""/>
        <dsp:cNvSpPr/>
      </dsp:nvSpPr>
      <dsp:spPr>
        <a:xfrm>
          <a:off x="3348240" y="4182909"/>
          <a:ext cx="2518024" cy="1510814"/>
        </a:xfrm>
        <a:prstGeom prst="rect">
          <a:avLst/>
        </a:prstGeom>
        <a:solidFill>
          <a:schemeClr val="accent2">
            <a:hueOff val="-9067203"/>
            <a:satOff val="5236"/>
            <a:lumOff val="-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1289050">
            <a:lnSpc>
              <a:spcPct val="90000"/>
            </a:lnSpc>
            <a:spcBef>
              <a:spcPct val="0"/>
            </a:spcBef>
            <a:spcAft>
              <a:spcPct val="35000"/>
            </a:spcAft>
            <a:buNone/>
          </a:pPr>
          <a:r>
            <a:rPr lang="en-US" sz="2900" kern="1200" dirty="0"/>
            <a:t>Machine Learning</a:t>
          </a:r>
        </a:p>
      </dsp:txBody>
      <dsp:txXfrm>
        <a:off x="3348240" y="4182909"/>
        <a:ext cx="2518024" cy="1510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CD29E-EB38-406B-964F-16D7254FE8A8}">
      <dsp:nvSpPr>
        <dsp:cNvPr id="0" name=""/>
        <dsp:cNvSpPr/>
      </dsp:nvSpPr>
      <dsp:spPr>
        <a:xfrm>
          <a:off x="671650" y="0"/>
          <a:ext cx="5896743" cy="5896743"/>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6453-2C94-4881-AA40-6341D9731543}">
      <dsp:nvSpPr>
        <dsp:cNvPr id="0" name=""/>
        <dsp:cNvSpPr/>
      </dsp:nvSpPr>
      <dsp:spPr>
        <a:xfrm>
          <a:off x="1054938" y="383288"/>
          <a:ext cx="2358697" cy="23586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Heavy reliance on reputation lists</a:t>
          </a:r>
        </a:p>
      </dsp:txBody>
      <dsp:txXfrm>
        <a:off x="1170080" y="498430"/>
        <a:ext cx="2128413" cy="2128413"/>
      </dsp:txXfrm>
    </dsp:sp>
    <dsp:sp modelId="{7D7B2FA5-407E-4106-96A3-BA73E60A13CC}">
      <dsp:nvSpPr>
        <dsp:cNvPr id="0" name=""/>
        <dsp:cNvSpPr/>
      </dsp:nvSpPr>
      <dsp:spPr>
        <a:xfrm>
          <a:off x="3826407" y="383288"/>
          <a:ext cx="2358697" cy="2358697"/>
        </a:xfrm>
        <a:prstGeom prst="roundRect">
          <a:avLst/>
        </a:prstGeom>
        <a:solidFill>
          <a:schemeClr val="accent2">
            <a:hueOff val="-3022401"/>
            <a:satOff val="1745"/>
            <a:lumOff val="-3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Threat actors may leverage legitimate websites</a:t>
          </a:r>
        </a:p>
      </dsp:txBody>
      <dsp:txXfrm>
        <a:off x="3941549" y="498430"/>
        <a:ext cx="2128413" cy="2128413"/>
      </dsp:txXfrm>
    </dsp:sp>
    <dsp:sp modelId="{44F91EBF-8D84-4C3D-82A9-CECE9ACFA339}">
      <dsp:nvSpPr>
        <dsp:cNvPr id="0" name=""/>
        <dsp:cNvSpPr/>
      </dsp:nvSpPr>
      <dsp:spPr>
        <a:xfrm>
          <a:off x="1054938" y="3154757"/>
          <a:ext cx="2358697" cy="2358697"/>
        </a:xfrm>
        <a:prstGeom prst="roundRect">
          <a:avLst/>
        </a:prstGeom>
        <a:solidFill>
          <a:schemeClr val="accent2">
            <a:hueOff val="-6044802"/>
            <a:satOff val="3491"/>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Rule-based detectors can’t keep up with changing tactics</a:t>
          </a:r>
        </a:p>
      </dsp:txBody>
      <dsp:txXfrm>
        <a:off x="1170080" y="3269899"/>
        <a:ext cx="2128413" cy="2128413"/>
      </dsp:txXfrm>
    </dsp:sp>
    <dsp:sp modelId="{624E8D4E-CE70-4280-9D5D-ACE2CBEBD4A7}">
      <dsp:nvSpPr>
        <dsp:cNvPr id="0" name=""/>
        <dsp:cNvSpPr/>
      </dsp:nvSpPr>
      <dsp:spPr>
        <a:xfrm>
          <a:off x="3826407" y="3154757"/>
          <a:ext cx="2358697" cy="2358697"/>
        </a:xfrm>
        <a:prstGeom prst="roundRect">
          <a:avLst/>
        </a:prstGeom>
        <a:solidFill>
          <a:schemeClr val="accent2">
            <a:hueOff val="-9067203"/>
            <a:satOff val="5236"/>
            <a:lumOff val="-96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Anti-forensic techniques may deter analysis</a:t>
          </a:r>
        </a:p>
      </dsp:txBody>
      <dsp:txXfrm>
        <a:off x="3941549" y="3269899"/>
        <a:ext cx="2128413" cy="2128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3228E-3A63-445D-A7DC-7766508AAEA6}">
      <dsp:nvSpPr>
        <dsp:cNvPr id="0" name=""/>
        <dsp:cNvSpPr/>
      </dsp:nvSpPr>
      <dsp:spPr>
        <a:xfrm>
          <a:off x="0" y="439698"/>
          <a:ext cx="6588691" cy="121680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Feature sets could include one or more of the following:</a:t>
          </a:r>
        </a:p>
      </dsp:txBody>
      <dsp:txXfrm>
        <a:off x="59399" y="499097"/>
        <a:ext cx="6469893" cy="1098002"/>
      </dsp:txXfrm>
    </dsp:sp>
    <dsp:sp modelId="{81C35207-7CC1-4B4C-92D2-A3147F90BCA1}">
      <dsp:nvSpPr>
        <dsp:cNvPr id="0" name=""/>
        <dsp:cNvSpPr/>
      </dsp:nvSpPr>
      <dsp:spPr>
        <a:xfrm>
          <a:off x="0" y="1841259"/>
          <a:ext cx="6588691" cy="3431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URL-based (lexical)</a:t>
          </a:r>
        </a:p>
        <a:p>
          <a:pPr marL="285750" lvl="1" indent="-285750" algn="l" defTabSz="1244600">
            <a:lnSpc>
              <a:spcPct val="90000"/>
            </a:lnSpc>
            <a:spcBef>
              <a:spcPct val="0"/>
            </a:spcBef>
            <a:spcAft>
              <a:spcPct val="20000"/>
            </a:spcAft>
            <a:buChar char="•"/>
          </a:pPr>
          <a:r>
            <a:rPr lang="en-US" sz="2800" kern="1200" dirty="0"/>
            <a:t>Host-based</a:t>
          </a:r>
        </a:p>
        <a:p>
          <a:pPr marL="457200" lvl="2" indent="-228600" algn="l" defTabSz="1066800">
            <a:lnSpc>
              <a:spcPct val="90000"/>
            </a:lnSpc>
            <a:spcBef>
              <a:spcPct val="0"/>
            </a:spcBef>
            <a:spcAft>
              <a:spcPct val="20000"/>
            </a:spcAft>
            <a:buChar char="•"/>
          </a:pPr>
          <a:r>
            <a:rPr lang="en-US" sz="2400" kern="1200" dirty="0"/>
            <a:t>Reputation lists</a:t>
          </a:r>
        </a:p>
        <a:p>
          <a:pPr marL="457200" lvl="2" indent="-228600" algn="l" defTabSz="1066800">
            <a:lnSpc>
              <a:spcPct val="90000"/>
            </a:lnSpc>
            <a:spcBef>
              <a:spcPct val="0"/>
            </a:spcBef>
            <a:spcAft>
              <a:spcPct val="20000"/>
            </a:spcAft>
            <a:buChar char="•"/>
          </a:pPr>
          <a:r>
            <a:rPr lang="en-US" sz="2400" kern="1200" dirty="0"/>
            <a:t>Domain name registration</a:t>
          </a:r>
        </a:p>
        <a:p>
          <a:pPr marL="457200" lvl="2" indent="-228600" algn="l" defTabSz="1066800">
            <a:lnSpc>
              <a:spcPct val="90000"/>
            </a:lnSpc>
            <a:spcBef>
              <a:spcPct val="0"/>
            </a:spcBef>
            <a:spcAft>
              <a:spcPct val="20000"/>
            </a:spcAft>
            <a:buChar char="•"/>
          </a:pPr>
          <a:r>
            <a:rPr lang="en-US" sz="2400" kern="1200" dirty="0"/>
            <a:t>Domain name resolution</a:t>
          </a:r>
        </a:p>
        <a:p>
          <a:pPr marL="457200" lvl="2" indent="-228600" algn="l" defTabSz="1066800">
            <a:lnSpc>
              <a:spcPct val="90000"/>
            </a:lnSpc>
            <a:spcBef>
              <a:spcPct val="0"/>
            </a:spcBef>
            <a:spcAft>
              <a:spcPct val="20000"/>
            </a:spcAft>
            <a:buChar char="•"/>
          </a:pPr>
          <a:r>
            <a:rPr lang="en-US" sz="2400" kern="1200" dirty="0"/>
            <a:t>Connection speed</a:t>
          </a:r>
        </a:p>
        <a:p>
          <a:pPr marL="457200" lvl="2" indent="-228600" algn="l" defTabSz="1066800">
            <a:lnSpc>
              <a:spcPct val="90000"/>
            </a:lnSpc>
            <a:spcBef>
              <a:spcPct val="0"/>
            </a:spcBef>
            <a:spcAft>
              <a:spcPct val="20000"/>
            </a:spcAft>
            <a:buChar char="•"/>
          </a:pPr>
          <a:r>
            <a:rPr lang="en-US" sz="2400" kern="1200" dirty="0"/>
            <a:t>Link popularity</a:t>
          </a:r>
        </a:p>
        <a:p>
          <a:pPr marL="457200" lvl="2" indent="-228600" algn="l" defTabSz="1066800">
            <a:lnSpc>
              <a:spcPct val="90000"/>
            </a:lnSpc>
            <a:spcBef>
              <a:spcPct val="0"/>
            </a:spcBef>
            <a:spcAft>
              <a:spcPct val="20000"/>
            </a:spcAft>
            <a:buChar char="•"/>
          </a:pPr>
          <a:r>
            <a:rPr lang="en-US" sz="2400" kern="1200" dirty="0"/>
            <a:t>URL source code</a:t>
          </a:r>
        </a:p>
      </dsp:txBody>
      <dsp:txXfrm>
        <a:off x="0" y="1841259"/>
        <a:ext cx="6588691" cy="3431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3228E-3A63-445D-A7DC-7766508AAEA6}">
      <dsp:nvSpPr>
        <dsp:cNvPr id="0" name=""/>
        <dsp:cNvSpPr/>
      </dsp:nvSpPr>
      <dsp:spPr>
        <a:xfrm>
          <a:off x="0" y="1743807"/>
          <a:ext cx="6588691" cy="121680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Feature sets:</a:t>
          </a:r>
        </a:p>
      </dsp:txBody>
      <dsp:txXfrm>
        <a:off x="59399" y="1803206"/>
        <a:ext cx="6469893" cy="1098002"/>
      </dsp:txXfrm>
    </dsp:sp>
    <dsp:sp modelId="{81C35207-7CC1-4B4C-92D2-A3147F90BCA1}">
      <dsp:nvSpPr>
        <dsp:cNvPr id="0" name=""/>
        <dsp:cNvSpPr/>
      </dsp:nvSpPr>
      <dsp:spPr>
        <a:xfrm>
          <a:off x="0" y="3018571"/>
          <a:ext cx="6588691"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5560" rIns="199136" bIns="35560" numCol="1" spcCol="1270" anchor="t" anchorCtr="0">
          <a:noAutofit/>
        </a:bodyPr>
        <a:lstStyle/>
        <a:p>
          <a:pPr marL="285750" lvl="1" indent="-285750" algn="l" defTabSz="1244600">
            <a:lnSpc>
              <a:spcPct val="90000"/>
            </a:lnSpc>
            <a:spcBef>
              <a:spcPct val="0"/>
            </a:spcBef>
            <a:spcAft>
              <a:spcPct val="20000"/>
            </a:spcAft>
            <a:buFont typeface="+mj-lt"/>
            <a:buAutoNum type="arabicPeriod"/>
          </a:pPr>
          <a:r>
            <a:rPr lang="en-US" sz="2800" kern="1200" dirty="0">
              <a:solidFill>
                <a:srgbClr val="00B050"/>
              </a:solidFill>
            </a:rPr>
            <a:t> URL-based (lexical) properties</a:t>
          </a:r>
        </a:p>
        <a:p>
          <a:pPr marL="285750" lvl="1" indent="-285750" algn="l" defTabSz="1244600">
            <a:lnSpc>
              <a:spcPct val="90000"/>
            </a:lnSpc>
            <a:spcBef>
              <a:spcPct val="0"/>
            </a:spcBef>
            <a:spcAft>
              <a:spcPct val="20000"/>
            </a:spcAft>
            <a:buFont typeface="+mj-lt"/>
            <a:buAutoNum type="arabicPeriod"/>
          </a:pPr>
          <a:r>
            <a:rPr lang="en-US" sz="2800" kern="1200" dirty="0">
              <a:solidFill>
                <a:srgbClr val="00B050"/>
              </a:solidFill>
            </a:rPr>
            <a:t> Term-document matrix (NLP approach)</a:t>
          </a:r>
        </a:p>
      </dsp:txBody>
      <dsp:txXfrm>
        <a:off x="0" y="3018571"/>
        <a:ext cx="6588691" cy="1076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8B173-2B06-4850-89C0-BB4EB1619CFD}">
      <dsp:nvSpPr>
        <dsp:cNvPr id="0" name=""/>
        <dsp:cNvSpPr/>
      </dsp:nvSpPr>
      <dsp:spPr>
        <a:xfrm rot="5400000">
          <a:off x="-203749" y="206025"/>
          <a:ext cx="1358332" cy="950832"/>
        </a:xfrm>
        <a:prstGeom prst="chevron">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Prep</a:t>
          </a:r>
        </a:p>
      </dsp:txBody>
      <dsp:txXfrm rot="-5400000">
        <a:off x="1" y="477691"/>
        <a:ext cx="950832" cy="407500"/>
      </dsp:txXfrm>
    </dsp:sp>
    <dsp:sp modelId="{C6003190-5919-490C-93B8-E3502E3C35DB}">
      <dsp:nvSpPr>
        <dsp:cNvPr id="0" name=""/>
        <dsp:cNvSpPr/>
      </dsp:nvSpPr>
      <dsp:spPr>
        <a:xfrm rot="5400000">
          <a:off x="2612851" y="-1661659"/>
          <a:ext cx="882915" cy="4206954"/>
        </a:xfrm>
        <a:prstGeom prst="round2SameRect">
          <a:avLst/>
        </a:prstGeom>
        <a:solidFill>
          <a:schemeClr val="lt1">
            <a:alpha val="90000"/>
            <a:hueOff val="0"/>
            <a:satOff val="0"/>
            <a:lumOff val="0"/>
            <a:alphaOff val="0"/>
          </a:schemeClr>
        </a:solidFill>
        <a:ln w="12700" cap="flat" cmpd="sng" algn="ctr">
          <a:solidFill>
            <a:srgbClr val="040C4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Remove categorical features</a:t>
          </a:r>
        </a:p>
        <a:p>
          <a:pPr marL="228600" lvl="1" indent="-228600" algn="l" defTabSz="1066800">
            <a:lnSpc>
              <a:spcPct val="90000"/>
            </a:lnSpc>
            <a:spcBef>
              <a:spcPct val="0"/>
            </a:spcBef>
            <a:spcAft>
              <a:spcPct val="15000"/>
            </a:spcAft>
            <a:buChar char="•"/>
          </a:pPr>
          <a:r>
            <a:rPr lang="en-US" sz="2400" kern="1200" dirty="0"/>
            <a:t>Normalization</a:t>
          </a:r>
        </a:p>
      </dsp:txBody>
      <dsp:txXfrm rot="-5400000">
        <a:off x="950832" y="43460"/>
        <a:ext cx="4163854" cy="796715"/>
      </dsp:txXfrm>
    </dsp:sp>
    <dsp:sp modelId="{D355BE1B-5A05-4911-ADAA-F1AB43A566C5}">
      <dsp:nvSpPr>
        <dsp:cNvPr id="0" name=""/>
        <dsp:cNvSpPr/>
      </dsp:nvSpPr>
      <dsp:spPr>
        <a:xfrm rot="5400000">
          <a:off x="-203749" y="1366877"/>
          <a:ext cx="1358332" cy="950832"/>
        </a:xfrm>
        <a:prstGeom prst="chevron">
          <a:avLst/>
        </a:prstGeom>
        <a:solidFill>
          <a:srgbClr val="040C48"/>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Train</a:t>
          </a:r>
        </a:p>
      </dsp:txBody>
      <dsp:txXfrm rot="-5400000">
        <a:off x="1" y="1638543"/>
        <a:ext cx="950832" cy="407500"/>
      </dsp:txXfrm>
    </dsp:sp>
    <dsp:sp modelId="{30B88F41-A92E-43A7-85BD-5AF00DA97937}">
      <dsp:nvSpPr>
        <dsp:cNvPr id="0" name=""/>
        <dsp:cNvSpPr/>
      </dsp:nvSpPr>
      <dsp:spPr>
        <a:xfrm rot="5400000">
          <a:off x="2612851" y="-488729"/>
          <a:ext cx="882915" cy="4206954"/>
        </a:xfrm>
        <a:prstGeom prst="round2SameRect">
          <a:avLst/>
        </a:prstGeom>
        <a:solidFill>
          <a:schemeClr val="bg1">
            <a:alpha val="90000"/>
          </a:schemeClr>
        </a:solidFill>
        <a:ln w="12700" cap="flat" cmpd="sng" algn="ctr">
          <a:solidFill>
            <a:srgbClr val="040C4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Parameter/Classifier tuning</a:t>
          </a:r>
        </a:p>
        <a:p>
          <a:pPr marL="228600" lvl="1" indent="-228600" algn="l" defTabSz="1066800">
            <a:lnSpc>
              <a:spcPct val="90000"/>
            </a:lnSpc>
            <a:spcBef>
              <a:spcPct val="0"/>
            </a:spcBef>
            <a:spcAft>
              <a:spcPct val="15000"/>
            </a:spcAft>
            <a:buChar char="•"/>
          </a:pPr>
          <a:r>
            <a:rPr lang="en-US" sz="2400" kern="1200" dirty="0"/>
            <a:t>Analyze scores</a:t>
          </a:r>
        </a:p>
      </dsp:txBody>
      <dsp:txXfrm rot="-5400000">
        <a:off x="950832" y="1216390"/>
        <a:ext cx="4163854" cy="796715"/>
      </dsp:txXfrm>
    </dsp:sp>
    <dsp:sp modelId="{8DC85D97-C63F-4DEE-ADE2-0D8706F0913D}">
      <dsp:nvSpPr>
        <dsp:cNvPr id="0" name=""/>
        <dsp:cNvSpPr/>
      </dsp:nvSpPr>
      <dsp:spPr>
        <a:xfrm rot="5400000">
          <a:off x="-203749" y="2527730"/>
          <a:ext cx="1358332" cy="950832"/>
        </a:xfrm>
        <a:prstGeom prst="chevron">
          <a:avLst/>
        </a:prstGeom>
        <a:solidFill>
          <a:schemeClr val="tx2">
            <a:lumMod val="75000"/>
            <a:lumOff val="2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Test</a:t>
          </a:r>
        </a:p>
      </dsp:txBody>
      <dsp:txXfrm rot="-5400000">
        <a:off x="1" y="2799396"/>
        <a:ext cx="950832" cy="407500"/>
      </dsp:txXfrm>
    </dsp:sp>
    <dsp:sp modelId="{A8E08643-66B6-4A6E-8637-4DAE171A3521}">
      <dsp:nvSpPr>
        <dsp:cNvPr id="0" name=""/>
        <dsp:cNvSpPr/>
      </dsp:nvSpPr>
      <dsp:spPr>
        <a:xfrm rot="5400000">
          <a:off x="2612851" y="661960"/>
          <a:ext cx="882915" cy="4206954"/>
        </a:xfrm>
        <a:prstGeom prst="round2SameRect">
          <a:avLst/>
        </a:prstGeom>
        <a:solidFill>
          <a:schemeClr val="lt1">
            <a:alpha val="90000"/>
            <a:hueOff val="0"/>
            <a:satOff val="0"/>
            <a:lumOff val="0"/>
            <a:alphaOff val="0"/>
          </a:schemeClr>
        </a:solidFill>
        <a:ln w="12700" cap="flat" cmpd="sng" algn="ctr">
          <a:solidFill>
            <a:srgbClr val="040C4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Predict on test data</a:t>
          </a:r>
        </a:p>
        <a:p>
          <a:pPr marL="228600" lvl="1" indent="-228600" algn="l" defTabSz="1066800">
            <a:lnSpc>
              <a:spcPct val="90000"/>
            </a:lnSpc>
            <a:spcBef>
              <a:spcPct val="0"/>
            </a:spcBef>
            <a:spcAft>
              <a:spcPct val="15000"/>
            </a:spcAft>
            <a:buChar char="•"/>
          </a:pPr>
          <a:r>
            <a:rPr lang="en-US" sz="2400" kern="1200" dirty="0"/>
            <a:t>Analyze scores</a:t>
          </a:r>
        </a:p>
      </dsp:txBody>
      <dsp:txXfrm rot="-5400000">
        <a:off x="950832" y="2367079"/>
        <a:ext cx="4163854" cy="7967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8B173-2B06-4850-89C0-BB4EB1619CFD}">
      <dsp:nvSpPr>
        <dsp:cNvPr id="0" name=""/>
        <dsp:cNvSpPr/>
      </dsp:nvSpPr>
      <dsp:spPr>
        <a:xfrm rot="5400000">
          <a:off x="-203749" y="206025"/>
          <a:ext cx="1358332" cy="950832"/>
        </a:xfrm>
        <a:prstGeom prst="chevron">
          <a:avLst/>
        </a:prstGeom>
        <a:solidFill>
          <a:schemeClr val="accent3"/>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Prep</a:t>
          </a:r>
        </a:p>
      </dsp:txBody>
      <dsp:txXfrm rot="-5400000">
        <a:off x="1" y="477691"/>
        <a:ext cx="950832" cy="407500"/>
      </dsp:txXfrm>
    </dsp:sp>
    <dsp:sp modelId="{C6003190-5919-490C-93B8-E3502E3C35DB}">
      <dsp:nvSpPr>
        <dsp:cNvPr id="0" name=""/>
        <dsp:cNvSpPr/>
      </dsp:nvSpPr>
      <dsp:spPr>
        <a:xfrm rot="5400000">
          <a:off x="2625552" y="-1674360"/>
          <a:ext cx="882915" cy="4232355"/>
        </a:xfrm>
        <a:prstGeom prst="round2SameRect">
          <a:avLst/>
        </a:prstGeom>
        <a:solidFill>
          <a:schemeClr val="lt1">
            <a:alpha val="90000"/>
            <a:hueOff val="0"/>
            <a:satOff val="0"/>
            <a:lumOff val="0"/>
            <a:alphaOff val="0"/>
          </a:schemeClr>
        </a:solidFill>
        <a:ln w="12700" cap="flat" cmpd="sng" algn="ctr">
          <a:solidFill>
            <a:srgbClr val="040C4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Tokenization</a:t>
          </a:r>
        </a:p>
        <a:p>
          <a:pPr marL="228600" lvl="1" indent="-228600" algn="l" defTabSz="1066800">
            <a:lnSpc>
              <a:spcPct val="90000"/>
            </a:lnSpc>
            <a:spcBef>
              <a:spcPct val="0"/>
            </a:spcBef>
            <a:spcAft>
              <a:spcPct val="15000"/>
            </a:spcAft>
            <a:buChar char="•"/>
          </a:pPr>
          <a:r>
            <a:rPr lang="en-US" sz="2400" kern="1200" dirty="0"/>
            <a:t>Build Term-document matrix</a:t>
          </a:r>
        </a:p>
      </dsp:txBody>
      <dsp:txXfrm rot="-5400000">
        <a:off x="950832" y="43460"/>
        <a:ext cx="4189255" cy="796715"/>
      </dsp:txXfrm>
    </dsp:sp>
    <dsp:sp modelId="{D355BE1B-5A05-4911-ADAA-F1AB43A566C5}">
      <dsp:nvSpPr>
        <dsp:cNvPr id="0" name=""/>
        <dsp:cNvSpPr/>
      </dsp:nvSpPr>
      <dsp:spPr>
        <a:xfrm rot="5400000">
          <a:off x="-203749" y="1366877"/>
          <a:ext cx="1358332" cy="950832"/>
        </a:xfrm>
        <a:prstGeom prst="chevron">
          <a:avLst/>
        </a:prstGeom>
        <a:solidFill>
          <a:srgbClr val="040C48"/>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Train</a:t>
          </a:r>
        </a:p>
      </dsp:txBody>
      <dsp:txXfrm rot="-5400000">
        <a:off x="1" y="1638543"/>
        <a:ext cx="950832" cy="407500"/>
      </dsp:txXfrm>
    </dsp:sp>
    <dsp:sp modelId="{30B88F41-A92E-43A7-85BD-5AF00DA97937}">
      <dsp:nvSpPr>
        <dsp:cNvPr id="0" name=""/>
        <dsp:cNvSpPr/>
      </dsp:nvSpPr>
      <dsp:spPr>
        <a:xfrm rot="5400000">
          <a:off x="2622378" y="-542070"/>
          <a:ext cx="882915" cy="4232355"/>
        </a:xfrm>
        <a:prstGeom prst="round2SameRect">
          <a:avLst/>
        </a:prstGeom>
        <a:solidFill>
          <a:schemeClr val="lt1">
            <a:alpha val="90000"/>
            <a:hueOff val="0"/>
            <a:satOff val="0"/>
            <a:lumOff val="0"/>
            <a:alphaOff val="0"/>
          </a:schemeClr>
        </a:solidFill>
        <a:ln w="12700" cap="flat" cmpd="sng" algn="ctr">
          <a:solidFill>
            <a:srgbClr val="040C4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Parameter/Classifier tuning</a:t>
          </a:r>
        </a:p>
        <a:p>
          <a:pPr marL="228600" lvl="1" indent="-228600" algn="l" defTabSz="1066800">
            <a:lnSpc>
              <a:spcPct val="90000"/>
            </a:lnSpc>
            <a:spcBef>
              <a:spcPct val="0"/>
            </a:spcBef>
            <a:spcAft>
              <a:spcPct val="15000"/>
            </a:spcAft>
            <a:buChar char="•"/>
          </a:pPr>
          <a:r>
            <a:rPr lang="en-US" sz="2400" kern="1200" dirty="0"/>
            <a:t>Analyze scores</a:t>
          </a:r>
        </a:p>
      </dsp:txBody>
      <dsp:txXfrm rot="-5400000">
        <a:off x="947658" y="1175750"/>
        <a:ext cx="4189255" cy="796715"/>
      </dsp:txXfrm>
    </dsp:sp>
    <dsp:sp modelId="{8DC85D97-C63F-4DEE-ADE2-0D8706F0913D}">
      <dsp:nvSpPr>
        <dsp:cNvPr id="0" name=""/>
        <dsp:cNvSpPr/>
      </dsp:nvSpPr>
      <dsp:spPr>
        <a:xfrm rot="5400000">
          <a:off x="-203749" y="2527730"/>
          <a:ext cx="1358332" cy="950832"/>
        </a:xfrm>
        <a:prstGeom prst="chevron">
          <a:avLst/>
        </a:prstGeom>
        <a:solidFill>
          <a:schemeClr val="tx2">
            <a:lumMod val="75000"/>
            <a:lumOff val="2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Test</a:t>
          </a:r>
        </a:p>
      </dsp:txBody>
      <dsp:txXfrm rot="-5400000">
        <a:off x="1" y="2799396"/>
        <a:ext cx="950832" cy="407500"/>
      </dsp:txXfrm>
    </dsp:sp>
    <dsp:sp modelId="{A8E08643-66B6-4A6E-8637-4DAE171A3521}">
      <dsp:nvSpPr>
        <dsp:cNvPr id="0" name=""/>
        <dsp:cNvSpPr/>
      </dsp:nvSpPr>
      <dsp:spPr>
        <a:xfrm rot="5400000">
          <a:off x="2625552" y="649260"/>
          <a:ext cx="882915" cy="4232355"/>
        </a:xfrm>
        <a:prstGeom prst="round2SameRect">
          <a:avLst/>
        </a:prstGeom>
        <a:solidFill>
          <a:schemeClr val="lt1">
            <a:alpha val="90000"/>
            <a:hueOff val="0"/>
            <a:satOff val="0"/>
            <a:lumOff val="0"/>
            <a:alphaOff val="0"/>
          </a:schemeClr>
        </a:solidFill>
        <a:ln w="12700" cap="flat" cmpd="sng" algn="ctr">
          <a:solidFill>
            <a:srgbClr val="040C48"/>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Predict on test data</a:t>
          </a:r>
        </a:p>
        <a:p>
          <a:pPr marL="228600" lvl="1" indent="-228600" algn="l" defTabSz="1066800">
            <a:lnSpc>
              <a:spcPct val="90000"/>
            </a:lnSpc>
            <a:spcBef>
              <a:spcPct val="0"/>
            </a:spcBef>
            <a:spcAft>
              <a:spcPct val="15000"/>
            </a:spcAft>
            <a:buChar char="•"/>
          </a:pPr>
          <a:r>
            <a:rPr lang="en-US" sz="2400" kern="1200" dirty="0"/>
            <a:t>Analyze scores</a:t>
          </a:r>
        </a:p>
      </dsp:txBody>
      <dsp:txXfrm rot="-5400000">
        <a:off x="950832" y="2367080"/>
        <a:ext cx="4189255" cy="79671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F0C7FE-4152-4EE5-AD8D-4787BDD95F9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66DF0B2-8D5E-45DD-82F2-3F4E9BB83528}"/>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051399E-AD1E-4982-883A-0FF8825F60D0}" type="datetimeFigureOut">
              <a:rPr lang="en-US" smtClean="0"/>
              <a:t>11/25/2020</a:t>
            </a:fld>
            <a:endParaRPr lang="en-US" dirty="0"/>
          </a:p>
        </p:txBody>
      </p:sp>
      <p:sp>
        <p:nvSpPr>
          <p:cNvPr id="4" name="Footer Placeholder 3">
            <a:extLst>
              <a:ext uri="{FF2B5EF4-FFF2-40B4-BE49-F238E27FC236}">
                <a16:creationId xmlns:a16="http://schemas.microsoft.com/office/drawing/2014/main" id="{741CD5B9-C7F9-4BF5-8423-8975B6DAEB7B}"/>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CE0918-A4F0-4AEA-9C4B-B79C17C4537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8B7D70F-99DD-46FC-852B-014C626062A5}" type="slidenum">
              <a:rPr lang="en-US" smtClean="0"/>
              <a:t>‹#›</a:t>
            </a:fld>
            <a:endParaRPr lang="en-US" dirty="0"/>
          </a:p>
        </p:txBody>
      </p:sp>
    </p:spTree>
    <p:extLst>
      <p:ext uri="{BB962C8B-B14F-4D97-AF65-F5344CB8AC3E}">
        <p14:creationId xmlns:p14="http://schemas.microsoft.com/office/powerpoint/2010/main" val="1074673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71CA590-C607-45F0-AE80-C9604A85EF83}" type="datetimeFigureOut">
              <a:rPr lang="en-US" smtClean="0"/>
              <a:t>11/25/2020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CE158F2-3E79-4C48-9280-3A30A07BC1AE}" type="slidenum">
              <a:rPr lang="en-US" smtClean="0"/>
              <a:t>‹#›</a:t>
            </a:fld>
            <a:endParaRPr lang="en-US" dirty="0"/>
          </a:p>
        </p:txBody>
      </p:sp>
    </p:spTree>
    <p:extLst>
      <p:ext uri="{BB962C8B-B14F-4D97-AF65-F5344CB8AC3E}">
        <p14:creationId xmlns:p14="http://schemas.microsoft.com/office/powerpoint/2010/main" val="3776641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a:t>
            </a:fld>
            <a:endParaRPr lang="en-US" dirty="0"/>
          </a:p>
        </p:txBody>
      </p:sp>
    </p:spTree>
    <p:extLst>
      <p:ext uri="{BB962C8B-B14F-4D97-AF65-F5344CB8AC3E}">
        <p14:creationId xmlns:p14="http://schemas.microsoft.com/office/powerpoint/2010/main" val="2559101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10</a:t>
            </a:fld>
            <a:endParaRPr lang="en-US" dirty="0"/>
          </a:p>
        </p:txBody>
      </p:sp>
    </p:spTree>
    <p:extLst>
      <p:ext uri="{BB962C8B-B14F-4D97-AF65-F5344CB8AC3E}">
        <p14:creationId xmlns:p14="http://schemas.microsoft.com/office/powerpoint/2010/main" val="2904934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11</a:t>
            </a:fld>
            <a:endParaRPr lang="en-US" dirty="0"/>
          </a:p>
        </p:txBody>
      </p:sp>
    </p:spTree>
    <p:extLst>
      <p:ext uri="{BB962C8B-B14F-4D97-AF65-F5344CB8AC3E}">
        <p14:creationId xmlns:p14="http://schemas.microsoft.com/office/powerpoint/2010/main" val="397031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12</a:t>
            </a:fld>
            <a:endParaRPr lang="en-US" dirty="0"/>
          </a:p>
        </p:txBody>
      </p:sp>
    </p:spTree>
    <p:extLst>
      <p:ext uri="{BB962C8B-B14F-4D97-AF65-F5344CB8AC3E}">
        <p14:creationId xmlns:p14="http://schemas.microsoft.com/office/powerpoint/2010/main" val="262334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13</a:t>
            </a:fld>
            <a:endParaRPr lang="en-US" dirty="0"/>
          </a:p>
        </p:txBody>
      </p:sp>
    </p:spTree>
    <p:extLst>
      <p:ext uri="{BB962C8B-B14F-4D97-AF65-F5344CB8AC3E}">
        <p14:creationId xmlns:p14="http://schemas.microsoft.com/office/powerpoint/2010/main" val="4182332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14</a:t>
            </a:fld>
            <a:endParaRPr lang="en-US" dirty="0"/>
          </a:p>
        </p:txBody>
      </p:sp>
    </p:spTree>
    <p:extLst>
      <p:ext uri="{BB962C8B-B14F-4D97-AF65-F5344CB8AC3E}">
        <p14:creationId xmlns:p14="http://schemas.microsoft.com/office/powerpoint/2010/main" val="4210372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15</a:t>
            </a:fld>
            <a:endParaRPr lang="en-US" dirty="0"/>
          </a:p>
        </p:txBody>
      </p:sp>
    </p:spTree>
    <p:extLst>
      <p:ext uri="{BB962C8B-B14F-4D97-AF65-F5344CB8AC3E}">
        <p14:creationId xmlns:p14="http://schemas.microsoft.com/office/powerpoint/2010/main" val="3839063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16</a:t>
            </a:fld>
            <a:endParaRPr lang="en-US" dirty="0"/>
          </a:p>
        </p:txBody>
      </p:sp>
    </p:spTree>
    <p:extLst>
      <p:ext uri="{BB962C8B-B14F-4D97-AF65-F5344CB8AC3E}">
        <p14:creationId xmlns:p14="http://schemas.microsoft.com/office/powerpoint/2010/main" val="425585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17</a:t>
            </a:fld>
            <a:endParaRPr lang="en-US" dirty="0"/>
          </a:p>
        </p:txBody>
      </p:sp>
    </p:spTree>
    <p:extLst>
      <p:ext uri="{BB962C8B-B14F-4D97-AF65-F5344CB8AC3E}">
        <p14:creationId xmlns:p14="http://schemas.microsoft.com/office/powerpoint/2010/main" val="2467815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18</a:t>
            </a:fld>
            <a:endParaRPr lang="en-US" dirty="0"/>
          </a:p>
        </p:txBody>
      </p:sp>
    </p:spTree>
    <p:extLst>
      <p:ext uri="{BB962C8B-B14F-4D97-AF65-F5344CB8AC3E}">
        <p14:creationId xmlns:p14="http://schemas.microsoft.com/office/powerpoint/2010/main" val="395544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19</a:t>
            </a:fld>
            <a:endParaRPr lang="en-US" dirty="0"/>
          </a:p>
        </p:txBody>
      </p:sp>
    </p:spTree>
    <p:extLst>
      <p:ext uri="{BB962C8B-B14F-4D97-AF65-F5344CB8AC3E}">
        <p14:creationId xmlns:p14="http://schemas.microsoft.com/office/powerpoint/2010/main" val="403847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a:t>
            </a:fld>
            <a:endParaRPr lang="en-US" dirty="0"/>
          </a:p>
        </p:txBody>
      </p:sp>
    </p:spTree>
    <p:extLst>
      <p:ext uri="{BB962C8B-B14F-4D97-AF65-F5344CB8AC3E}">
        <p14:creationId xmlns:p14="http://schemas.microsoft.com/office/powerpoint/2010/main" val="3557639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20</a:t>
            </a:fld>
            <a:endParaRPr lang="en-US" dirty="0"/>
          </a:p>
        </p:txBody>
      </p:sp>
    </p:spTree>
    <p:extLst>
      <p:ext uri="{BB962C8B-B14F-4D97-AF65-F5344CB8AC3E}">
        <p14:creationId xmlns:p14="http://schemas.microsoft.com/office/powerpoint/2010/main" val="1769135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21</a:t>
            </a:fld>
            <a:endParaRPr lang="en-US" dirty="0"/>
          </a:p>
        </p:txBody>
      </p:sp>
    </p:spTree>
    <p:extLst>
      <p:ext uri="{BB962C8B-B14F-4D97-AF65-F5344CB8AC3E}">
        <p14:creationId xmlns:p14="http://schemas.microsoft.com/office/powerpoint/2010/main" val="185808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22</a:t>
            </a:fld>
            <a:endParaRPr lang="en-US" dirty="0"/>
          </a:p>
        </p:txBody>
      </p:sp>
    </p:spTree>
    <p:extLst>
      <p:ext uri="{BB962C8B-B14F-4D97-AF65-F5344CB8AC3E}">
        <p14:creationId xmlns:p14="http://schemas.microsoft.com/office/powerpoint/2010/main" val="364174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completed a Pairwise correlation analysis between the predictor features.</a:t>
            </a:r>
          </a:p>
          <a:p>
            <a:endParaRPr lang="en-US" dirty="0"/>
          </a:p>
          <a:p>
            <a:r>
              <a:rPr lang="en-US" dirty="0"/>
              <a:t>73 pairs of features have correlation scores of 80+ </a:t>
            </a:r>
          </a:p>
          <a:p>
            <a:endParaRPr lang="en-US" dirty="0"/>
          </a:p>
          <a:p>
            <a:r>
              <a:rPr lang="en-US" dirty="0"/>
              <a:t>It’s not surprising since several lexical properties overlap – for ex length of url string and length of any particular url segment. Also – I calculate the same lexical properties for the netloc section of each url, as well as the domain section (which is part of the netloc section).</a:t>
            </a:r>
          </a:p>
        </p:txBody>
      </p:sp>
      <p:sp>
        <p:nvSpPr>
          <p:cNvPr id="4" name="Slide Number Placeholder 3"/>
          <p:cNvSpPr>
            <a:spLocks noGrp="1"/>
          </p:cNvSpPr>
          <p:nvPr>
            <p:ph type="sldNum" sz="quarter" idx="5"/>
          </p:nvPr>
        </p:nvSpPr>
        <p:spPr/>
        <p:txBody>
          <a:bodyPr/>
          <a:lstStyle/>
          <a:p>
            <a:fld id="{5CE158F2-3E79-4C48-9280-3A30A07BC1AE}" type="slidenum">
              <a:rPr lang="en-US" smtClean="0"/>
              <a:t>23</a:t>
            </a:fld>
            <a:endParaRPr lang="en-US" dirty="0"/>
          </a:p>
        </p:txBody>
      </p:sp>
    </p:spTree>
    <p:extLst>
      <p:ext uri="{BB962C8B-B14F-4D97-AF65-F5344CB8AC3E}">
        <p14:creationId xmlns:p14="http://schemas.microsoft.com/office/powerpoint/2010/main" val="2886102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24</a:t>
            </a:fld>
            <a:endParaRPr lang="en-US" dirty="0"/>
          </a:p>
        </p:txBody>
      </p:sp>
    </p:spTree>
    <p:extLst>
      <p:ext uri="{BB962C8B-B14F-4D97-AF65-F5344CB8AC3E}">
        <p14:creationId xmlns:p14="http://schemas.microsoft.com/office/powerpoint/2010/main" val="3289656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25</a:t>
            </a:fld>
            <a:endParaRPr lang="en-US" dirty="0"/>
          </a:p>
        </p:txBody>
      </p:sp>
    </p:spTree>
    <p:extLst>
      <p:ext uri="{BB962C8B-B14F-4D97-AF65-F5344CB8AC3E}">
        <p14:creationId xmlns:p14="http://schemas.microsoft.com/office/powerpoint/2010/main" val="1043197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26</a:t>
            </a:fld>
            <a:endParaRPr lang="en-US" dirty="0"/>
          </a:p>
        </p:txBody>
      </p:sp>
    </p:spTree>
    <p:extLst>
      <p:ext uri="{BB962C8B-B14F-4D97-AF65-F5344CB8AC3E}">
        <p14:creationId xmlns:p14="http://schemas.microsoft.com/office/powerpoint/2010/main" val="1041663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27</a:t>
            </a:fld>
            <a:endParaRPr lang="en-US" dirty="0"/>
          </a:p>
        </p:txBody>
      </p:sp>
    </p:spTree>
    <p:extLst>
      <p:ext uri="{BB962C8B-B14F-4D97-AF65-F5344CB8AC3E}">
        <p14:creationId xmlns:p14="http://schemas.microsoft.com/office/powerpoint/2010/main" val="109203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28</a:t>
            </a:fld>
            <a:endParaRPr lang="en-US" dirty="0"/>
          </a:p>
        </p:txBody>
      </p:sp>
    </p:spTree>
    <p:extLst>
      <p:ext uri="{BB962C8B-B14F-4D97-AF65-F5344CB8AC3E}">
        <p14:creationId xmlns:p14="http://schemas.microsoft.com/office/powerpoint/2010/main" val="3668218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29</a:t>
            </a:fld>
            <a:endParaRPr lang="en-US" dirty="0"/>
          </a:p>
        </p:txBody>
      </p:sp>
    </p:spTree>
    <p:extLst>
      <p:ext uri="{BB962C8B-B14F-4D97-AF65-F5344CB8AC3E}">
        <p14:creationId xmlns:p14="http://schemas.microsoft.com/office/powerpoint/2010/main" val="258741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a:t>
            </a:fld>
            <a:endParaRPr lang="en-US" dirty="0"/>
          </a:p>
        </p:txBody>
      </p:sp>
    </p:spTree>
    <p:extLst>
      <p:ext uri="{BB962C8B-B14F-4D97-AF65-F5344CB8AC3E}">
        <p14:creationId xmlns:p14="http://schemas.microsoft.com/office/powerpoint/2010/main" val="2009922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30</a:t>
            </a:fld>
            <a:endParaRPr lang="en-US" dirty="0"/>
          </a:p>
        </p:txBody>
      </p:sp>
    </p:spTree>
    <p:extLst>
      <p:ext uri="{BB962C8B-B14F-4D97-AF65-F5344CB8AC3E}">
        <p14:creationId xmlns:p14="http://schemas.microsoft.com/office/powerpoint/2010/main" val="2477899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31</a:t>
            </a:fld>
            <a:endParaRPr lang="en-US" dirty="0"/>
          </a:p>
        </p:txBody>
      </p:sp>
    </p:spTree>
    <p:extLst>
      <p:ext uri="{BB962C8B-B14F-4D97-AF65-F5344CB8AC3E}">
        <p14:creationId xmlns:p14="http://schemas.microsoft.com/office/powerpoint/2010/main" val="1374110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32</a:t>
            </a:fld>
            <a:endParaRPr lang="en-US" dirty="0"/>
          </a:p>
        </p:txBody>
      </p:sp>
    </p:spTree>
    <p:extLst>
      <p:ext uri="{BB962C8B-B14F-4D97-AF65-F5344CB8AC3E}">
        <p14:creationId xmlns:p14="http://schemas.microsoft.com/office/powerpoint/2010/main" val="2578827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33</a:t>
            </a:fld>
            <a:endParaRPr lang="en-US" dirty="0"/>
          </a:p>
        </p:txBody>
      </p:sp>
    </p:spTree>
    <p:extLst>
      <p:ext uri="{BB962C8B-B14F-4D97-AF65-F5344CB8AC3E}">
        <p14:creationId xmlns:p14="http://schemas.microsoft.com/office/powerpoint/2010/main" val="3938166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34</a:t>
            </a:fld>
            <a:endParaRPr lang="en-US" dirty="0"/>
          </a:p>
        </p:txBody>
      </p:sp>
    </p:spTree>
    <p:extLst>
      <p:ext uri="{BB962C8B-B14F-4D97-AF65-F5344CB8AC3E}">
        <p14:creationId xmlns:p14="http://schemas.microsoft.com/office/powerpoint/2010/main" val="2734334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35</a:t>
            </a:fld>
            <a:endParaRPr lang="en-US" dirty="0"/>
          </a:p>
        </p:txBody>
      </p:sp>
    </p:spTree>
    <p:extLst>
      <p:ext uri="{BB962C8B-B14F-4D97-AF65-F5344CB8AC3E}">
        <p14:creationId xmlns:p14="http://schemas.microsoft.com/office/powerpoint/2010/main" val="463031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36</a:t>
            </a:fld>
            <a:endParaRPr lang="en-US" dirty="0"/>
          </a:p>
        </p:txBody>
      </p:sp>
    </p:spTree>
    <p:extLst>
      <p:ext uri="{BB962C8B-B14F-4D97-AF65-F5344CB8AC3E}">
        <p14:creationId xmlns:p14="http://schemas.microsoft.com/office/powerpoint/2010/main" val="963165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37</a:t>
            </a:fld>
            <a:endParaRPr lang="en-US" dirty="0"/>
          </a:p>
        </p:txBody>
      </p:sp>
    </p:spTree>
    <p:extLst>
      <p:ext uri="{BB962C8B-B14F-4D97-AF65-F5344CB8AC3E}">
        <p14:creationId xmlns:p14="http://schemas.microsoft.com/office/powerpoint/2010/main" val="30527026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38</a:t>
            </a:fld>
            <a:endParaRPr lang="en-US" dirty="0"/>
          </a:p>
        </p:txBody>
      </p:sp>
    </p:spTree>
    <p:extLst>
      <p:ext uri="{BB962C8B-B14F-4D97-AF65-F5344CB8AC3E}">
        <p14:creationId xmlns:p14="http://schemas.microsoft.com/office/powerpoint/2010/main" val="3501973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39</a:t>
            </a:fld>
            <a:endParaRPr lang="en-US" dirty="0"/>
          </a:p>
        </p:txBody>
      </p:sp>
    </p:spTree>
    <p:extLst>
      <p:ext uri="{BB962C8B-B14F-4D97-AF65-F5344CB8AC3E}">
        <p14:creationId xmlns:p14="http://schemas.microsoft.com/office/powerpoint/2010/main" val="79382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a:t>
            </a:fld>
            <a:endParaRPr lang="en-US" dirty="0"/>
          </a:p>
        </p:txBody>
      </p:sp>
    </p:spTree>
    <p:extLst>
      <p:ext uri="{BB962C8B-B14F-4D97-AF65-F5344CB8AC3E}">
        <p14:creationId xmlns:p14="http://schemas.microsoft.com/office/powerpoint/2010/main" val="25599637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40</a:t>
            </a:fld>
            <a:endParaRPr lang="en-US" dirty="0"/>
          </a:p>
        </p:txBody>
      </p:sp>
    </p:spTree>
    <p:extLst>
      <p:ext uri="{BB962C8B-B14F-4D97-AF65-F5344CB8AC3E}">
        <p14:creationId xmlns:p14="http://schemas.microsoft.com/office/powerpoint/2010/main" val="2027034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41</a:t>
            </a:fld>
            <a:endParaRPr lang="en-US" dirty="0"/>
          </a:p>
        </p:txBody>
      </p:sp>
    </p:spTree>
    <p:extLst>
      <p:ext uri="{BB962C8B-B14F-4D97-AF65-F5344CB8AC3E}">
        <p14:creationId xmlns:p14="http://schemas.microsoft.com/office/powerpoint/2010/main" val="720442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42</a:t>
            </a:fld>
            <a:endParaRPr lang="en-US" dirty="0"/>
          </a:p>
        </p:txBody>
      </p:sp>
    </p:spTree>
    <p:extLst>
      <p:ext uri="{BB962C8B-B14F-4D97-AF65-F5344CB8AC3E}">
        <p14:creationId xmlns:p14="http://schemas.microsoft.com/office/powerpoint/2010/main" val="2163338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43</a:t>
            </a:fld>
            <a:endParaRPr lang="en-US" dirty="0"/>
          </a:p>
        </p:txBody>
      </p:sp>
    </p:spTree>
    <p:extLst>
      <p:ext uri="{BB962C8B-B14F-4D97-AF65-F5344CB8AC3E}">
        <p14:creationId xmlns:p14="http://schemas.microsoft.com/office/powerpoint/2010/main" val="4054302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44</a:t>
            </a:fld>
            <a:endParaRPr lang="en-US" dirty="0"/>
          </a:p>
        </p:txBody>
      </p:sp>
    </p:spTree>
    <p:extLst>
      <p:ext uri="{BB962C8B-B14F-4D97-AF65-F5344CB8AC3E}">
        <p14:creationId xmlns:p14="http://schemas.microsoft.com/office/powerpoint/2010/main" val="7970667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712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46</a:t>
            </a:fld>
            <a:endParaRPr lang="en-US" dirty="0"/>
          </a:p>
        </p:txBody>
      </p:sp>
    </p:spTree>
    <p:extLst>
      <p:ext uri="{BB962C8B-B14F-4D97-AF65-F5344CB8AC3E}">
        <p14:creationId xmlns:p14="http://schemas.microsoft.com/office/powerpoint/2010/main" val="1312689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47</a:t>
            </a:fld>
            <a:endParaRPr lang="en-US" dirty="0"/>
          </a:p>
        </p:txBody>
      </p:sp>
    </p:spTree>
    <p:extLst>
      <p:ext uri="{BB962C8B-B14F-4D97-AF65-F5344CB8AC3E}">
        <p14:creationId xmlns:p14="http://schemas.microsoft.com/office/powerpoint/2010/main" val="20970933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48</a:t>
            </a:fld>
            <a:endParaRPr lang="en-US" dirty="0"/>
          </a:p>
        </p:txBody>
      </p:sp>
    </p:spTree>
    <p:extLst>
      <p:ext uri="{BB962C8B-B14F-4D97-AF65-F5344CB8AC3E}">
        <p14:creationId xmlns:p14="http://schemas.microsoft.com/office/powerpoint/2010/main" val="108987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5</a:t>
            </a:fld>
            <a:endParaRPr lang="en-US" dirty="0"/>
          </a:p>
        </p:txBody>
      </p:sp>
    </p:spTree>
    <p:extLst>
      <p:ext uri="{BB962C8B-B14F-4D97-AF65-F5344CB8AC3E}">
        <p14:creationId xmlns:p14="http://schemas.microsoft.com/office/powerpoint/2010/main" val="154003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5CE158F2-3E79-4C48-9280-3A30A07BC1AE}" type="slidenum">
              <a:rPr lang="en-US" smtClean="0"/>
              <a:t>6</a:t>
            </a:fld>
            <a:endParaRPr lang="en-US" dirty="0"/>
          </a:p>
        </p:txBody>
      </p:sp>
    </p:spTree>
    <p:extLst>
      <p:ext uri="{BB962C8B-B14F-4D97-AF65-F5344CB8AC3E}">
        <p14:creationId xmlns:p14="http://schemas.microsoft.com/office/powerpoint/2010/main" val="285370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7</a:t>
            </a:fld>
            <a:endParaRPr lang="en-US" dirty="0"/>
          </a:p>
        </p:txBody>
      </p:sp>
    </p:spTree>
    <p:extLst>
      <p:ext uri="{BB962C8B-B14F-4D97-AF65-F5344CB8AC3E}">
        <p14:creationId xmlns:p14="http://schemas.microsoft.com/office/powerpoint/2010/main" val="169990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8</a:t>
            </a:fld>
            <a:endParaRPr lang="en-US" dirty="0"/>
          </a:p>
        </p:txBody>
      </p:sp>
    </p:spTree>
    <p:extLst>
      <p:ext uri="{BB962C8B-B14F-4D97-AF65-F5344CB8AC3E}">
        <p14:creationId xmlns:p14="http://schemas.microsoft.com/office/powerpoint/2010/main" val="1901150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E158F2-3E79-4C48-9280-3A30A07BC1AE}" type="slidenum">
              <a:rPr lang="en-US" smtClean="0"/>
              <a:t>9</a:t>
            </a:fld>
            <a:endParaRPr lang="en-US" dirty="0"/>
          </a:p>
        </p:txBody>
      </p:sp>
    </p:spTree>
    <p:extLst>
      <p:ext uri="{BB962C8B-B14F-4D97-AF65-F5344CB8AC3E}">
        <p14:creationId xmlns:p14="http://schemas.microsoft.com/office/powerpoint/2010/main" val="256396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E672-8B04-4F09-91AB-D301FA31E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6A9A9-883D-4CB2-82B4-410D1E604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606673-8616-4626-A2E2-BC5B1827964B}"/>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5" name="Footer Placeholder 4">
            <a:extLst>
              <a:ext uri="{FF2B5EF4-FFF2-40B4-BE49-F238E27FC236}">
                <a16:creationId xmlns:a16="http://schemas.microsoft.com/office/drawing/2014/main" id="{A061DB87-6711-4AC6-8572-8536D64EF3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61ADB-C2DB-489C-ADE2-B56EAE0926AB}"/>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54434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005A-EFCF-48D1-9C6E-105A45CE9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11854-B719-4CB6-B1CA-B6C6F77C1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17EFC-CBCC-4E71-BEFB-63F693BABADC}"/>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5" name="Footer Placeholder 4">
            <a:extLst>
              <a:ext uri="{FF2B5EF4-FFF2-40B4-BE49-F238E27FC236}">
                <a16:creationId xmlns:a16="http://schemas.microsoft.com/office/drawing/2014/main" id="{E7404D03-AA84-4E2A-9ABB-96FD692B4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6FCB9A-037B-43A0-A9B9-92E7D1647CE9}"/>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107419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696E2-FCDC-4D0F-8633-271C16BE0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579871-8DCD-42F3-9E59-D35AF6015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5E5A2-F3CE-46FB-B661-13B8A0DB3FFF}"/>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5" name="Footer Placeholder 4">
            <a:extLst>
              <a:ext uri="{FF2B5EF4-FFF2-40B4-BE49-F238E27FC236}">
                <a16:creationId xmlns:a16="http://schemas.microsoft.com/office/drawing/2014/main" id="{A32527A3-F7EC-48C4-8871-AE4E6C91E0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A2625-9268-49E0-BBFC-1E7D8712F451}"/>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338927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E24E-635B-4DA9-A34B-4EE044CDF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E763F-80A2-4D25-90C7-5AC8A3C733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2F25F-D67F-4CF6-9AB1-8E8456ADC096}"/>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5" name="Footer Placeholder 4">
            <a:extLst>
              <a:ext uri="{FF2B5EF4-FFF2-40B4-BE49-F238E27FC236}">
                <a16:creationId xmlns:a16="http://schemas.microsoft.com/office/drawing/2014/main" id="{A170F029-021B-4370-B9E3-E4500E057A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BDAAE8-D6C8-4563-9FFD-927B8C5FAB20}"/>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85375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B6A7-677A-49D8-AE65-F51A2E0FF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9B95C-29A8-4217-83D2-F66F9C69D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98133D-BF22-490A-8751-6E942E0DB049}"/>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5" name="Footer Placeholder 4">
            <a:extLst>
              <a:ext uri="{FF2B5EF4-FFF2-40B4-BE49-F238E27FC236}">
                <a16:creationId xmlns:a16="http://schemas.microsoft.com/office/drawing/2014/main" id="{74EBCE81-E8AB-4ECE-8A6E-C59AA24B89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FEAC3F-AD02-4978-A643-F8FB9303D8EF}"/>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142808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D2B0-5E3A-4C35-9A75-9F9EB35E8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57E92-3D3B-477F-BEC9-5D9543B0A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EB670-5DE9-4DBF-9F30-83784C500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85494E-F706-4D51-A357-C65D7B98FE56}"/>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6" name="Footer Placeholder 5">
            <a:extLst>
              <a:ext uri="{FF2B5EF4-FFF2-40B4-BE49-F238E27FC236}">
                <a16:creationId xmlns:a16="http://schemas.microsoft.com/office/drawing/2014/main" id="{5B0E77F8-6716-4068-9C30-C72F33B208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1DA8EE-0829-4CDC-8D3B-33FF3EC61DE7}"/>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112570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1896-6500-481B-99C5-D455AAC1BD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E43443-296E-47BF-A705-4EEA64B94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C33F7-5143-4C8B-8A00-8B27B1D65A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71B90-4910-4CC6-9CEC-2EE057231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5C8D73-2183-4524-83E4-AD99DD783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63BBE4-34A6-434E-B4E4-73643E974C56}"/>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8" name="Footer Placeholder 7">
            <a:extLst>
              <a:ext uri="{FF2B5EF4-FFF2-40B4-BE49-F238E27FC236}">
                <a16:creationId xmlns:a16="http://schemas.microsoft.com/office/drawing/2014/main" id="{90E3C3D0-CC15-4CC2-A79D-5B01022058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0E819BB-55C5-490E-88E1-9B15E4F38D28}"/>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405178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0246-1B17-4E6D-AF1F-E554FADC8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1E548-B4D6-4A4F-A5EE-BD7121C8A1C0}"/>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4" name="Footer Placeholder 3">
            <a:extLst>
              <a:ext uri="{FF2B5EF4-FFF2-40B4-BE49-F238E27FC236}">
                <a16:creationId xmlns:a16="http://schemas.microsoft.com/office/drawing/2014/main" id="{ACEEEE8F-8A99-4EE0-9B7B-EB35F925EF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C6CDFC7-0064-4CC7-A29F-34A8C1C36B37}"/>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150774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4557A-55B1-4EFB-9487-5708C512CC82}"/>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3" name="Footer Placeholder 2">
            <a:extLst>
              <a:ext uri="{FF2B5EF4-FFF2-40B4-BE49-F238E27FC236}">
                <a16:creationId xmlns:a16="http://schemas.microsoft.com/office/drawing/2014/main" id="{8F3BBD7F-D341-4A8C-AA7B-3CE7AEFF7B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2C5AD8-B412-4412-853E-61D15592EAA5}"/>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190951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3FED-DC87-4678-BE1A-4686416ED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3AFF9-F3BF-4184-84A1-BFD550A69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05CB0-A798-4630-81C5-88B21BE76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30EBA-F697-4E06-99A5-A63028572686}"/>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6" name="Footer Placeholder 5">
            <a:extLst>
              <a:ext uri="{FF2B5EF4-FFF2-40B4-BE49-F238E27FC236}">
                <a16:creationId xmlns:a16="http://schemas.microsoft.com/office/drawing/2014/main" id="{5EC0FB2E-B59D-416C-A658-B0EDE018C7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435B0E-3106-4AA0-B3EA-03DD0949F1E9}"/>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151556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0E76-0F13-4F9E-90B0-0F4822027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62BA9-CF95-4D73-85A8-AEBEA238AB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7A52979-35A6-44AA-92EB-EA04DACB7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40880-1473-4E48-8AA3-E2EE692A968C}"/>
              </a:ext>
            </a:extLst>
          </p:cNvPr>
          <p:cNvSpPr>
            <a:spLocks noGrp="1"/>
          </p:cNvSpPr>
          <p:nvPr>
            <p:ph type="dt" sz="half" idx="10"/>
          </p:nvPr>
        </p:nvSpPr>
        <p:spPr/>
        <p:txBody>
          <a:bodyPr/>
          <a:lstStyle/>
          <a:p>
            <a:fld id="{F58D5C07-6DCD-46A5-BB48-FDB7669AB47B}" type="datetimeFigureOut">
              <a:rPr lang="en-US" smtClean="0"/>
              <a:t>11/25/2020</a:t>
            </a:fld>
            <a:endParaRPr lang="en-US" dirty="0"/>
          </a:p>
        </p:txBody>
      </p:sp>
      <p:sp>
        <p:nvSpPr>
          <p:cNvPr id="6" name="Footer Placeholder 5">
            <a:extLst>
              <a:ext uri="{FF2B5EF4-FFF2-40B4-BE49-F238E27FC236}">
                <a16:creationId xmlns:a16="http://schemas.microsoft.com/office/drawing/2014/main" id="{137CA4D0-CD27-48DA-9CD8-9AB85D1FE3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C8A62-A05A-45F9-A841-C44E89D87EF8}"/>
              </a:ext>
            </a:extLst>
          </p:cNvPr>
          <p:cNvSpPr>
            <a:spLocks noGrp="1"/>
          </p:cNvSpPr>
          <p:nvPr>
            <p:ph type="sldNum" sz="quarter" idx="12"/>
          </p:nvPr>
        </p:nvSpPr>
        <p:spPr/>
        <p:txBody>
          <a:bodyPr/>
          <a:lstStyle/>
          <a:p>
            <a:fld id="{E62B1540-F6F8-445C-9887-2B02ECAADFE9}" type="slidenum">
              <a:rPr lang="en-US" smtClean="0"/>
              <a:t>‹#›</a:t>
            </a:fld>
            <a:endParaRPr lang="en-US" dirty="0"/>
          </a:p>
        </p:txBody>
      </p:sp>
    </p:spTree>
    <p:extLst>
      <p:ext uri="{BB962C8B-B14F-4D97-AF65-F5344CB8AC3E}">
        <p14:creationId xmlns:p14="http://schemas.microsoft.com/office/powerpoint/2010/main" val="266711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56282-DC4C-417A-A341-B7741C722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8AFC45-E3D8-41BA-B5E0-DF653B89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642E9-CD58-4EEE-8291-9D513E198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D5C07-6DCD-46A5-BB48-FDB7669AB47B}" type="datetimeFigureOut">
              <a:rPr lang="en-US" smtClean="0"/>
              <a:t>11/25/2020</a:t>
            </a:fld>
            <a:endParaRPr lang="en-US" dirty="0"/>
          </a:p>
        </p:txBody>
      </p:sp>
      <p:sp>
        <p:nvSpPr>
          <p:cNvPr id="5" name="Footer Placeholder 4">
            <a:extLst>
              <a:ext uri="{FF2B5EF4-FFF2-40B4-BE49-F238E27FC236}">
                <a16:creationId xmlns:a16="http://schemas.microsoft.com/office/drawing/2014/main" id="{FABA10FF-754B-4796-A3A0-958576CAF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C05B9F-B6BB-4652-9F13-6EDFDF6E0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B1540-F6F8-445C-9887-2B02ECAADFE9}" type="slidenum">
              <a:rPr lang="en-US" smtClean="0"/>
              <a:t>‹#›</a:t>
            </a:fld>
            <a:endParaRPr lang="en-US" dirty="0"/>
          </a:p>
        </p:txBody>
      </p:sp>
    </p:spTree>
    <p:extLst>
      <p:ext uri="{BB962C8B-B14F-4D97-AF65-F5344CB8AC3E}">
        <p14:creationId xmlns:p14="http://schemas.microsoft.com/office/powerpoint/2010/main" val="368762458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48.218.61.11:33553/Moxi.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astebin.com/raw/7MjG2xsJ"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6DABEF-3FC9-4C3E-BD45-0EB280732774}"/>
              </a:ext>
            </a:extLst>
          </p:cNvPr>
          <p:cNvPicPr>
            <a:picLocks noChangeAspect="1"/>
          </p:cNvPicPr>
          <p:nvPr/>
        </p:nvPicPr>
        <p:blipFill rotWithShape="1">
          <a:blip r:embed="rId3">
            <a:extLst>
              <a:ext uri="{28A0092B-C50C-407E-A947-70E740481C1C}">
                <a14:useLocalDpi xmlns:a14="http://schemas.microsoft.com/office/drawing/2010/main" val="0"/>
              </a:ext>
            </a:extLst>
          </a:blip>
          <a:srcRect r="11111"/>
          <a:stretch/>
        </p:blipFill>
        <p:spPr>
          <a:xfrm>
            <a:off x="20" y="10"/>
            <a:ext cx="12191980" cy="6857990"/>
          </a:xfrm>
          <a:prstGeom prst="rect">
            <a:avLst/>
          </a:prstGeom>
          <a:effectLst>
            <a:softEdge rad="0"/>
          </a:effectLst>
        </p:spPr>
      </p:pic>
      <p:sp>
        <p:nvSpPr>
          <p:cNvPr id="2" name="Title 1">
            <a:extLst>
              <a:ext uri="{FF2B5EF4-FFF2-40B4-BE49-F238E27FC236}">
                <a16:creationId xmlns:a16="http://schemas.microsoft.com/office/drawing/2014/main" id="{BD5E9533-FF57-4EDF-9405-F497DBB6044C}"/>
              </a:ext>
            </a:extLst>
          </p:cNvPr>
          <p:cNvSpPr>
            <a:spLocks noGrp="1"/>
          </p:cNvSpPr>
          <p:nvPr>
            <p:ph type="ctrTitle"/>
          </p:nvPr>
        </p:nvSpPr>
        <p:spPr>
          <a:xfrm>
            <a:off x="8022021" y="3231931"/>
            <a:ext cx="3852041" cy="1359115"/>
          </a:xfrm>
        </p:spPr>
        <p:txBody>
          <a:bodyPr>
            <a:normAutofit/>
          </a:bodyPr>
          <a:lstStyle/>
          <a:p>
            <a:r>
              <a:rPr lang="en-US" sz="3700" dirty="0">
                <a:solidFill>
                  <a:schemeClr val="bg1"/>
                </a:solidFill>
              </a:rPr>
              <a:t>Classifying URLs</a:t>
            </a:r>
            <a:br>
              <a:rPr lang="en-US" sz="3700" dirty="0">
                <a:solidFill>
                  <a:schemeClr val="bg1"/>
                </a:solidFill>
              </a:rPr>
            </a:br>
            <a:r>
              <a:rPr lang="en-US" sz="2000" dirty="0">
                <a:solidFill>
                  <a:schemeClr val="bg1"/>
                </a:solidFill>
              </a:rPr>
              <a:t>A Machine Learning Approach</a:t>
            </a:r>
          </a:p>
        </p:txBody>
      </p:sp>
      <p:sp>
        <p:nvSpPr>
          <p:cNvPr id="3" name="Subtitle 2">
            <a:extLst>
              <a:ext uri="{FF2B5EF4-FFF2-40B4-BE49-F238E27FC236}">
                <a16:creationId xmlns:a16="http://schemas.microsoft.com/office/drawing/2014/main" id="{A624B6EC-FE2A-4C3F-8764-AB35539C26AB}"/>
              </a:ext>
            </a:extLst>
          </p:cNvPr>
          <p:cNvSpPr>
            <a:spLocks noGrp="1"/>
          </p:cNvSpPr>
          <p:nvPr>
            <p:ph type="subTitle" idx="1"/>
          </p:nvPr>
        </p:nvSpPr>
        <p:spPr>
          <a:xfrm>
            <a:off x="7782910" y="5242675"/>
            <a:ext cx="4330262" cy="683284"/>
          </a:xfrm>
        </p:spPr>
        <p:txBody>
          <a:bodyPr>
            <a:noAutofit/>
          </a:bodyPr>
          <a:lstStyle/>
          <a:p>
            <a:endParaRPr lang="en-US" sz="2000" dirty="0">
              <a:solidFill>
                <a:schemeClr val="bg1"/>
              </a:solidFill>
              <a:latin typeface="+mj-lt"/>
            </a:endParaRPr>
          </a:p>
          <a:p>
            <a:r>
              <a:rPr lang="en-US" sz="2000" dirty="0">
                <a:solidFill>
                  <a:schemeClr val="bg1"/>
                </a:solidFill>
                <a:latin typeface="+mj-lt"/>
              </a:rPr>
              <a:t>Author: Helga Wilde</a:t>
            </a:r>
          </a:p>
        </p:txBody>
      </p:sp>
    </p:spTree>
    <p:extLst>
      <p:ext uri="{BB962C8B-B14F-4D97-AF65-F5344CB8AC3E}">
        <p14:creationId xmlns:p14="http://schemas.microsoft.com/office/powerpoint/2010/main" val="375073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9F70-B688-494C-ADFE-CC31F97AB80C}"/>
              </a:ext>
            </a:extLst>
          </p:cNvPr>
          <p:cNvSpPr>
            <a:spLocks noGrp="1"/>
          </p:cNvSpPr>
          <p:nvPr>
            <p:ph type="title"/>
          </p:nvPr>
        </p:nvSpPr>
        <p:spPr/>
        <p:txBody>
          <a:bodyPr/>
          <a:lstStyle/>
          <a:p>
            <a:r>
              <a:rPr lang="en-US" b="1" dirty="0">
                <a:solidFill>
                  <a:schemeClr val="accent3">
                    <a:lumMod val="75000"/>
                  </a:schemeClr>
                </a:solidFill>
              </a:rPr>
              <a:t>Considerations</a:t>
            </a:r>
          </a:p>
        </p:txBody>
      </p:sp>
      <p:sp>
        <p:nvSpPr>
          <p:cNvPr id="3" name="Content Placeholder 2">
            <a:extLst>
              <a:ext uri="{FF2B5EF4-FFF2-40B4-BE49-F238E27FC236}">
                <a16:creationId xmlns:a16="http://schemas.microsoft.com/office/drawing/2014/main" id="{88AD6344-A2A2-4824-BBE7-1E719B71EE80}"/>
              </a:ext>
            </a:extLst>
          </p:cNvPr>
          <p:cNvSpPr>
            <a:spLocks noGrp="1"/>
          </p:cNvSpPr>
          <p:nvPr>
            <p:ph idx="1"/>
          </p:nvPr>
        </p:nvSpPr>
        <p:spPr/>
        <p:txBody>
          <a:bodyPr/>
          <a:lstStyle/>
          <a:p>
            <a:r>
              <a:rPr lang="en-US" dirty="0"/>
              <a:t>Risk in connecting to a potentially malicious web page</a:t>
            </a:r>
          </a:p>
          <a:p>
            <a:r>
              <a:rPr lang="en-US" dirty="0"/>
              <a:t>Ability to building out a full feature set for each url</a:t>
            </a:r>
          </a:p>
          <a:p>
            <a:pPr lvl="1"/>
            <a:r>
              <a:rPr lang="en-US" dirty="0"/>
              <a:t>Availability of url</a:t>
            </a:r>
          </a:p>
          <a:p>
            <a:pPr lvl="1"/>
            <a:r>
              <a:rPr lang="en-US" dirty="0"/>
              <a:t>Anti-forensic measures</a:t>
            </a:r>
          </a:p>
          <a:p>
            <a:pPr lvl="1"/>
            <a:r>
              <a:rPr lang="en-US" dirty="0"/>
              <a:t>Changing TTPs</a:t>
            </a:r>
          </a:p>
          <a:p>
            <a:pPr lvl="1"/>
            <a:r>
              <a:rPr lang="en-US" dirty="0"/>
              <a:t>Reputable sites may host malicious content</a:t>
            </a:r>
          </a:p>
          <a:p>
            <a:pPr lvl="1"/>
            <a:r>
              <a:rPr lang="en-US" dirty="0"/>
              <a:t>Link popularity may be low regardless of url class</a:t>
            </a:r>
          </a:p>
          <a:p>
            <a:r>
              <a:rPr lang="en-US" dirty="0"/>
              <a:t>Heuristic analysis of client system is ideal – but difficult to capture</a:t>
            </a:r>
          </a:p>
          <a:p>
            <a:pPr marL="457200" lvl="1" indent="0">
              <a:buNone/>
            </a:pPr>
            <a:endParaRPr lang="en-US" dirty="0"/>
          </a:p>
          <a:p>
            <a:pPr marL="914400" lvl="2"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62560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9F70-B688-494C-ADFE-CC31F97AB80C}"/>
              </a:ext>
            </a:extLst>
          </p:cNvPr>
          <p:cNvSpPr>
            <a:spLocks noGrp="1"/>
          </p:cNvSpPr>
          <p:nvPr>
            <p:ph type="title"/>
          </p:nvPr>
        </p:nvSpPr>
        <p:spPr>
          <a:xfrm>
            <a:off x="594360" y="637125"/>
            <a:ext cx="3802276" cy="5256371"/>
          </a:xfrm>
        </p:spPr>
        <p:txBody>
          <a:bodyPr>
            <a:normAutofit/>
          </a:bodyPr>
          <a:lstStyle/>
          <a:p>
            <a:pPr marL="0" indent="0" algn="ctr">
              <a:buNone/>
            </a:pPr>
            <a:r>
              <a:rPr lang="en-US" sz="4800" b="1" dirty="0">
                <a:solidFill>
                  <a:schemeClr val="accent3">
                    <a:lumMod val="75000"/>
                  </a:schemeClr>
                </a:solidFill>
              </a:rPr>
              <a:t>Machine Learning Approach</a:t>
            </a:r>
          </a:p>
        </p:txBody>
      </p:sp>
      <p:graphicFrame>
        <p:nvGraphicFramePr>
          <p:cNvPr id="5" name="Content Placeholder 2">
            <a:extLst>
              <a:ext uri="{FF2B5EF4-FFF2-40B4-BE49-F238E27FC236}">
                <a16:creationId xmlns:a16="http://schemas.microsoft.com/office/drawing/2014/main" id="{E3DA9798-5DC3-4D8A-B07E-A793E99E0EAE}"/>
              </a:ext>
            </a:extLst>
          </p:cNvPr>
          <p:cNvGraphicFramePr>
            <a:graphicFrameLocks noGrp="1"/>
          </p:cNvGraphicFramePr>
          <p:nvPr>
            <p:ph idx="1"/>
            <p:extLst>
              <p:ext uri="{D42A27DB-BD31-4B8C-83A1-F6EECF244321}">
                <p14:modId xmlns:p14="http://schemas.microsoft.com/office/powerpoint/2010/main" val="234126861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30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D1CB-DB68-4E22-B577-EEF89072D6BF}"/>
              </a:ext>
            </a:extLst>
          </p:cNvPr>
          <p:cNvSpPr>
            <a:spLocks noGrp="1"/>
          </p:cNvSpPr>
          <p:nvPr>
            <p:ph type="title"/>
          </p:nvPr>
        </p:nvSpPr>
        <p:spPr/>
        <p:txBody>
          <a:bodyPr/>
          <a:lstStyle/>
          <a:p>
            <a:r>
              <a:rPr lang="en-US" dirty="0">
                <a:solidFill>
                  <a:schemeClr val="accent3">
                    <a:lumMod val="75000"/>
                  </a:schemeClr>
                </a:solidFill>
              </a:rPr>
              <a:t>Data</a:t>
            </a:r>
          </a:p>
        </p:txBody>
      </p:sp>
      <p:sp>
        <p:nvSpPr>
          <p:cNvPr id="3" name="Text Placeholder 2">
            <a:extLst>
              <a:ext uri="{FF2B5EF4-FFF2-40B4-BE49-F238E27FC236}">
                <a16:creationId xmlns:a16="http://schemas.microsoft.com/office/drawing/2014/main" id="{7685BFED-F6B2-42E3-9F9F-49FEF2B99D9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76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9F70-B688-494C-ADFE-CC31F97AB80C}"/>
              </a:ext>
            </a:extLst>
          </p:cNvPr>
          <p:cNvSpPr>
            <a:spLocks noGrp="1"/>
          </p:cNvSpPr>
          <p:nvPr>
            <p:ph type="title"/>
          </p:nvPr>
        </p:nvSpPr>
        <p:spPr/>
        <p:txBody>
          <a:bodyPr/>
          <a:lstStyle/>
          <a:p>
            <a:r>
              <a:rPr lang="en-US" dirty="0">
                <a:solidFill>
                  <a:schemeClr val="accent3">
                    <a:lumMod val="75000"/>
                  </a:schemeClr>
                </a:solidFill>
              </a:rPr>
              <a:t>Data Records</a:t>
            </a:r>
          </a:p>
        </p:txBody>
      </p:sp>
      <p:sp>
        <p:nvSpPr>
          <p:cNvPr id="3" name="Content Placeholder 2">
            <a:extLst>
              <a:ext uri="{FF2B5EF4-FFF2-40B4-BE49-F238E27FC236}">
                <a16:creationId xmlns:a16="http://schemas.microsoft.com/office/drawing/2014/main" id="{88AD6344-A2A2-4824-BBE7-1E719B71EE80}"/>
              </a:ext>
            </a:extLst>
          </p:cNvPr>
          <p:cNvSpPr>
            <a:spLocks noGrp="1"/>
          </p:cNvSpPr>
          <p:nvPr>
            <p:ph idx="1"/>
          </p:nvPr>
        </p:nvSpPr>
        <p:spPr>
          <a:xfrm>
            <a:off x="838200" y="1690688"/>
            <a:ext cx="10735944" cy="3789839"/>
          </a:xfrm>
        </p:spPr>
        <p:txBody>
          <a:bodyPr/>
          <a:lstStyle/>
          <a:p>
            <a:pPr marL="0" indent="0">
              <a:buNone/>
            </a:pPr>
            <a:r>
              <a:rPr lang="en-US" dirty="0"/>
              <a:t>Benign URLs</a:t>
            </a:r>
          </a:p>
          <a:p>
            <a:pPr marL="285750" indent="-285750">
              <a:buFont typeface="Arial" panose="020B0604020202020204" pitchFamily="34" charset="0"/>
              <a:buChar char="•"/>
            </a:pPr>
            <a:r>
              <a:rPr lang="en-US" sz="2400" dirty="0"/>
              <a:t>10,000 (sampled from 25,000+) collected by crawling Alexa top 2500 websites</a:t>
            </a:r>
          </a:p>
          <a:p>
            <a:pPr marL="285750" indent="-285750">
              <a:buFont typeface="Arial" panose="020B0604020202020204" pitchFamily="34" charset="0"/>
              <a:buChar char="•"/>
            </a:pPr>
            <a:r>
              <a:rPr lang="en-US" sz="2400" dirty="0"/>
              <a:t>Reputation check via 70 antivirus scanners on VirusTotal.com</a:t>
            </a:r>
          </a:p>
          <a:p>
            <a:pPr marL="0" indent="0">
              <a:buNone/>
            </a:pPr>
            <a:endParaRPr lang="en-US" sz="1000" dirty="0"/>
          </a:p>
          <a:p>
            <a:pPr marL="0" indent="0">
              <a:buNone/>
            </a:pPr>
            <a:r>
              <a:rPr lang="en-US" dirty="0"/>
              <a:t>Phishing URLs</a:t>
            </a:r>
          </a:p>
          <a:p>
            <a:r>
              <a:rPr lang="en-US" sz="2400" dirty="0"/>
              <a:t>10,000 (sampled from 17,000+) from PhishTank</a:t>
            </a:r>
          </a:p>
          <a:p>
            <a:pPr marL="0" indent="0">
              <a:buNone/>
            </a:pPr>
            <a:endParaRPr lang="en-US" sz="1000" dirty="0"/>
          </a:p>
          <a:p>
            <a:pPr marL="0" indent="0">
              <a:buNone/>
            </a:pPr>
            <a:r>
              <a:rPr lang="en-US" sz="2800" dirty="0"/>
              <a:t>Malicious URLs</a:t>
            </a:r>
          </a:p>
          <a:p>
            <a:pPr>
              <a:spcBef>
                <a:spcPts val="0"/>
              </a:spcBef>
            </a:pPr>
            <a:r>
              <a:rPr lang="en-US" sz="2400" dirty="0"/>
              <a:t>10,000 (sampled from 600,000+) from abuse.ch URLHAUS project</a:t>
            </a:r>
          </a:p>
          <a:p>
            <a:pPr marL="0" indent="0">
              <a:buNone/>
            </a:pPr>
            <a:endParaRPr lang="en-US" sz="2400" dirty="0"/>
          </a:p>
        </p:txBody>
      </p:sp>
      <p:pic>
        <p:nvPicPr>
          <p:cNvPr id="5" name="Picture 4" descr="A picture containing logo&#10;&#10;Description automatically generated">
            <a:extLst>
              <a:ext uri="{FF2B5EF4-FFF2-40B4-BE49-F238E27FC236}">
                <a16:creationId xmlns:a16="http://schemas.microsoft.com/office/drawing/2014/main" id="{0FBBC591-58D0-450F-83F4-7C893F439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629" y="5532437"/>
            <a:ext cx="1700469" cy="132556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68F0BD9F-C687-4724-8BA7-65897FEAED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3993" y="5756061"/>
            <a:ext cx="2969506" cy="850455"/>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220ED204-BE36-48C2-A306-715FE5360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501" y="5771383"/>
            <a:ext cx="4399515" cy="835133"/>
          </a:xfrm>
          <a:prstGeom prst="rect">
            <a:avLst/>
          </a:prstGeom>
        </p:spPr>
      </p:pic>
      <p:pic>
        <p:nvPicPr>
          <p:cNvPr id="13" name="Picture 12" descr="Logo, company name&#10;&#10;Description automatically generated">
            <a:extLst>
              <a:ext uri="{FF2B5EF4-FFF2-40B4-BE49-F238E27FC236}">
                <a16:creationId xmlns:a16="http://schemas.microsoft.com/office/drawing/2014/main" id="{F082F879-F821-40CB-8AEE-101E05DB7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7170" y="5673011"/>
            <a:ext cx="1857376" cy="1031875"/>
          </a:xfrm>
          <a:prstGeom prst="rect">
            <a:avLst/>
          </a:prstGeom>
        </p:spPr>
      </p:pic>
    </p:spTree>
    <p:extLst>
      <p:ext uri="{BB962C8B-B14F-4D97-AF65-F5344CB8AC3E}">
        <p14:creationId xmlns:p14="http://schemas.microsoft.com/office/powerpoint/2010/main" val="305911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9DDB-2A84-480E-BBBF-8CA801191AB8}"/>
              </a:ext>
            </a:extLst>
          </p:cNvPr>
          <p:cNvSpPr>
            <a:spLocks noGrp="1"/>
          </p:cNvSpPr>
          <p:nvPr>
            <p:ph type="title"/>
          </p:nvPr>
        </p:nvSpPr>
        <p:spPr/>
        <p:txBody>
          <a:bodyPr/>
          <a:lstStyle/>
          <a:p>
            <a:r>
              <a:rPr lang="en-US" dirty="0">
                <a:solidFill>
                  <a:schemeClr val="accent3">
                    <a:lumMod val="75000"/>
                  </a:schemeClr>
                </a:solidFill>
              </a:rPr>
              <a:t>Feature Creation</a:t>
            </a:r>
          </a:p>
        </p:txBody>
      </p:sp>
      <p:sp>
        <p:nvSpPr>
          <p:cNvPr id="3" name="Text Placeholder 2">
            <a:extLst>
              <a:ext uri="{FF2B5EF4-FFF2-40B4-BE49-F238E27FC236}">
                <a16:creationId xmlns:a16="http://schemas.microsoft.com/office/drawing/2014/main" id="{D24CD298-55A1-440F-96BF-DDD0D4F2D61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02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423C-291A-48DC-A19C-976D4383067B}"/>
              </a:ext>
            </a:extLst>
          </p:cNvPr>
          <p:cNvSpPr>
            <a:spLocks noGrp="1"/>
          </p:cNvSpPr>
          <p:nvPr>
            <p:ph type="title"/>
          </p:nvPr>
        </p:nvSpPr>
        <p:spPr/>
        <p:txBody>
          <a:bodyPr/>
          <a:lstStyle/>
          <a:p>
            <a:r>
              <a:rPr lang="en-US" dirty="0"/>
              <a:t>What’s in a url?</a:t>
            </a:r>
          </a:p>
        </p:txBody>
      </p:sp>
      <p:sp>
        <p:nvSpPr>
          <p:cNvPr id="3" name="Content Placeholder 2">
            <a:extLst>
              <a:ext uri="{FF2B5EF4-FFF2-40B4-BE49-F238E27FC236}">
                <a16:creationId xmlns:a16="http://schemas.microsoft.com/office/drawing/2014/main" id="{B0C6F0B9-7BE5-47A7-A708-36755A1FE9A1}"/>
              </a:ext>
            </a:extLst>
          </p:cNvPr>
          <p:cNvSpPr>
            <a:spLocks noGrp="1"/>
          </p:cNvSpPr>
          <p:nvPr>
            <p:ph idx="1"/>
          </p:nvPr>
        </p:nvSpPr>
        <p:spPr/>
        <p:txBody>
          <a:bodyPr/>
          <a:lstStyle/>
          <a:p>
            <a:pPr marL="0" indent="0">
              <a:buNone/>
            </a:pPr>
            <a:endParaRPr lang="en-US" dirty="0"/>
          </a:p>
          <a:p>
            <a:pPr marL="0" indent="0" algn="ctr">
              <a:buNone/>
            </a:pPr>
            <a:endParaRPr lang="en-US" sz="2300" b="1" dirty="0">
              <a:solidFill>
                <a:schemeClr val="accent1">
                  <a:lumMod val="50000"/>
                </a:schemeClr>
              </a:solidFill>
              <a:effectLst/>
              <a:latin typeface="Calibri" panose="020F0502020204030204" pitchFamily="34" charset="0"/>
            </a:endParaRPr>
          </a:p>
          <a:p>
            <a:pPr marL="0" indent="0" algn="ctr">
              <a:buNone/>
            </a:pPr>
            <a:r>
              <a:rPr lang="en-US" sz="2300" b="1" dirty="0">
                <a:solidFill>
                  <a:schemeClr val="accent3">
                    <a:lumMod val="75000"/>
                  </a:schemeClr>
                </a:solidFill>
                <a:effectLst/>
                <a:latin typeface="Calibri" panose="020F0502020204030204" pitchFamily="34" charset="0"/>
              </a:rPr>
              <a:t>https://</a:t>
            </a:r>
            <a:r>
              <a:rPr lang="en-US" sz="2300" b="1" dirty="0">
                <a:solidFill>
                  <a:schemeClr val="accent2">
                    <a:lumMod val="75000"/>
                  </a:schemeClr>
                </a:solidFill>
                <a:effectLst/>
                <a:latin typeface="Calibri" panose="020F0502020204030204" pitchFamily="34" charset="0"/>
              </a:rPr>
              <a:t>data.example.com</a:t>
            </a:r>
            <a:r>
              <a:rPr lang="en-US" sz="2300" b="1" dirty="0">
                <a:solidFill>
                  <a:schemeClr val="accent4"/>
                </a:solidFill>
                <a:effectLst/>
                <a:latin typeface="Calibri" panose="020F0502020204030204" pitchFamily="34" charset="0"/>
              </a:rPr>
              <a:t>/info/aboutus/</a:t>
            </a:r>
            <a:r>
              <a:rPr lang="en-US" sz="2300" b="1" dirty="0">
                <a:solidFill>
                  <a:schemeClr val="accent6"/>
                </a:solidFill>
                <a:effectLst/>
                <a:latin typeface="Calibri" panose="020F0502020204030204" pitchFamily="34" charset="0"/>
              </a:rPr>
              <a:t>reserved=0</a:t>
            </a:r>
            <a:r>
              <a:rPr lang="en-US" sz="2300" b="1" dirty="0">
                <a:solidFill>
                  <a:srgbClr val="7030A0"/>
                </a:solidFill>
                <a:effectLst/>
                <a:latin typeface="Calibri" panose="020F0502020204030204" pitchFamily="34" charset="0"/>
              </a:rPr>
              <a:t>?color=black&amp;style=light</a:t>
            </a:r>
            <a:r>
              <a:rPr lang="en-US" sz="2300" b="1" dirty="0">
                <a:solidFill>
                  <a:schemeClr val="tx2"/>
                </a:solidFill>
                <a:effectLst/>
                <a:latin typeface="Calibri" panose="020F0502020204030204" pitchFamily="34" charset="0"/>
              </a:rPr>
              <a:t>#top</a:t>
            </a:r>
          </a:p>
          <a:p>
            <a:pPr marL="0" indent="0">
              <a:buNone/>
            </a:pPr>
            <a:r>
              <a:rPr lang="en-US" sz="2300" b="1" dirty="0">
                <a:solidFill>
                  <a:schemeClr val="tx2"/>
                </a:solidFill>
                <a:latin typeface="Calibri" panose="020F0502020204030204" pitchFamily="34" charset="0"/>
              </a:rPr>
              <a:t>   </a:t>
            </a:r>
          </a:p>
          <a:p>
            <a:pPr marL="0" indent="0">
              <a:buNone/>
            </a:pPr>
            <a:r>
              <a:rPr lang="en-US" sz="2000" b="1" dirty="0">
                <a:solidFill>
                  <a:schemeClr val="tx2"/>
                </a:solidFill>
                <a:latin typeface="Calibri" panose="020F0502020204030204" pitchFamily="34" charset="0"/>
              </a:rPr>
              <a:t>     </a:t>
            </a:r>
            <a:r>
              <a:rPr lang="en-US" sz="1800" b="1" dirty="0">
                <a:solidFill>
                  <a:schemeClr val="tx2"/>
                </a:solidFill>
                <a:latin typeface="Calibri" panose="020F0502020204030204" pitchFamily="34" charset="0"/>
              </a:rPr>
              <a:t>scheme                   netloc	                           path                    params	                             query	      fragment</a:t>
            </a:r>
          </a:p>
          <a:p>
            <a:pPr marL="0" indent="0">
              <a:buNone/>
            </a:pPr>
            <a:endParaRPr lang="en-US" sz="2300" b="1" dirty="0">
              <a:solidFill>
                <a:schemeClr val="tx2"/>
              </a:solidFill>
            </a:endParaRPr>
          </a:p>
        </p:txBody>
      </p:sp>
      <p:sp>
        <p:nvSpPr>
          <p:cNvPr id="7" name="Left Brace 6">
            <a:extLst>
              <a:ext uri="{FF2B5EF4-FFF2-40B4-BE49-F238E27FC236}">
                <a16:creationId xmlns:a16="http://schemas.microsoft.com/office/drawing/2014/main" id="{53BFBE25-5CD4-4F6C-AA02-DCD6A73DEFBD}"/>
              </a:ext>
            </a:extLst>
          </p:cNvPr>
          <p:cNvSpPr/>
          <p:nvPr/>
        </p:nvSpPr>
        <p:spPr>
          <a:xfrm rot="16200000">
            <a:off x="1437484" y="2867815"/>
            <a:ext cx="296861" cy="8858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1">
                  <a:lumMod val="50000"/>
                </a:schemeClr>
              </a:solidFill>
            </a:endParaRPr>
          </a:p>
        </p:txBody>
      </p:sp>
      <p:sp>
        <p:nvSpPr>
          <p:cNvPr id="9" name="Left Brace 8">
            <a:extLst>
              <a:ext uri="{FF2B5EF4-FFF2-40B4-BE49-F238E27FC236}">
                <a16:creationId xmlns:a16="http://schemas.microsoft.com/office/drawing/2014/main" id="{49178E83-B153-4F2C-BFBA-2C97A20ABEB1}"/>
              </a:ext>
            </a:extLst>
          </p:cNvPr>
          <p:cNvSpPr/>
          <p:nvPr/>
        </p:nvSpPr>
        <p:spPr>
          <a:xfrm rot="16200000">
            <a:off x="3069012" y="2207839"/>
            <a:ext cx="296860" cy="22057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1">
                  <a:lumMod val="50000"/>
                </a:schemeClr>
              </a:solidFill>
            </a:endParaRPr>
          </a:p>
        </p:txBody>
      </p:sp>
      <p:sp>
        <p:nvSpPr>
          <p:cNvPr id="11" name="Left Brace 10">
            <a:extLst>
              <a:ext uri="{FF2B5EF4-FFF2-40B4-BE49-F238E27FC236}">
                <a16:creationId xmlns:a16="http://schemas.microsoft.com/office/drawing/2014/main" id="{593406D9-4F1D-4C75-AB6D-5B8F46744192}"/>
              </a:ext>
            </a:extLst>
          </p:cNvPr>
          <p:cNvSpPr/>
          <p:nvPr/>
        </p:nvSpPr>
        <p:spPr>
          <a:xfrm rot="16200000">
            <a:off x="8900818" y="1830189"/>
            <a:ext cx="236539" cy="2900753"/>
          </a:xfrm>
          <a:prstGeom prst="leftBrace">
            <a:avLst>
              <a:gd name="adj1" fmla="val 8333"/>
              <a:gd name="adj2" fmla="val 511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1">
                  <a:lumMod val="50000"/>
                </a:schemeClr>
              </a:solidFill>
            </a:endParaRPr>
          </a:p>
        </p:txBody>
      </p:sp>
      <p:sp>
        <p:nvSpPr>
          <p:cNvPr id="13" name="Left Brace 12">
            <a:extLst>
              <a:ext uri="{FF2B5EF4-FFF2-40B4-BE49-F238E27FC236}">
                <a16:creationId xmlns:a16="http://schemas.microsoft.com/office/drawing/2014/main" id="{B29F4A33-D804-46F4-9F1F-DA597268B29C}"/>
              </a:ext>
            </a:extLst>
          </p:cNvPr>
          <p:cNvSpPr/>
          <p:nvPr/>
        </p:nvSpPr>
        <p:spPr>
          <a:xfrm rot="16200000">
            <a:off x="5118079" y="2465354"/>
            <a:ext cx="251622" cy="1675668"/>
          </a:xfrm>
          <a:prstGeom prst="leftBrace">
            <a:avLst>
              <a:gd name="adj1" fmla="val 8333"/>
              <a:gd name="adj2" fmla="val 511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1">
                  <a:lumMod val="50000"/>
                </a:schemeClr>
              </a:solidFill>
            </a:endParaRPr>
          </a:p>
        </p:txBody>
      </p:sp>
      <p:sp>
        <p:nvSpPr>
          <p:cNvPr id="15" name="Left Brace 14">
            <a:extLst>
              <a:ext uri="{FF2B5EF4-FFF2-40B4-BE49-F238E27FC236}">
                <a16:creationId xmlns:a16="http://schemas.microsoft.com/office/drawing/2014/main" id="{D4180449-2DCE-4614-92EE-3F92F13D8ADE}"/>
              </a:ext>
            </a:extLst>
          </p:cNvPr>
          <p:cNvSpPr/>
          <p:nvPr/>
        </p:nvSpPr>
        <p:spPr>
          <a:xfrm rot="16200000">
            <a:off x="6680557" y="2656729"/>
            <a:ext cx="289320" cy="1315533"/>
          </a:xfrm>
          <a:prstGeom prst="leftBrace">
            <a:avLst>
              <a:gd name="adj1" fmla="val 8333"/>
              <a:gd name="adj2" fmla="val 511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1">
                  <a:lumMod val="50000"/>
                </a:schemeClr>
              </a:solidFill>
            </a:endParaRPr>
          </a:p>
        </p:txBody>
      </p:sp>
      <p:sp>
        <p:nvSpPr>
          <p:cNvPr id="17" name="Left Brace 16">
            <a:extLst>
              <a:ext uri="{FF2B5EF4-FFF2-40B4-BE49-F238E27FC236}">
                <a16:creationId xmlns:a16="http://schemas.microsoft.com/office/drawing/2014/main" id="{B5D7B7B7-9A5F-40D1-AE3F-94C95664476A}"/>
              </a:ext>
            </a:extLst>
          </p:cNvPr>
          <p:cNvSpPr/>
          <p:nvPr/>
        </p:nvSpPr>
        <p:spPr>
          <a:xfrm rot="16200000">
            <a:off x="10659642" y="2994394"/>
            <a:ext cx="236539" cy="542182"/>
          </a:xfrm>
          <a:prstGeom prst="leftBrace">
            <a:avLst>
              <a:gd name="adj1" fmla="val 8333"/>
              <a:gd name="adj2" fmla="val 511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accent1">
                  <a:lumMod val="50000"/>
                </a:schemeClr>
              </a:solidFill>
            </a:endParaRPr>
          </a:p>
        </p:txBody>
      </p:sp>
    </p:spTree>
    <p:extLst>
      <p:ext uri="{BB962C8B-B14F-4D97-AF65-F5344CB8AC3E}">
        <p14:creationId xmlns:p14="http://schemas.microsoft.com/office/powerpoint/2010/main" val="347310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EC7B-5AB5-4717-B9DF-F4FBE9D4D111}"/>
              </a:ext>
            </a:extLst>
          </p:cNvPr>
          <p:cNvSpPr>
            <a:spLocks noGrp="1"/>
          </p:cNvSpPr>
          <p:nvPr>
            <p:ph type="title"/>
          </p:nvPr>
        </p:nvSpPr>
        <p:spPr/>
        <p:txBody>
          <a:bodyPr/>
          <a:lstStyle/>
          <a:p>
            <a:r>
              <a:rPr lang="en-US" dirty="0">
                <a:solidFill>
                  <a:schemeClr val="accent3">
                    <a:lumMod val="75000"/>
                  </a:schemeClr>
                </a:solidFill>
              </a:rPr>
              <a:t>Feature Set 1</a:t>
            </a:r>
          </a:p>
        </p:txBody>
      </p:sp>
      <p:sp>
        <p:nvSpPr>
          <p:cNvPr id="3" name="Content Placeholder 2">
            <a:extLst>
              <a:ext uri="{FF2B5EF4-FFF2-40B4-BE49-F238E27FC236}">
                <a16:creationId xmlns:a16="http://schemas.microsoft.com/office/drawing/2014/main" id="{F1B3C55A-1BC3-466D-949F-4F406C27AE22}"/>
              </a:ext>
            </a:extLst>
          </p:cNvPr>
          <p:cNvSpPr>
            <a:spLocks noGrp="1"/>
          </p:cNvSpPr>
          <p:nvPr>
            <p:ph idx="1"/>
          </p:nvPr>
        </p:nvSpPr>
        <p:spPr/>
        <p:txBody>
          <a:bodyPr/>
          <a:lstStyle/>
          <a:p>
            <a:r>
              <a:rPr lang="en-US" dirty="0"/>
              <a:t>96 numerical or Boolean predictor features created from url             and url-parsed strings</a:t>
            </a:r>
          </a:p>
          <a:p>
            <a:r>
              <a:rPr lang="en-US" dirty="0"/>
              <a:t>Include:</a:t>
            </a:r>
          </a:p>
          <a:p>
            <a:pPr lvl="1"/>
            <a:r>
              <a:rPr lang="en-US" dirty="0">
                <a:solidFill>
                  <a:schemeClr val="accent3">
                    <a:lumMod val="75000"/>
                  </a:schemeClr>
                </a:solidFill>
              </a:rPr>
              <a:t>length</a:t>
            </a:r>
          </a:p>
          <a:p>
            <a:pPr lvl="1"/>
            <a:r>
              <a:rPr lang="en-US" dirty="0">
                <a:solidFill>
                  <a:schemeClr val="accent3">
                    <a:lumMod val="75000"/>
                  </a:schemeClr>
                </a:solidFill>
              </a:rPr>
              <a:t>character composition</a:t>
            </a:r>
          </a:p>
          <a:p>
            <a:pPr lvl="1"/>
            <a:r>
              <a:rPr lang="en-US" dirty="0">
                <a:solidFill>
                  <a:schemeClr val="accent3">
                    <a:lumMod val="75000"/>
                  </a:schemeClr>
                </a:solidFill>
              </a:rPr>
              <a:t>character location</a:t>
            </a:r>
          </a:p>
          <a:p>
            <a:pPr lvl="1"/>
            <a:r>
              <a:rPr lang="en-US" dirty="0">
                <a:solidFill>
                  <a:schemeClr val="accent3">
                    <a:lumMod val="75000"/>
                  </a:schemeClr>
                </a:solidFill>
              </a:rPr>
              <a:t>entropy</a:t>
            </a:r>
          </a:p>
          <a:p>
            <a:pPr lvl="1"/>
            <a:r>
              <a:rPr lang="en-US" dirty="0">
                <a:solidFill>
                  <a:schemeClr val="accent3">
                    <a:lumMod val="75000"/>
                  </a:schemeClr>
                </a:solidFill>
              </a:rPr>
              <a:t>masquerading</a:t>
            </a:r>
          </a:p>
          <a:p>
            <a:pPr lvl="1"/>
            <a:r>
              <a:rPr lang="en-US" dirty="0">
                <a:solidFill>
                  <a:schemeClr val="accent3">
                    <a:lumMod val="75000"/>
                  </a:schemeClr>
                </a:solidFill>
              </a:rPr>
              <a:t>IP address</a:t>
            </a:r>
          </a:p>
          <a:p>
            <a:pPr lvl="1"/>
            <a:r>
              <a:rPr lang="en-US" dirty="0">
                <a:solidFill>
                  <a:schemeClr val="accent3">
                    <a:lumMod val="75000"/>
                  </a:schemeClr>
                </a:solidFill>
              </a:rPr>
              <a:t>domains in Alexa top 500 list</a:t>
            </a:r>
          </a:p>
          <a:p>
            <a:endParaRPr lang="en-US" dirty="0"/>
          </a:p>
        </p:txBody>
      </p:sp>
    </p:spTree>
    <p:extLst>
      <p:ext uri="{BB962C8B-B14F-4D97-AF65-F5344CB8AC3E}">
        <p14:creationId xmlns:p14="http://schemas.microsoft.com/office/powerpoint/2010/main" val="76384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06A9-D771-458D-8B7F-8011A06D6760}"/>
              </a:ext>
            </a:extLst>
          </p:cNvPr>
          <p:cNvSpPr>
            <a:spLocks noGrp="1"/>
          </p:cNvSpPr>
          <p:nvPr>
            <p:ph type="title"/>
          </p:nvPr>
        </p:nvSpPr>
        <p:spPr/>
        <p:txBody>
          <a:bodyPr/>
          <a:lstStyle/>
          <a:p>
            <a:r>
              <a:rPr lang="en-US" dirty="0">
                <a:solidFill>
                  <a:schemeClr val="accent3">
                    <a:lumMod val="75000"/>
                  </a:schemeClr>
                </a:solidFill>
              </a:rPr>
              <a:t>Feature Set 1, cont.</a:t>
            </a:r>
          </a:p>
        </p:txBody>
      </p:sp>
      <p:sp>
        <p:nvSpPr>
          <p:cNvPr id="3" name="Content Placeholder 2">
            <a:extLst>
              <a:ext uri="{FF2B5EF4-FFF2-40B4-BE49-F238E27FC236}">
                <a16:creationId xmlns:a16="http://schemas.microsoft.com/office/drawing/2014/main" id="{9B6AF0D5-65E0-4661-973C-0DABC7623B43}"/>
              </a:ext>
            </a:extLst>
          </p:cNvPr>
          <p:cNvSpPr>
            <a:spLocks noGrp="1"/>
          </p:cNvSpPr>
          <p:nvPr>
            <p:ph idx="1"/>
          </p:nvPr>
        </p:nvSpPr>
        <p:spPr/>
        <p:txBody>
          <a:bodyPr/>
          <a:lstStyle/>
          <a:p>
            <a:pPr marL="0" indent="0">
              <a:buNone/>
            </a:pPr>
            <a:r>
              <a:rPr lang="en-US" dirty="0"/>
              <a:t>Key feature descriptions:</a:t>
            </a:r>
            <a:endParaRPr lang="en-US" sz="2400" dirty="0"/>
          </a:p>
          <a:p>
            <a:pPr marL="0" indent="0">
              <a:buNone/>
            </a:pPr>
            <a:r>
              <a:rPr lang="en-US" sz="2400" i="1" dirty="0">
                <a:solidFill>
                  <a:schemeClr val="accent3">
                    <a:lumMod val="75000"/>
                  </a:schemeClr>
                </a:solidFill>
              </a:rPr>
              <a:t>entropy </a:t>
            </a:r>
            <a:r>
              <a:rPr lang="en-US" sz="2400" dirty="0"/>
              <a:t>– a Shannon entropy score reflecting the string’s character distribution. </a:t>
            </a:r>
          </a:p>
          <a:p>
            <a:pPr marL="0" indent="0">
              <a:buNone/>
            </a:pPr>
            <a:r>
              <a:rPr lang="en-US" sz="2400" i="1" dirty="0">
                <a:solidFill>
                  <a:schemeClr val="accent3">
                    <a:lumMod val="75000"/>
                  </a:schemeClr>
                </a:solidFill>
              </a:rPr>
              <a:t>character continuity rate </a:t>
            </a:r>
            <a:r>
              <a:rPr lang="en-US" sz="2400" dirty="0"/>
              <a:t>– reflects total length of each alphabetic, digit and special character strings, divided by length of url</a:t>
            </a:r>
          </a:p>
          <a:p>
            <a:pPr marL="0" indent="0">
              <a:buNone/>
            </a:pPr>
            <a:r>
              <a:rPr lang="en-US" sz="2400" i="1" dirty="0">
                <a:solidFill>
                  <a:schemeClr val="accent3">
                    <a:lumMod val="75000"/>
                  </a:schemeClr>
                </a:solidFill>
              </a:rPr>
              <a:t>number of masques </a:t>
            </a:r>
            <a:r>
              <a:rPr lang="en-US" sz="2400" dirty="0"/>
              <a:t>– count of letter + digit + letter combinations</a:t>
            </a:r>
          </a:p>
          <a:p>
            <a:pPr marL="0" indent="0">
              <a:buNone/>
            </a:pPr>
            <a:r>
              <a:rPr lang="en-US" sz="2400" i="1" dirty="0">
                <a:solidFill>
                  <a:schemeClr val="accent3">
                    <a:lumMod val="75000"/>
                  </a:schemeClr>
                </a:solidFill>
              </a:rPr>
              <a:t>percent of uppercase / percent of lowercase letters </a:t>
            </a:r>
            <a:r>
              <a:rPr lang="en-US" sz="2400" dirty="0"/>
              <a:t>– reflects the percent of these characters against all alphabet characters in given string</a:t>
            </a:r>
          </a:p>
          <a:p>
            <a:pPr marL="0" indent="0">
              <a:buNone/>
            </a:pPr>
            <a:r>
              <a:rPr lang="en-US" sz="2400" i="1" dirty="0">
                <a:solidFill>
                  <a:schemeClr val="accent3">
                    <a:lumMod val="75000"/>
                  </a:schemeClr>
                </a:solidFill>
              </a:rPr>
              <a:t>is domain in Alexa top 500? </a:t>
            </a:r>
            <a:r>
              <a:rPr lang="en-US" sz="2400" dirty="0"/>
              <a:t>– each domain was checked against the current Alexa top 500 website list.</a:t>
            </a:r>
          </a:p>
          <a:p>
            <a:pPr marL="0" indent="0">
              <a:buNone/>
            </a:pPr>
            <a:endParaRPr lang="en-US" sz="2400" dirty="0"/>
          </a:p>
        </p:txBody>
      </p:sp>
    </p:spTree>
    <p:extLst>
      <p:ext uri="{BB962C8B-B14F-4D97-AF65-F5344CB8AC3E}">
        <p14:creationId xmlns:p14="http://schemas.microsoft.com/office/powerpoint/2010/main" val="86288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E581-E466-4394-8E19-EF8D7C49F066}"/>
              </a:ext>
            </a:extLst>
          </p:cNvPr>
          <p:cNvSpPr>
            <a:spLocks noGrp="1"/>
          </p:cNvSpPr>
          <p:nvPr>
            <p:ph type="title"/>
          </p:nvPr>
        </p:nvSpPr>
        <p:spPr/>
        <p:txBody>
          <a:bodyPr/>
          <a:lstStyle/>
          <a:p>
            <a:r>
              <a:rPr lang="en-US" dirty="0"/>
              <a:t>Feature Set 2</a:t>
            </a:r>
          </a:p>
        </p:txBody>
      </p:sp>
      <p:sp>
        <p:nvSpPr>
          <p:cNvPr id="3" name="Content Placeholder 2">
            <a:extLst>
              <a:ext uri="{FF2B5EF4-FFF2-40B4-BE49-F238E27FC236}">
                <a16:creationId xmlns:a16="http://schemas.microsoft.com/office/drawing/2014/main" id="{05EEF15E-777C-4A5A-A35D-481C820F30A0}"/>
              </a:ext>
            </a:extLst>
          </p:cNvPr>
          <p:cNvSpPr>
            <a:spLocks noGrp="1"/>
          </p:cNvSpPr>
          <p:nvPr>
            <p:ph idx="1"/>
          </p:nvPr>
        </p:nvSpPr>
        <p:spPr/>
        <p:txBody>
          <a:bodyPr>
            <a:normAutofit/>
          </a:bodyPr>
          <a:lstStyle/>
          <a:p>
            <a:pPr marL="0" indent="0">
              <a:buNone/>
            </a:pPr>
            <a:endParaRPr lang="en-US" sz="2400" i="1" dirty="0"/>
          </a:p>
          <a:p>
            <a:r>
              <a:rPr lang="en-US" sz="2400" dirty="0"/>
              <a:t>NLTK WordPunctTokenizer() method applied to each url string</a:t>
            </a:r>
          </a:p>
          <a:p>
            <a:r>
              <a:rPr lang="en-US" sz="2400" dirty="0"/>
              <a:t>Results stored in new feature ‘tokenized_url’</a:t>
            </a:r>
            <a:endParaRPr lang="en-US" sz="2400" i="1" dirty="0">
              <a:solidFill>
                <a:schemeClr val="accent3">
                  <a:lumMod val="75000"/>
                </a:schemeClr>
              </a:solidFill>
            </a:endParaRPr>
          </a:p>
          <a:p>
            <a:r>
              <a:rPr lang="en-US" sz="2400" dirty="0"/>
              <a:t>Example: </a:t>
            </a:r>
            <a:r>
              <a:rPr lang="en-US" sz="2400" dirty="0">
                <a:hlinkClick r:id="rId3"/>
              </a:rPr>
              <a:t>https://www.google.com</a:t>
            </a:r>
            <a:r>
              <a:rPr lang="en-US" sz="2400" dirty="0"/>
              <a:t> </a:t>
            </a:r>
          </a:p>
          <a:p>
            <a:pPr marL="0" indent="0">
              <a:buNone/>
            </a:pPr>
            <a:r>
              <a:rPr lang="en-US" sz="2400" dirty="0"/>
              <a:t>	&gt;&gt;&gt; https, ://, www, ., google, ., com	</a:t>
            </a:r>
          </a:p>
          <a:p>
            <a:r>
              <a:rPr lang="en-US" sz="2400" dirty="0"/>
              <a:t>No further processing required at this time	</a:t>
            </a:r>
          </a:p>
          <a:p>
            <a:pPr marL="0" indent="0">
              <a:buNone/>
            </a:pPr>
            <a:endParaRPr lang="en-US" sz="2400" dirty="0"/>
          </a:p>
        </p:txBody>
      </p:sp>
    </p:spTree>
    <p:extLst>
      <p:ext uri="{BB962C8B-B14F-4D97-AF65-F5344CB8AC3E}">
        <p14:creationId xmlns:p14="http://schemas.microsoft.com/office/powerpoint/2010/main" val="191036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8D1C-818B-455A-9EA0-CC05B2EEFF3D}"/>
              </a:ext>
            </a:extLst>
          </p:cNvPr>
          <p:cNvSpPr>
            <a:spLocks noGrp="1"/>
          </p:cNvSpPr>
          <p:nvPr>
            <p:ph type="title"/>
          </p:nvPr>
        </p:nvSpPr>
        <p:spPr/>
        <p:txBody>
          <a:bodyPr/>
          <a:lstStyle/>
          <a:p>
            <a:r>
              <a:rPr lang="en-US" dirty="0">
                <a:solidFill>
                  <a:schemeClr val="accent3">
                    <a:lumMod val="75000"/>
                  </a:schemeClr>
                </a:solidFill>
              </a:rPr>
              <a:t>Exploratory Data Analysis</a:t>
            </a:r>
          </a:p>
        </p:txBody>
      </p:sp>
      <p:sp>
        <p:nvSpPr>
          <p:cNvPr id="3" name="Text Placeholder 2">
            <a:extLst>
              <a:ext uri="{FF2B5EF4-FFF2-40B4-BE49-F238E27FC236}">
                <a16:creationId xmlns:a16="http://schemas.microsoft.com/office/drawing/2014/main" id="{65584460-642B-4D39-A951-ED867226A40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773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158E-31F7-4BE7-91CC-2BF66D62F65D}"/>
              </a:ext>
            </a:extLst>
          </p:cNvPr>
          <p:cNvSpPr>
            <a:spLocks noGrp="1"/>
          </p:cNvSpPr>
          <p:nvPr>
            <p:ph type="title"/>
          </p:nvPr>
        </p:nvSpPr>
        <p:spPr>
          <a:xfrm>
            <a:off x="594360" y="1209086"/>
            <a:ext cx="3876848" cy="4064925"/>
          </a:xfrm>
        </p:spPr>
        <p:txBody>
          <a:bodyPr anchor="ctr">
            <a:normAutofit/>
          </a:bodyPr>
          <a:lstStyle/>
          <a:p>
            <a:r>
              <a:rPr lang="en-US" sz="5000" dirty="0"/>
              <a:t>Outline</a:t>
            </a:r>
          </a:p>
        </p:txBody>
      </p:sp>
      <p:graphicFrame>
        <p:nvGraphicFramePr>
          <p:cNvPr id="5" name="Content Placeholder 2">
            <a:extLst>
              <a:ext uri="{FF2B5EF4-FFF2-40B4-BE49-F238E27FC236}">
                <a16:creationId xmlns:a16="http://schemas.microsoft.com/office/drawing/2014/main" id="{964A2C00-C067-4AFE-8114-0B3161633401}"/>
              </a:ext>
            </a:extLst>
          </p:cNvPr>
          <p:cNvGraphicFramePr>
            <a:graphicFrameLocks noGrp="1"/>
          </p:cNvGraphicFramePr>
          <p:nvPr>
            <p:ph idx="1"/>
            <p:extLst>
              <p:ext uri="{D42A27DB-BD31-4B8C-83A1-F6EECF244321}">
                <p14:modId xmlns:p14="http://schemas.microsoft.com/office/powerpoint/2010/main" val="222020689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777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33-1112-4F5E-B81A-8BC4B9B4E755}"/>
              </a:ext>
            </a:extLst>
          </p:cNvPr>
          <p:cNvSpPr>
            <a:spLocks noGrp="1"/>
          </p:cNvSpPr>
          <p:nvPr>
            <p:ph type="title"/>
          </p:nvPr>
        </p:nvSpPr>
        <p:spPr/>
        <p:txBody>
          <a:bodyPr/>
          <a:lstStyle/>
          <a:p>
            <a:r>
              <a:rPr lang="en-US" dirty="0"/>
              <a:t>Malicious URLs – Key Findings</a:t>
            </a:r>
          </a:p>
        </p:txBody>
      </p:sp>
      <p:sp>
        <p:nvSpPr>
          <p:cNvPr id="3" name="Content Placeholder 2">
            <a:extLst>
              <a:ext uri="{FF2B5EF4-FFF2-40B4-BE49-F238E27FC236}">
                <a16:creationId xmlns:a16="http://schemas.microsoft.com/office/drawing/2014/main" id="{7D85D323-511E-47CC-9DCE-10F040A40468}"/>
              </a:ext>
            </a:extLst>
          </p:cNvPr>
          <p:cNvSpPr>
            <a:spLocks noGrp="1"/>
          </p:cNvSpPr>
          <p:nvPr>
            <p:ph idx="1"/>
          </p:nvPr>
        </p:nvSpPr>
        <p:spPr>
          <a:xfrm>
            <a:off x="838200" y="1825625"/>
            <a:ext cx="10515600" cy="4627424"/>
          </a:xfrm>
        </p:spPr>
        <p:txBody>
          <a:bodyPr/>
          <a:lstStyle/>
          <a:p>
            <a:r>
              <a:rPr lang="en-US" dirty="0"/>
              <a:t>Approximately 50% of the urls in our dataset have an IP address in lieu of a domain</a:t>
            </a:r>
          </a:p>
          <a:p>
            <a:r>
              <a:rPr lang="en-US" dirty="0"/>
              <a:t>Urls are shorter on average (44.9 characters) than benign (57.4) or phishing (89.1) and have shorter token lengths (3.0 versus 3.4 and 4.1)</a:t>
            </a:r>
          </a:p>
          <a:p>
            <a:r>
              <a:rPr lang="en-US" dirty="0"/>
              <a:t>On average, these urls have the highest entropy score, 1.072, in comparison to phishing urls (.778) and benign (.576)</a:t>
            </a:r>
          </a:p>
        </p:txBody>
      </p:sp>
      <p:sp>
        <p:nvSpPr>
          <p:cNvPr id="4" name="TextBox 3">
            <a:extLst>
              <a:ext uri="{FF2B5EF4-FFF2-40B4-BE49-F238E27FC236}">
                <a16:creationId xmlns:a16="http://schemas.microsoft.com/office/drawing/2014/main" id="{876865D9-D36D-4481-9133-D05E60CC2D3E}"/>
              </a:ext>
            </a:extLst>
          </p:cNvPr>
          <p:cNvSpPr txBox="1"/>
          <p:nvPr/>
        </p:nvSpPr>
        <p:spPr>
          <a:xfrm>
            <a:off x="1076960" y="5252720"/>
            <a:ext cx="9611360" cy="1200329"/>
          </a:xfrm>
          <a:prstGeom prst="rect">
            <a:avLst/>
          </a:prstGeom>
          <a:noFill/>
          <a:ln>
            <a:solidFill>
              <a:srgbClr val="040C48"/>
            </a:solidFill>
          </a:ln>
        </p:spPr>
        <p:txBody>
          <a:bodyPr wrap="square" rtlCol="0">
            <a:spAutoFit/>
          </a:bodyPr>
          <a:lstStyle/>
          <a:p>
            <a:r>
              <a:rPr lang="en-US" dirty="0">
                <a:solidFill>
                  <a:srgbClr val="6B9F25"/>
                </a:solidFill>
                <a:hlinkClick r:id="rId3">
                  <a:extLst>
                    <a:ext uri="{A12FA001-AC4F-418D-AE19-62706E023703}">
                      <ahyp:hlinkClr xmlns:ahyp="http://schemas.microsoft.com/office/drawing/2018/hyperlinkcolor" val="tx"/>
                    </a:ext>
                  </a:extLst>
                </a:hlinkClick>
              </a:rPr>
              <a:t>Example urls (altered for safety):</a:t>
            </a:r>
          </a:p>
          <a:p>
            <a:r>
              <a:rPr lang="en-US" dirty="0">
                <a:solidFill>
                  <a:schemeClr val="accent3"/>
                </a:solidFill>
                <a:hlinkClick r:id="rId3">
                  <a:extLst>
                    <a:ext uri="{A12FA001-AC4F-418D-AE19-62706E023703}">
                      <ahyp:hlinkClr xmlns:ahyp="http://schemas.microsoft.com/office/drawing/2018/hyperlinkcolor" val="tx"/>
                    </a:ext>
                  </a:extLst>
                </a:hlinkClick>
              </a:rPr>
              <a:t>hxxp[:]//48.218.61.11:33553/Moxi.m</a:t>
            </a:r>
            <a:endParaRPr lang="en-US" dirty="0">
              <a:solidFill>
                <a:schemeClr val="accent3"/>
              </a:solidFill>
            </a:endParaRPr>
          </a:p>
          <a:p>
            <a:r>
              <a:rPr lang="en-US" dirty="0">
                <a:solidFill>
                  <a:schemeClr val="accent3"/>
                </a:solidFill>
                <a:hlinkClick r:id="rId4">
                  <a:extLst>
                    <a:ext uri="{A12FA001-AC4F-418D-AE19-62706E023703}">
                      <ahyp:hlinkClr xmlns:ahyp="http://schemas.microsoft.com/office/drawing/2018/hyperlinkcolor" val="tx"/>
                    </a:ext>
                  </a:extLst>
                </a:hlinkClick>
              </a:rPr>
              <a:t>hxxps[:]//pastebin.com/raw/7MjG2xsJ</a:t>
            </a:r>
            <a:endParaRPr lang="en-US" dirty="0">
              <a:solidFill>
                <a:schemeClr val="accent3"/>
              </a:solidFill>
            </a:endParaRPr>
          </a:p>
          <a:p>
            <a:r>
              <a:rPr lang="en-US" dirty="0">
                <a:solidFill>
                  <a:schemeClr val="accent3"/>
                </a:solidFill>
              </a:rPr>
              <a:t>hxxp[:]//www.formations-manox.org/fr/wp-admin/Scan/</a:t>
            </a:r>
          </a:p>
        </p:txBody>
      </p:sp>
    </p:spTree>
    <p:extLst>
      <p:ext uri="{BB962C8B-B14F-4D97-AF65-F5344CB8AC3E}">
        <p14:creationId xmlns:p14="http://schemas.microsoft.com/office/powerpoint/2010/main" val="355367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33-1112-4F5E-B81A-8BC4B9B4E755}"/>
              </a:ext>
            </a:extLst>
          </p:cNvPr>
          <p:cNvSpPr>
            <a:spLocks noGrp="1"/>
          </p:cNvSpPr>
          <p:nvPr>
            <p:ph type="title"/>
          </p:nvPr>
        </p:nvSpPr>
        <p:spPr/>
        <p:txBody>
          <a:bodyPr/>
          <a:lstStyle/>
          <a:p>
            <a:r>
              <a:rPr lang="en-US" dirty="0"/>
              <a:t>Phishing URLs – Key Findings</a:t>
            </a:r>
          </a:p>
        </p:txBody>
      </p:sp>
      <p:sp>
        <p:nvSpPr>
          <p:cNvPr id="3" name="Content Placeholder 2">
            <a:extLst>
              <a:ext uri="{FF2B5EF4-FFF2-40B4-BE49-F238E27FC236}">
                <a16:creationId xmlns:a16="http://schemas.microsoft.com/office/drawing/2014/main" id="{7D85D323-511E-47CC-9DCE-10F040A40468}"/>
              </a:ext>
            </a:extLst>
          </p:cNvPr>
          <p:cNvSpPr>
            <a:spLocks noGrp="1"/>
          </p:cNvSpPr>
          <p:nvPr>
            <p:ph idx="1"/>
          </p:nvPr>
        </p:nvSpPr>
        <p:spPr>
          <a:xfrm>
            <a:off x="838200" y="1825625"/>
            <a:ext cx="10515600" cy="3152775"/>
          </a:xfrm>
        </p:spPr>
        <p:txBody>
          <a:bodyPr>
            <a:normAutofit/>
          </a:bodyPr>
          <a:lstStyle/>
          <a:p>
            <a:r>
              <a:rPr lang="en-US" sz="2400" dirty="0"/>
              <a:t>Phishing urls have the longest urls on average, the longest netloc and domain sections. Also the most likely to have one or more subdomains</a:t>
            </a:r>
          </a:p>
          <a:p>
            <a:r>
              <a:rPr lang="en-US" sz="2400" dirty="0"/>
              <a:t>The urls have a greater percentage of special characters (29.3% versus 16.2 and 23.2% for malicious and benign urls)</a:t>
            </a:r>
          </a:p>
          <a:p>
            <a:r>
              <a:rPr lang="en-US" sz="2400" dirty="0"/>
              <a:t>Path sections are on average slightly shorter than benign urls and have a greater propensity for single character paths</a:t>
            </a:r>
          </a:p>
          <a:p>
            <a:r>
              <a:rPr lang="en-US" sz="2400" dirty="0"/>
              <a:t>Path sections have on average a higher number of masques (.468 versus .257 and .109)</a:t>
            </a:r>
          </a:p>
        </p:txBody>
      </p:sp>
      <p:sp>
        <p:nvSpPr>
          <p:cNvPr id="4" name="TextBox 3">
            <a:extLst>
              <a:ext uri="{FF2B5EF4-FFF2-40B4-BE49-F238E27FC236}">
                <a16:creationId xmlns:a16="http://schemas.microsoft.com/office/drawing/2014/main" id="{70F3CE93-77EB-44FE-A18F-DC01B6E973D7}"/>
              </a:ext>
            </a:extLst>
          </p:cNvPr>
          <p:cNvSpPr txBox="1"/>
          <p:nvPr/>
        </p:nvSpPr>
        <p:spPr>
          <a:xfrm>
            <a:off x="924560" y="5100320"/>
            <a:ext cx="10302240" cy="1200329"/>
          </a:xfrm>
          <a:prstGeom prst="rect">
            <a:avLst/>
          </a:prstGeom>
          <a:noFill/>
          <a:ln>
            <a:solidFill>
              <a:schemeClr val="accent3">
                <a:lumMod val="75000"/>
              </a:schemeClr>
            </a:solidFill>
          </a:ln>
        </p:spPr>
        <p:txBody>
          <a:bodyPr wrap="square" rtlCol="0">
            <a:spAutoFit/>
          </a:bodyPr>
          <a:lstStyle/>
          <a:p>
            <a:r>
              <a:rPr lang="en-US" dirty="0">
                <a:solidFill>
                  <a:srgbClr val="00CC00"/>
                </a:solidFill>
              </a:rPr>
              <a:t>Example url (altered for safety):</a:t>
            </a:r>
          </a:p>
          <a:p>
            <a:r>
              <a:rPr lang="en-US" dirty="0">
                <a:solidFill>
                  <a:schemeClr val="accent3"/>
                </a:solidFill>
              </a:rPr>
              <a:t>hxxp[:]//store.ebay.de.roomyb.com/?ebay.de/signin&amp;amp;usingssl=1&amp;amp;puserid=&amp;amp;co_partnerid=2&amp;amp;siteid=77&amp;amp;ru=https:/contact.ebay.be/ws/ebayisapi.dll?m2mcontact&amp;amp;item=164305393996&amp;amp;ul_noapp=true&amp;amp;self=howill99&amp;amp;redirect=0&amp;amp;qid=273594504301</a:t>
            </a:r>
          </a:p>
        </p:txBody>
      </p:sp>
    </p:spTree>
    <p:extLst>
      <p:ext uri="{BB962C8B-B14F-4D97-AF65-F5344CB8AC3E}">
        <p14:creationId xmlns:p14="http://schemas.microsoft.com/office/powerpoint/2010/main" val="69930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1727-DF06-4FDA-B738-8A7EEFD0A6AF}"/>
              </a:ext>
            </a:extLst>
          </p:cNvPr>
          <p:cNvSpPr>
            <a:spLocks noGrp="1"/>
          </p:cNvSpPr>
          <p:nvPr>
            <p:ph type="title"/>
          </p:nvPr>
        </p:nvSpPr>
        <p:spPr/>
        <p:txBody>
          <a:bodyPr/>
          <a:lstStyle/>
          <a:p>
            <a:r>
              <a:rPr lang="en-US" dirty="0">
                <a:solidFill>
                  <a:schemeClr val="accent3">
                    <a:lumMod val="75000"/>
                  </a:schemeClr>
                </a:solidFill>
              </a:rPr>
              <a:t>Inferential Statistics</a:t>
            </a:r>
          </a:p>
        </p:txBody>
      </p:sp>
      <p:sp>
        <p:nvSpPr>
          <p:cNvPr id="3" name="Text Placeholder 2">
            <a:extLst>
              <a:ext uri="{FF2B5EF4-FFF2-40B4-BE49-F238E27FC236}">
                <a16:creationId xmlns:a16="http://schemas.microsoft.com/office/drawing/2014/main" id="{6529C9C4-001D-4FB6-858B-EBE932A4D72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674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33-1112-4F5E-B81A-8BC4B9B4E755}"/>
              </a:ext>
            </a:extLst>
          </p:cNvPr>
          <p:cNvSpPr>
            <a:spLocks noGrp="1"/>
          </p:cNvSpPr>
          <p:nvPr>
            <p:ph type="title"/>
          </p:nvPr>
        </p:nvSpPr>
        <p:spPr/>
        <p:txBody>
          <a:bodyPr/>
          <a:lstStyle/>
          <a:p>
            <a:r>
              <a:rPr lang="en-US" dirty="0"/>
              <a:t>Inferential Statistics – Feature Set 1</a:t>
            </a:r>
          </a:p>
        </p:txBody>
      </p:sp>
      <p:sp>
        <p:nvSpPr>
          <p:cNvPr id="3" name="Content Placeholder 2">
            <a:extLst>
              <a:ext uri="{FF2B5EF4-FFF2-40B4-BE49-F238E27FC236}">
                <a16:creationId xmlns:a16="http://schemas.microsoft.com/office/drawing/2014/main" id="{7D85D323-511E-47CC-9DCE-10F040A40468}"/>
              </a:ext>
            </a:extLst>
          </p:cNvPr>
          <p:cNvSpPr>
            <a:spLocks noGrp="1"/>
          </p:cNvSpPr>
          <p:nvPr>
            <p:ph idx="1"/>
          </p:nvPr>
        </p:nvSpPr>
        <p:spPr/>
        <p:txBody>
          <a:bodyPr/>
          <a:lstStyle/>
          <a:p>
            <a:pPr marL="0" indent="0">
              <a:buNone/>
            </a:pPr>
            <a:r>
              <a:rPr lang="en-US" u="sng" dirty="0">
                <a:solidFill>
                  <a:schemeClr val="accent3">
                    <a:lumMod val="75000"/>
                  </a:schemeClr>
                </a:solidFill>
              </a:rPr>
              <a:t>Pairwise Correlation Analysis</a:t>
            </a:r>
          </a:p>
          <a:p>
            <a:r>
              <a:rPr lang="en-US" sz="2400" dirty="0"/>
              <a:t>a significant number of highly correlated features</a:t>
            </a:r>
          </a:p>
          <a:p>
            <a:r>
              <a:rPr lang="en-US" sz="2400" dirty="0"/>
              <a:t>73 pairs of features have correlation scores of 80+%</a:t>
            </a:r>
          </a:p>
          <a:p>
            <a:endParaRPr lang="en-US" dirty="0"/>
          </a:p>
          <a:p>
            <a:pPr marL="0" indent="0">
              <a:buNone/>
            </a:pPr>
            <a:r>
              <a:rPr lang="en-US" u="sng" dirty="0">
                <a:solidFill>
                  <a:schemeClr val="accent3">
                    <a:lumMod val="75000"/>
                  </a:schemeClr>
                </a:solidFill>
              </a:rPr>
              <a:t>Predictor v Target Correlation Analysis</a:t>
            </a:r>
          </a:p>
          <a:p>
            <a:r>
              <a:rPr lang="en-US" sz="2400" dirty="0"/>
              <a:t>Numeric-based domain and netloc features most highly correlated with target feature</a:t>
            </a:r>
          </a:p>
          <a:p>
            <a:r>
              <a:rPr lang="en-US" sz="2400" dirty="0"/>
              <a:t>May be reflective of IP addresses in malicious urls</a:t>
            </a:r>
          </a:p>
        </p:txBody>
      </p:sp>
    </p:spTree>
    <p:extLst>
      <p:ext uri="{BB962C8B-B14F-4D97-AF65-F5344CB8AC3E}">
        <p14:creationId xmlns:p14="http://schemas.microsoft.com/office/powerpoint/2010/main" val="1517049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081B-1527-43F6-A1E7-043BAB7F641E}"/>
              </a:ext>
            </a:extLst>
          </p:cNvPr>
          <p:cNvSpPr>
            <a:spLocks noGrp="1"/>
          </p:cNvSpPr>
          <p:nvPr>
            <p:ph type="title"/>
          </p:nvPr>
        </p:nvSpPr>
        <p:spPr/>
        <p:txBody>
          <a:bodyPr/>
          <a:lstStyle/>
          <a:p>
            <a:r>
              <a:rPr lang="en-US" dirty="0">
                <a:solidFill>
                  <a:schemeClr val="accent3">
                    <a:lumMod val="75000"/>
                  </a:schemeClr>
                </a:solidFill>
              </a:rPr>
              <a:t>Machine Learning</a:t>
            </a:r>
          </a:p>
        </p:txBody>
      </p:sp>
      <p:sp>
        <p:nvSpPr>
          <p:cNvPr id="3" name="Text Placeholder 2">
            <a:extLst>
              <a:ext uri="{FF2B5EF4-FFF2-40B4-BE49-F238E27FC236}">
                <a16:creationId xmlns:a16="http://schemas.microsoft.com/office/drawing/2014/main" id="{57F6F9C3-1D9A-4C81-906E-0A576B705ED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8500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04DF-ED43-402F-A0D0-033A148D030C}"/>
              </a:ext>
            </a:extLst>
          </p:cNvPr>
          <p:cNvSpPr>
            <a:spLocks noGrp="1"/>
          </p:cNvSpPr>
          <p:nvPr>
            <p:ph type="title"/>
          </p:nvPr>
        </p:nvSpPr>
        <p:spPr/>
        <p:txBody>
          <a:bodyPr/>
          <a:lstStyle/>
          <a:p>
            <a:r>
              <a:rPr lang="en-US" dirty="0"/>
              <a:t>Build and test machine learning models</a:t>
            </a:r>
          </a:p>
        </p:txBody>
      </p:sp>
      <p:sp>
        <p:nvSpPr>
          <p:cNvPr id="3" name="Text Placeholder 2">
            <a:extLst>
              <a:ext uri="{FF2B5EF4-FFF2-40B4-BE49-F238E27FC236}">
                <a16:creationId xmlns:a16="http://schemas.microsoft.com/office/drawing/2014/main" id="{7A09BDB3-B5C6-4EF2-B85A-3741C6A4E122}"/>
              </a:ext>
            </a:extLst>
          </p:cNvPr>
          <p:cNvSpPr>
            <a:spLocks noGrp="1"/>
          </p:cNvSpPr>
          <p:nvPr>
            <p:ph type="body" idx="1"/>
          </p:nvPr>
        </p:nvSpPr>
        <p:spPr>
          <a:solidFill>
            <a:schemeClr val="tx2">
              <a:lumMod val="10000"/>
              <a:lumOff val="90000"/>
            </a:schemeClr>
          </a:solidFill>
        </p:spPr>
        <p:txBody>
          <a:bodyPr>
            <a:normAutofit/>
          </a:bodyPr>
          <a:lstStyle/>
          <a:p>
            <a:pPr algn="ctr">
              <a:spcBef>
                <a:spcPts val="0"/>
              </a:spcBef>
            </a:pPr>
            <a:r>
              <a:rPr lang="en-US" sz="3600" b="0" u="sng" dirty="0"/>
              <a:t>Lexical Feature Set</a:t>
            </a:r>
            <a:r>
              <a:rPr lang="en-US" sz="3600" b="0" dirty="0"/>
              <a:t>	</a:t>
            </a:r>
          </a:p>
        </p:txBody>
      </p:sp>
      <p:sp>
        <p:nvSpPr>
          <p:cNvPr id="5" name="Text Placeholder 4">
            <a:extLst>
              <a:ext uri="{FF2B5EF4-FFF2-40B4-BE49-F238E27FC236}">
                <a16:creationId xmlns:a16="http://schemas.microsoft.com/office/drawing/2014/main" id="{3DFCA906-D7C1-416D-A21B-3EAFE13B0CD8}"/>
              </a:ext>
            </a:extLst>
          </p:cNvPr>
          <p:cNvSpPr>
            <a:spLocks noGrp="1"/>
          </p:cNvSpPr>
          <p:nvPr>
            <p:ph type="body" sz="quarter" idx="3"/>
          </p:nvPr>
        </p:nvSpPr>
        <p:spPr>
          <a:solidFill>
            <a:schemeClr val="tx2">
              <a:lumMod val="10000"/>
              <a:lumOff val="90000"/>
            </a:schemeClr>
          </a:solidFill>
        </p:spPr>
        <p:txBody>
          <a:bodyPr>
            <a:normAutofit/>
          </a:bodyPr>
          <a:lstStyle/>
          <a:p>
            <a:pPr algn="ctr"/>
            <a:r>
              <a:rPr lang="en-US" sz="3600" b="0" u="sng" dirty="0"/>
              <a:t>URL Tokens</a:t>
            </a:r>
          </a:p>
        </p:txBody>
      </p:sp>
      <p:graphicFrame>
        <p:nvGraphicFramePr>
          <p:cNvPr id="7" name="Content Placeholder 5">
            <a:extLst>
              <a:ext uri="{FF2B5EF4-FFF2-40B4-BE49-F238E27FC236}">
                <a16:creationId xmlns:a16="http://schemas.microsoft.com/office/drawing/2014/main" id="{9793B28C-849C-4638-85C5-0938BE5B8CB4}"/>
              </a:ext>
            </a:extLst>
          </p:cNvPr>
          <p:cNvGraphicFramePr>
            <a:graphicFrameLocks noGrp="1"/>
          </p:cNvGraphicFramePr>
          <p:nvPr>
            <p:ph sz="half" idx="2"/>
            <p:extLst>
              <p:ext uri="{D42A27DB-BD31-4B8C-83A1-F6EECF244321}">
                <p14:modId xmlns:p14="http://schemas.microsoft.com/office/powerpoint/2010/main" val="137553451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5">
            <a:extLst>
              <a:ext uri="{FF2B5EF4-FFF2-40B4-BE49-F238E27FC236}">
                <a16:creationId xmlns:a16="http://schemas.microsoft.com/office/drawing/2014/main" id="{BBF6F993-8FA5-47DD-BAEF-238842442264}"/>
              </a:ext>
            </a:extLst>
          </p:cNvPr>
          <p:cNvGraphicFramePr>
            <a:graphicFrameLocks noGrp="1"/>
          </p:cNvGraphicFramePr>
          <p:nvPr>
            <p:ph sz="quarter" idx="4"/>
            <p:extLst>
              <p:ext uri="{D42A27DB-BD31-4B8C-83A1-F6EECF244321}">
                <p14:modId xmlns:p14="http://schemas.microsoft.com/office/powerpoint/2010/main" val="3477155788"/>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0845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2E86-AA0C-47A2-9B51-26056E4FE294}"/>
              </a:ext>
            </a:extLst>
          </p:cNvPr>
          <p:cNvSpPr>
            <a:spLocks noGrp="1"/>
          </p:cNvSpPr>
          <p:nvPr>
            <p:ph type="title"/>
          </p:nvPr>
        </p:nvSpPr>
        <p:spPr/>
        <p:txBody>
          <a:bodyPr/>
          <a:lstStyle/>
          <a:p>
            <a:r>
              <a:rPr lang="en-US" dirty="0"/>
              <a:t>Model Evaluation Metrics</a:t>
            </a:r>
          </a:p>
        </p:txBody>
      </p:sp>
      <p:graphicFrame>
        <p:nvGraphicFramePr>
          <p:cNvPr id="4" name="Content Placeholder 3">
            <a:extLst>
              <a:ext uri="{FF2B5EF4-FFF2-40B4-BE49-F238E27FC236}">
                <a16:creationId xmlns:a16="http://schemas.microsoft.com/office/drawing/2014/main" id="{2D7F841D-E24D-427C-9854-0FE3B2B5F95A}"/>
              </a:ext>
            </a:extLst>
          </p:cNvPr>
          <p:cNvGraphicFramePr>
            <a:graphicFrameLocks noGrp="1"/>
          </p:cNvGraphicFramePr>
          <p:nvPr>
            <p:ph idx="1"/>
            <p:extLst>
              <p:ext uri="{D42A27DB-BD31-4B8C-83A1-F6EECF244321}">
                <p14:modId xmlns:p14="http://schemas.microsoft.com/office/powerpoint/2010/main" val="731294385"/>
              </p:ext>
            </p:extLst>
          </p:nvPr>
        </p:nvGraphicFramePr>
        <p:xfrm>
          <a:off x="2041236" y="1876649"/>
          <a:ext cx="8645237" cy="3995120"/>
        </p:xfrm>
        <a:graphic>
          <a:graphicData uri="http://schemas.openxmlformats.org/drawingml/2006/table">
            <a:tbl>
              <a:tblPr firstRow="1" firstCol="1" bandRow="1">
                <a:tableStyleId>{5C22544A-7EE6-4342-B048-85BDC9FD1C3A}</a:tableStyleId>
              </a:tblPr>
              <a:tblGrid>
                <a:gridCol w="2091435">
                  <a:extLst>
                    <a:ext uri="{9D8B030D-6E8A-4147-A177-3AD203B41FA5}">
                      <a16:colId xmlns:a16="http://schemas.microsoft.com/office/drawing/2014/main" val="1591483453"/>
                    </a:ext>
                  </a:extLst>
                </a:gridCol>
                <a:gridCol w="6553802">
                  <a:extLst>
                    <a:ext uri="{9D8B030D-6E8A-4147-A177-3AD203B41FA5}">
                      <a16:colId xmlns:a16="http://schemas.microsoft.com/office/drawing/2014/main" val="502799506"/>
                    </a:ext>
                  </a:extLst>
                </a:gridCol>
              </a:tblGrid>
              <a:tr h="761040">
                <a:tc>
                  <a:txBody>
                    <a:bodyPr/>
                    <a:lstStyle/>
                    <a:p>
                      <a:pPr marL="0" marR="0" algn="ctr">
                        <a:spcBef>
                          <a:spcPts val="0"/>
                        </a:spcBef>
                        <a:spcAft>
                          <a:spcPts val="0"/>
                        </a:spcAft>
                      </a:pPr>
                      <a:endParaRPr lang="en-US" sz="1400" dirty="0">
                        <a:effectLst/>
                      </a:endParaRPr>
                    </a:p>
                    <a:p>
                      <a:pPr marL="0" marR="0" algn="ctr">
                        <a:spcBef>
                          <a:spcPts val="0"/>
                        </a:spcBef>
                        <a:spcAft>
                          <a:spcPts val="0"/>
                        </a:spcAft>
                      </a:pPr>
                      <a:r>
                        <a:rPr lang="en-US" sz="1800" dirty="0">
                          <a:effectLst/>
                        </a:rPr>
                        <a:t>Classification Outcome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75000"/>
                      </a:schemeClr>
                    </a:solidFill>
                  </a:tcPr>
                </a:tc>
                <a:tc>
                  <a:txBody>
                    <a:bodyPr/>
                    <a:lstStyle/>
                    <a:p>
                      <a:pPr marL="0" marR="0" algn="ctr">
                        <a:spcBef>
                          <a:spcPts val="0"/>
                        </a:spcBef>
                        <a:spcAft>
                          <a:spcPts val="0"/>
                        </a:spcAft>
                      </a:pPr>
                      <a:endParaRPr lang="en-US" sz="1400" dirty="0">
                        <a:effectLst/>
                      </a:endParaRPr>
                    </a:p>
                    <a:p>
                      <a:pPr marL="0" marR="0" algn="ctr">
                        <a:spcBef>
                          <a:spcPts val="0"/>
                        </a:spcBef>
                        <a:spcAft>
                          <a:spcPts val="0"/>
                        </a:spcAft>
                      </a:pPr>
                      <a:r>
                        <a:rPr lang="en-US" sz="1800" dirty="0">
                          <a:effectLst/>
                        </a:rPr>
                        <a:t>Description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75000"/>
                      </a:schemeClr>
                    </a:solidFill>
                  </a:tcPr>
                </a:tc>
                <a:extLst>
                  <a:ext uri="{0D108BD9-81ED-4DB2-BD59-A6C34878D82A}">
                    <a16:rowId xmlns:a16="http://schemas.microsoft.com/office/drawing/2014/main" val="646493368"/>
                  </a:ext>
                </a:extLst>
              </a:tr>
              <a:tr h="867088">
                <a:tc>
                  <a:txBody>
                    <a:bodyPr/>
                    <a:lstStyle/>
                    <a:p>
                      <a:pPr marL="0" marR="0" algn="ctr">
                        <a:spcBef>
                          <a:spcPts val="600"/>
                        </a:spcBef>
                        <a:spcAft>
                          <a:spcPts val="0"/>
                        </a:spcAft>
                      </a:pPr>
                      <a:endParaRPr lang="en-US" sz="1600" dirty="0">
                        <a:solidFill>
                          <a:schemeClr val="tx1">
                            <a:lumMod val="85000"/>
                            <a:lumOff val="15000"/>
                          </a:schemeClr>
                        </a:solidFill>
                        <a:effectLst/>
                      </a:endParaRPr>
                    </a:p>
                    <a:p>
                      <a:pPr marL="0" marR="0" algn="ctr">
                        <a:spcBef>
                          <a:spcPts val="600"/>
                        </a:spcBef>
                        <a:spcAft>
                          <a:spcPts val="0"/>
                        </a:spcAft>
                      </a:pPr>
                      <a:r>
                        <a:rPr lang="en-US" sz="1600" dirty="0">
                          <a:solidFill>
                            <a:schemeClr val="tx1">
                              <a:lumMod val="85000"/>
                              <a:lumOff val="15000"/>
                            </a:schemeClr>
                          </a:solidFill>
                          <a:effectLst/>
                        </a:rPr>
                        <a:t>True Positive (TP)</a:t>
                      </a:r>
                      <a:endParaRPr lang="en-US" sz="1600" dirty="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E0EFF8"/>
                    </a:solidFill>
                  </a:tcPr>
                </a:tc>
                <a:tc>
                  <a:txBody>
                    <a:bodyPr/>
                    <a:lstStyle/>
                    <a:p>
                      <a:pPr marL="0" marR="0" algn="ctr">
                        <a:lnSpc>
                          <a:spcPct val="100000"/>
                        </a:lnSpc>
                        <a:spcBef>
                          <a:spcPts val="0"/>
                        </a:spcBef>
                        <a:spcAft>
                          <a:spcPts val="0"/>
                        </a:spcAft>
                      </a:pPr>
                      <a:endParaRPr lang="en-US" sz="1100" dirty="0">
                        <a:effectLst/>
                      </a:endParaRPr>
                    </a:p>
                    <a:p>
                      <a:pPr marL="0" marR="0" algn="ctr">
                        <a:lnSpc>
                          <a:spcPct val="100000"/>
                        </a:lnSpc>
                        <a:spcBef>
                          <a:spcPts val="0"/>
                        </a:spcBef>
                        <a:spcAft>
                          <a:spcPts val="0"/>
                        </a:spcAft>
                      </a:pPr>
                      <a:r>
                        <a:rPr lang="en-US" sz="1600" dirty="0">
                          <a:effectLst/>
                        </a:rPr>
                        <a:t>Model correctly predicts the positive class. </a:t>
                      </a:r>
                    </a:p>
                    <a:p>
                      <a:pPr marL="0" marR="0" algn="ctr">
                        <a:lnSpc>
                          <a:spcPct val="100000"/>
                        </a:lnSpc>
                        <a:spcBef>
                          <a:spcPts val="0"/>
                        </a:spcBef>
                        <a:spcAft>
                          <a:spcPts val="0"/>
                        </a:spcAft>
                      </a:pPr>
                      <a:r>
                        <a:rPr lang="en-US" sz="1600" dirty="0">
                          <a:effectLst/>
                        </a:rPr>
                        <a:t>E.g. An actual malicious url is classified as malicious.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68589241"/>
                  </a:ext>
                </a:extLst>
              </a:tr>
              <a:tr h="795458">
                <a:tc>
                  <a:txBody>
                    <a:bodyPr/>
                    <a:lstStyle/>
                    <a:p>
                      <a:pPr marL="0" marR="0" algn="ctr">
                        <a:spcBef>
                          <a:spcPts val="600"/>
                        </a:spcBef>
                        <a:spcAft>
                          <a:spcPts val="0"/>
                        </a:spcAft>
                      </a:pPr>
                      <a:endParaRPr lang="en-US" sz="1200" dirty="0">
                        <a:solidFill>
                          <a:schemeClr val="tx1">
                            <a:lumMod val="85000"/>
                            <a:lumOff val="15000"/>
                          </a:schemeClr>
                        </a:solidFill>
                        <a:effectLst/>
                      </a:endParaRPr>
                    </a:p>
                    <a:p>
                      <a:pPr marL="0" marR="0" algn="ctr">
                        <a:spcBef>
                          <a:spcPts val="600"/>
                        </a:spcBef>
                        <a:spcAft>
                          <a:spcPts val="0"/>
                        </a:spcAft>
                      </a:pPr>
                      <a:r>
                        <a:rPr lang="en-US" sz="1600" dirty="0">
                          <a:solidFill>
                            <a:schemeClr val="tx1">
                              <a:lumMod val="85000"/>
                              <a:lumOff val="15000"/>
                            </a:schemeClr>
                          </a:solidFill>
                          <a:effectLst/>
                        </a:rPr>
                        <a:t>False Positive (FP)</a:t>
                      </a:r>
                      <a:endParaRPr lang="en-US" sz="1600" dirty="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E0EFF8"/>
                    </a:solidFill>
                  </a:tcPr>
                </a:tc>
                <a:tc>
                  <a:txBody>
                    <a:bodyPr/>
                    <a:lstStyle/>
                    <a:p>
                      <a:pPr marL="0" marR="0" algn="ctr">
                        <a:spcBef>
                          <a:spcPts val="0"/>
                        </a:spcBef>
                        <a:spcAft>
                          <a:spcPts val="0"/>
                        </a:spcAft>
                      </a:pPr>
                      <a:endParaRPr lang="en-US" sz="900" dirty="0">
                        <a:effectLst/>
                      </a:endParaRPr>
                    </a:p>
                    <a:p>
                      <a:pPr marL="0" marR="0" algn="ctr">
                        <a:spcBef>
                          <a:spcPts val="0"/>
                        </a:spcBef>
                        <a:spcAft>
                          <a:spcPts val="0"/>
                        </a:spcAft>
                      </a:pPr>
                      <a:r>
                        <a:rPr lang="en-US" sz="1600" dirty="0">
                          <a:effectLst/>
                        </a:rPr>
                        <a:t>The model incorrectly predicts the positive class. </a:t>
                      </a:r>
                    </a:p>
                    <a:p>
                      <a:pPr marL="0" marR="0" algn="ctr">
                        <a:spcBef>
                          <a:spcPts val="0"/>
                        </a:spcBef>
                        <a:spcAft>
                          <a:spcPts val="0"/>
                        </a:spcAft>
                      </a:pPr>
                      <a:r>
                        <a:rPr lang="en-US" sz="1600" dirty="0">
                          <a:effectLst/>
                        </a:rPr>
                        <a:t>E.g. An actual benign url is misclassified as malicious.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591926902"/>
                  </a:ext>
                </a:extLst>
              </a:tr>
              <a:tr h="785287">
                <a:tc>
                  <a:txBody>
                    <a:bodyPr/>
                    <a:lstStyle/>
                    <a:p>
                      <a:pPr marL="0" marR="0" algn="ctr">
                        <a:spcBef>
                          <a:spcPts val="600"/>
                        </a:spcBef>
                        <a:spcAft>
                          <a:spcPts val="0"/>
                        </a:spcAft>
                      </a:pPr>
                      <a:endParaRPr lang="en-US" sz="1200" dirty="0">
                        <a:solidFill>
                          <a:schemeClr val="tx1">
                            <a:lumMod val="85000"/>
                            <a:lumOff val="15000"/>
                          </a:schemeClr>
                        </a:solidFill>
                        <a:effectLst/>
                      </a:endParaRPr>
                    </a:p>
                    <a:p>
                      <a:pPr marL="0" marR="0" algn="ctr">
                        <a:spcBef>
                          <a:spcPts val="600"/>
                        </a:spcBef>
                        <a:spcAft>
                          <a:spcPts val="0"/>
                        </a:spcAft>
                      </a:pPr>
                      <a:r>
                        <a:rPr lang="en-US" sz="1600" dirty="0">
                          <a:solidFill>
                            <a:schemeClr val="tx1">
                              <a:lumMod val="85000"/>
                              <a:lumOff val="15000"/>
                            </a:schemeClr>
                          </a:solidFill>
                          <a:effectLst/>
                        </a:rPr>
                        <a:t>True Negative (TN)</a:t>
                      </a:r>
                      <a:endParaRPr lang="en-US" sz="1600" dirty="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E0EFF8"/>
                    </a:solidFill>
                  </a:tcPr>
                </a:tc>
                <a:tc>
                  <a:txBody>
                    <a:bodyPr/>
                    <a:lstStyle/>
                    <a:p>
                      <a:pPr marL="0" marR="0" algn="ctr">
                        <a:spcBef>
                          <a:spcPts val="0"/>
                        </a:spcBef>
                        <a:spcAft>
                          <a:spcPts val="0"/>
                        </a:spcAft>
                      </a:pPr>
                      <a:endParaRPr lang="en-US" sz="1000" dirty="0">
                        <a:effectLst/>
                      </a:endParaRPr>
                    </a:p>
                    <a:p>
                      <a:pPr marL="0" marR="0" algn="ctr">
                        <a:spcBef>
                          <a:spcPts val="0"/>
                        </a:spcBef>
                        <a:spcAft>
                          <a:spcPts val="0"/>
                        </a:spcAft>
                      </a:pPr>
                      <a:r>
                        <a:rPr lang="en-US" sz="1600" dirty="0">
                          <a:effectLst/>
                        </a:rPr>
                        <a:t>The model correctly predicts the negative class. </a:t>
                      </a:r>
                    </a:p>
                    <a:p>
                      <a:pPr marL="0" marR="0" algn="ctr">
                        <a:spcBef>
                          <a:spcPts val="0"/>
                        </a:spcBef>
                        <a:spcAft>
                          <a:spcPts val="0"/>
                        </a:spcAft>
                      </a:pPr>
                      <a:r>
                        <a:rPr lang="en-US" sz="1600" dirty="0">
                          <a:effectLst/>
                        </a:rPr>
                        <a:t>E.g. An actual benign url is not classified as malicious.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93505387"/>
                  </a:ext>
                </a:extLst>
              </a:tr>
              <a:tr h="785287">
                <a:tc>
                  <a:txBody>
                    <a:bodyPr/>
                    <a:lstStyle/>
                    <a:p>
                      <a:pPr marL="0" marR="0" algn="ctr">
                        <a:spcBef>
                          <a:spcPts val="600"/>
                        </a:spcBef>
                        <a:spcAft>
                          <a:spcPts val="0"/>
                        </a:spcAft>
                      </a:pPr>
                      <a:endParaRPr lang="en-US" sz="900" dirty="0">
                        <a:solidFill>
                          <a:schemeClr val="tx1">
                            <a:lumMod val="85000"/>
                            <a:lumOff val="15000"/>
                          </a:schemeClr>
                        </a:solidFill>
                        <a:effectLst/>
                      </a:endParaRPr>
                    </a:p>
                    <a:p>
                      <a:pPr marL="0" marR="0" algn="ctr">
                        <a:spcBef>
                          <a:spcPts val="600"/>
                        </a:spcBef>
                        <a:spcAft>
                          <a:spcPts val="0"/>
                        </a:spcAft>
                      </a:pPr>
                      <a:r>
                        <a:rPr lang="en-US" sz="1600" dirty="0">
                          <a:solidFill>
                            <a:schemeClr val="tx1">
                              <a:lumMod val="85000"/>
                              <a:lumOff val="15000"/>
                            </a:schemeClr>
                          </a:solidFill>
                          <a:effectLst/>
                        </a:rPr>
                        <a:t>False Negative (FN)</a:t>
                      </a:r>
                      <a:endParaRPr lang="en-US" sz="1600" dirty="0">
                        <a:solidFill>
                          <a:schemeClr val="tx1">
                            <a:lumMod val="85000"/>
                            <a:lumOff val="1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E0EFF8"/>
                    </a:solidFill>
                  </a:tcPr>
                </a:tc>
                <a:tc>
                  <a:txBody>
                    <a:bodyPr/>
                    <a:lstStyle/>
                    <a:p>
                      <a:pPr marL="0" marR="0" algn="ctr">
                        <a:spcBef>
                          <a:spcPts val="0"/>
                        </a:spcBef>
                        <a:spcAft>
                          <a:spcPts val="0"/>
                        </a:spcAft>
                      </a:pPr>
                      <a:endParaRPr lang="en-US" sz="800" dirty="0">
                        <a:effectLst/>
                      </a:endParaRPr>
                    </a:p>
                    <a:p>
                      <a:pPr marL="0" marR="0" algn="ctr">
                        <a:spcBef>
                          <a:spcPts val="0"/>
                        </a:spcBef>
                        <a:spcAft>
                          <a:spcPts val="0"/>
                        </a:spcAft>
                      </a:pPr>
                      <a:r>
                        <a:rPr lang="en-US" sz="1600" dirty="0">
                          <a:effectLst/>
                        </a:rPr>
                        <a:t>The model incorrectly predicts the negative class. </a:t>
                      </a:r>
                    </a:p>
                    <a:p>
                      <a:pPr marL="0" marR="0" algn="ctr">
                        <a:spcBef>
                          <a:spcPts val="0"/>
                        </a:spcBef>
                        <a:spcAft>
                          <a:spcPts val="0"/>
                        </a:spcAft>
                      </a:pPr>
                      <a:r>
                        <a:rPr lang="en-US" sz="1600" dirty="0">
                          <a:effectLst/>
                        </a:rPr>
                        <a:t>E.g. An actual malicious url is not classified as malicious.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473559029"/>
                  </a:ext>
                </a:extLst>
              </a:tr>
            </a:tbl>
          </a:graphicData>
        </a:graphic>
      </p:graphicFrame>
      <p:sp>
        <p:nvSpPr>
          <p:cNvPr id="5" name="Rectangle 1">
            <a:extLst>
              <a:ext uri="{FF2B5EF4-FFF2-40B4-BE49-F238E27FC236}">
                <a16:creationId xmlns:a16="http://schemas.microsoft.com/office/drawing/2014/main" id="{6A2EB50E-EF3B-414D-A0B5-63C36093CC9E}"/>
              </a:ext>
            </a:extLst>
          </p:cNvPr>
          <p:cNvSpPr>
            <a:spLocks noChangeArrowheads="1"/>
          </p:cNvSpPr>
          <p:nvPr/>
        </p:nvSpPr>
        <p:spPr bwMode="auto">
          <a:xfrm>
            <a:off x="-2370382" y="-251871"/>
            <a:ext cx="14562382" cy="99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9" name="Picture 8">
            <a:extLst>
              <a:ext uri="{FF2B5EF4-FFF2-40B4-BE49-F238E27FC236}">
                <a16:creationId xmlns:a16="http://schemas.microsoft.com/office/drawing/2014/main" id="{47300ED1-1F30-452D-85B4-12EEC64985B3}"/>
              </a:ext>
            </a:extLst>
          </p:cNvPr>
          <p:cNvPicPr>
            <a:picLocks noChangeAspect="1"/>
          </p:cNvPicPr>
          <p:nvPr/>
        </p:nvPicPr>
        <p:blipFill>
          <a:blip r:embed="rId3"/>
          <a:stretch>
            <a:fillRect/>
          </a:stretch>
        </p:blipFill>
        <p:spPr>
          <a:xfrm>
            <a:off x="1036529" y="2697312"/>
            <a:ext cx="684502" cy="684502"/>
          </a:xfrm>
          <a:prstGeom prst="rect">
            <a:avLst/>
          </a:prstGeom>
        </p:spPr>
      </p:pic>
      <p:pic>
        <p:nvPicPr>
          <p:cNvPr id="10" name="Picture 9">
            <a:extLst>
              <a:ext uri="{FF2B5EF4-FFF2-40B4-BE49-F238E27FC236}">
                <a16:creationId xmlns:a16="http://schemas.microsoft.com/office/drawing/2014/main" id="{42E559A6-C38B-4BF4-9F20-BC4008F03E46}"/>
              </a:ext>
            </a:extLst>
          </p:cNvPr>
          <p:cNvPicPr>
            <a:picLocks noChangeAspect="1"/>
          </p:cNvPicPr>
          <p:nvPr/>
        </p:nvPicPr>
        <p:blipFill>
          <a:blip r:embed="rId3"/>
          <a:stretch>
            <a:fillRect/>
          </a:stretch>
        </p:blipFill>
        <p:spPr>
          <a:xfrm>
            <a:off x="1025506" y="4331836"/>
            <a:ext cx="684502" cy="684502"/>
          </a:xfrm>
          <a:prstGeom prst="rect">
            <a:avLst/>
          </a:prstGeom>
        </p:spPr>
      </p:pic>
      <p:pic>
        <p:nvPicPr>
          <p:cNvPr id="1027" name="Picture 3" descr="Amazon.com: Cute Simple Yellow Emoticon Emoji Cartoon Vinyl Sticker, Sad:  Automotive">
            <a:extLst>
              <a:ext uri="{FF2B5EF4-FFF2-40B4-BE49-F238E27FC236}">
                <a16:creationId xmlns:a16="http://schemas.microsoft.com/office/drawing/2014/main" id="{F3BE3CA2-A99F-4575-A872-566CD1F4C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06" y="3531958"/>
            <a:ext cx="684502" cy="68450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ᐈ Scared faces stock vectors, Royalty Free smiley faces scared  illustrations | download on Depositphotos®">
            <a:extLst>
              <a:ext uri="{FF2B5EF4-FFF2-40B4-BE49-F238E27FC236}">
                <a16:creationId xmlns:a16="http://schemas.microsoft.com/office/drawing/2014/main" id="{26EC6241-1603-4A2F-8017-AF4551CA7E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33" y="5166482"/>
            <a:ext cx="1201448" cy="70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35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861F-5EB7-40E4-80F0-0E61D38C37B8}"/>
              </a:ext>
            </a:extLst>
          </p:cNvPr>
          <p:cNvSpPr>
            <a:spLocks noGrp="1"/>
          </p:cNvSpPr>
          <p:nvPr>
            <p:ph type="title"/>
          </p:nvPr>
        </p:nvSpPr>
        <p:spPr/>
        <p:txBody>
          <a:bodyPr/>
          <a:lstStyle/>
          <a:p>
            <a:r>
              <a:rPr lang="en-US" dirty="0"/>
              <a:t>Model Evaluation Metrics, cont.</a:t>
            </a:r>
          </a:p>
        </p:txBody>
      </p:sp>
      <p:sp>
        <p:nvSpPr>
          <p:cNvPr id="3" name="Content Placeholder 2">
            <a:extLst>
              <a:ext uri="{FF2B5EF4-FFF2-40B4-BE49-F238E27FC236}">
                <a16:creationId xmlns:a16="http://schemas.microsoft.com/office/drawing/2014/main" id="{A68F0A33-647C-4E02-898B-D670A4911B56}"/>
              </a:ext>
            </a:extLst>
          </p:cNvPr>
          <p:cNvSpPr>
            <a:spLocks noGrp="1"/>
          </p:cNvSpPr>
          <p:nvPr>
            <p:ph idx="1"/>
          </p:nvPr>
        </p:nvSpPr>
        <p:spPr>
          <a:xfrm>
            <a:off x="838200" y="1690688"/>
            <a:ext cx="10515600" cy="4486275"/>
          </a:xfrm>
        </p:spPr>
        <p:txBody>
          <a:bodyPr/>
          <a:lstStyle/>
          <a:p>
            <a:pPr marL="0" marR="0" indent="0">
              <a:spcBef>
                <a:spcPts val="0"/>
              </a:spcBef>
              <a:spcAft>
                <a:spcPts val="1200"/>
              </a:spcAft>
              <a:buNone/>
            </a:pPr>
            <a:r>
              <a:rPr lang="en-US" sz="1800" b="1" i="1" dirty="0">
                <a:solidFill>
                  <a:srgbClr val="24292E"/>
                </a:solidFill>
                <a:effectLst/>
                <a:latin typeface="Calibri" panose="020F0502020204030204" pitchFamily="34" charset="0"/>
                <a:ea typeface="Times New Roman" panose="02020603050405020304" pitchFamily="18" charset="0"/>
              </a:rPr>
              <a:t>Log Loss - </a:t>
            </a:r>
            <a:r>
              <a:rPr lang="en-US" sz="1800" dirty="0">
                <a:solidFill>
                  <a:srgbClr val="000000"/>
                </a:solidFill>
                <a:effectLst/>
                <a:latin typeface="Calibri" panose="020F0502020204030204" pitchFamily="34" charset="0"/>
                <a:ea typeface="Times New Roman" panose="02020603050405020304" pitchFamily="18" charset="0"/>
              </a:rPr>
              <a:t>An important classification metric based on probabilities. Log Loss quantifies the accuracy of a classifier by penalizing false classifications. A good metric for comparing models, with lower </a:t>
            </a:r>
            <a:r>
              <a:rPr lang="en-US" sz="1800" b="0" dirty="0">
                <a:solidFill>
                  <a:srgbClr val="000000"/>
                </a:solidFill>
                <a:effectLst/>
                <a:latin typeface="Calibri" panose="020F0502020204030204" pitchFamily="34" charset="0"/>
                <a:ea typeface="Times New Roman" panose="02020603050405020304" pitchFamily="18" charset="0"/>
              </a:rPr>
              <a:t>log loss</a:t>
            </a:r>
            <a:r>
              <a:rPr lang="en-US" sz="1800" b="1"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values meaning better predictions.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800" b="1" i="1" dirty="0">
                <a:solidFill>
                  <a:srgbClr val="000000"/>
                </a:solidFill>
                <a:effectLst/>
                <a:latin typeface="Calibri" panose="020F0502020204030204" pitchFamily="34" charset="0"/>
                <a:ea typeface="Times New Roman" panose="02020603050405020304" pitchFamily="18" charset="0"/>
              </a:rPr>
              <a:t>Accuracy </a:t>
            </a:r>
            <a:r>
              <a:rPr lang="en-US" sz="1800" b="1" i="1" dirty="0">
                <a:solidFill>
                  <a:srgbClr val="24292E"/>
                </a:solidFill>
                <a:effectLst/>
                <a:latin typeface="Calibri" panose="020F0502020204030204" pitchFamily="34" charset="0"/>
                <a:ea typeface="Times New Roman" panose="02020603050405020304" pitchFamily="18" charset="0"/>
              </a:rPr>
              <a:t>- </a:t>
            </a:r>
            <a:r>
              <a:rPr lang="en-US" sz="1800" dirty="0">
                <a:solidFill>
                  <a:srgbClr val="24292E"/>
                </a:solidFill>
                <a:effectLst/>
                <a:latin typeface="Calibri" panose="020F0502020204030204" pitchFamily="34" charset="0"/>
                <a:ea typeface="Times New Roman" panose="02020603050405020304" pitchFamily="18" charset="0"/>
              </a:rPr>
              <a:t>Fraction of the total samples that were correctly classified as benign, phishing or malicious. Overall accuracy of the model.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800" b="1" i="1" dirty="0">
                <a:solidFill>
                  <a:srgbClr val="24292E"/>
                </a:solidFill>
                <a:effectLst/>
                <a:latin typeface="Calibri" panose="020F0502020204030204" pitchFamily="34" charset="0"/>
                <a:ea typeface="Times New Roman" panose="02020603050405020304" pitchFamily="18" charset="0"/>
              </a:rPr>
              <a:t>Classification Report</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1200"/>
              </a:spcAft>
            </a:pPr>
            <a:r>
              <a:rPr lang="en-US" sz="1800" u="sng" dirty="0">
                <a:solidFill>
                  <a:srgbClr val="24292E"/>
                </a:solidFill>
                <a:effectLst/>
                <a:latin typeface="Calibri" panose="020F0502020204030204" pitchFamily="34" charset="0"/>
                <a:ea typeface="Times New Roman" panose="02020603050405020304" pitchFamily="18" charset="0"/>
              </a:rPr>
              <a:t>Precision</a:t>
            </a:r>
            <a:r>
              <a:rPr lang="en-US" sz="1800" dirty="0">
                <a:solidFill>
                  <a:srgbClr val="24292E"/>
                </a:solidFill>
                <a:effectLst/>
                <a:latin typeface="Calibri" panose="020F0502020204030204" pitchFamily="34" charset="0"/>
                <a:ea typeface="Times New Roman" panose="02020603050405020304" pitchFamily="18" charset="0"/>
              </a:rPr>
              <a:t>: The fraction of predictions as a positive class that were actually positive (TP/(TP + FP)). </a:t>
            </a:r>
            <a:r>
              <a:rPr lang="en-US" sz="1800" dirty="0">
                <a:solidFill>
                  <a:srgbClr val="444444"/>
                </a:solidFill>
                <a:effectLst/>
                <a:latin typeface="Segoe UI" panose="020B0502040204020203"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1200"/>
              </a:spcAft>
            </a:pPr>
            <a:r>
              <a:rPr lang="en-US" sz="1800" u="sng" dirty="0">
                <a:solidFill>
                  <a:srgbClr val="24292E"/>
                </a:solidFill>
                <a:effectLst/>
                <a:latin typeface="Calibri" panose="020F0502020204030204" pitchFamily="34" charset="0"/>
                <a:ea typeface="Times New Roman" panose="02020603050405020304" pitchFamily="18" charset="0"/>
              </a:rPr>
              <a:t>Recall</a:t>
            </a:r>
            <a:r>
              <a:rPr lang="en-US" sz="1800" dirty="0">
                <a:solidFill>
                  <a:srgbClr val="24292E"/>
                </a:solidFill>
                <a:effectLst/>
                <a:latin typeface="Calibri" panose="020F0502020204030204" pitchFamily="34" charset="0"/>
                <a:ea typeface="Times New Roman" panose="02020603050405020304" pitchFamily="18" charset="0"/>
              </a:rPr>
              <a:t>: The True Positive Rate: the fraction of all positive samples that were correctly predicted as positive by the classifier (TP/(TP + FN))</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1200"/>
              </a:spcAft>
            </a:pPr>
            <a:r>
              <a:rPr lang="en-US" sz="1800" u="sng" dirty="0">
                <a:solidFill>
                  <a:srgbClr val="24292E"/>
                </a:solidFill>
                <a:effectLst/>
                <a:latin typeface="Calibri" panose="020F0502020204030204" pitchFamily="34" charset="0"/>
                <a:ea typeface="Times New Roman" panose="02020603050405020304" pitchFamily="18" charset="0"/>
              </a:rPr>
              <a:t>F1</a:t>
            </a:r>
            <a:r>
              <a:rPr lang="en-US" sz="1800" dirty="0">
                <a:solidFill>
                  <a:srgbClr val="24292E"/>
                </a:solidFill>
                <a:effectLst/>
                <a:latin typeface="Calibri" panose="020F0502020204030204" pitchFamily="34" charset="0"/>
                <a:ea typeface="Times New Roman" panose="02020603050405020304" pitchFamily="18" charset="0"/>
              </a:rPr>
              <a:t>: A weighted averaged of the precision and recall scores, where an F1 score of 1 means it is 100% accurate. (2TP/(2TP + FP + FN))</a:t>
            </a:r>
            <a:endParaRPr lang="en-US" sz="1800" dirty="0">
              <a:latin typeface="Times New Roman" panose="02020603050405020304" pitchFamily="18" charset="0"/>
              <a:ea typeface="Times New Roman" panose="02020603050405020304" pitchFamily="18" charset="0"/>
            </a:endParaRPr>
          </a:p>
          <a:p>
            <a:pPr marR="0" indent="0">
              <a:spcBef>
                <a:spcPts val="0"/>
              </a:spcBef>
              <a:spcAft>
                <a:spcPts val="1200"/>
              </a:spcAft>
              <a:buNone/>
            </a:pPr>
            <a:r>
              <a:rPr lang="en-US" sz="1800" i="1" dirty="0">
                <a:solidFill>
                  <a:srgbClr val="0070C0"/>
                </a:solidFill>
                <a:effectLst/>
                <a:latin typeface="Calibri" panose="020F0502020204030204" pitchFamily="34" charset="0"/>
                <a:ea typeface="Times New Roman" panose="02020603050405020304" pitchFamily="18" charset="0"/>
              </a:rPr>
              <a:t>Our primary goal is to accurately classify phishing and malicious url links, attaining high true positive rates and low false negative rates. Therefore, recall scores for phishing and malicious urls are highly valuable. </a:t>
            </a:r>
            <a:endParaRPr lang="en-US" sz="1800" i="1" dirty="0">
              <a:solidFill>
                <a:srgbClr val="0070C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10171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5680-ECD2-487D-B3AA-CBA9EF37457E}"/>
              </a:ext>
            </a:extLst>
          </p:cNvPr>
          <p:cNvSpPr>
            <a:spLocks noGrp="1"/>
          </p:cNvSpPr>
          <p:nvPr>
            <p:ph type="title"/>
          </p:nvPr>
        </p:nvSpPr>
        <p:spPr/>
        <p:txBody>
          <a:bodyPr/>
          <a:lstStyle/>
          <a:p>
            <a:r>
              <a:rPr lang="en-US" dirty="0"/>
              <a:t>Model Evaluation Metrics, cont.</a:t>
            </a:r>
          </a:p>
        </p:txBody>
      </p:sp>
      <p:pic>
        <p:nvPicPr>
          <p:cNvPr id="4" name="Content Placeholder 3">
            <a:extLst>
              <a:ext uri="{FF2B5EF4-FFF2-40B4-BE49-F238E27FC236}">
                <a16:creationId xmlns:a16="http://schemas.microsoft.com/office/drawing/2014/main" id="{152CF62A-2A3A-4B7B-B96B-B745A6A60258}"/>
              </a:ext>
            </a:extLst>
          </p:cNvPr>
          <p:cNvPicPr>
            <a:picLocks noGrp="1" noChangeAspect="1"/>
          </p:cNvPicPr>
          <p:nvPr>
            <p:ph idx="1"/>
          </p:nvPr>
        </p:nvPicPr>
        <p:blipFill>
          <a:blip r:embed="rId3"/>
          <a:stretch>
            <a:fillRect/>
          </a:stretch>
        </p:blipFill>
        <p:spPr>
          <a:xfrm>
            <a:off x="699655" y="2761650"/>
            <a:ext cx="5688259" cy="3311253"/>
          </a:xfrm>
          <a:prstGeom prst="rect">
            <a:avLst/>
          </a:prstGeom>
        </p:spPr>
      </p:pic>
      <p:sp>
        <p:nvSpPr>
          <p:cNvPr id="5" name="TextBox 4">
            <a:extLst>
              <a:ext uri="{FF2B5EF4-FFF2-40B4-BE49-F238E27FC236}">
                <a16:creationId xmlns:a16="http://schemas.microsoft.com/office/drawing/2014/main" id="{AFBBEC6D-B9F7-4CB5-92A6-C9C73F08749D}"/>
              </a:ext>
            </a:extLst>
          </p:cNvPr>
          <p:cNvSpPr txBox="1"/>
          <p:nvPr/>
        </p:nvSpPr>
        <p:spPr>
          <a:xfrm>
            <a:off x="1774407" y="1999985"/>
            <a:ext cx="5350934" cy="646331"/>
          </a:xfrm>
          <a:prstGeom prst="rect">
            <a:avLst/>
          </a:prstGeom>
          <a:noFill/>
        </p:spPr>
        <p:txBody>
          <a:bodyPr wrap="square" rtlCol="0">
            <a:spAutoFit/>
          </a:bodyPr>
          <a:lstStyle/>
          <a:p>
            <a:pPr algn="ctr"/>
            <a:r>
              <a:rPr lang="en-US" sz="3600" dirty="0"/>
              <a:t>Confusion Matrix</a:t>
            </a:r>
          </a:p>
        </p:txBody>
      </p:sp>
      <p:sp>
        <p:nvSpPr>
          <p:cNvPr id="6" name="TextBox 5">
            <a:extLst>
              <a:ext uri="{FF2B5EF4-FFF2-40B4-BE49-F238E27FC236}">
                <a16:creationId xmlns:a16="http://schemas.microsoft.com/office/drawing/2014/main" id="{BD55A203-9E4D-471E-8E8C-F3ED9671A1FF}"/>
              </a:ext>
            </a:extLst>
          </p:cNvPr>
          <p:cNvSpPr txBox="1"/>
          <p:nvPr/>
        </p:nvSpPr>
        <p:spPr>
          <a:xfrm>
            <a:off x="7028874" y="2761650"/>
            <a:ext cx="4583545" cy="2862322"/>
          </a:xfrm>
          <a:prstGeom prst="rect">
            <a:avLst/>
          </a:prstGeom>
          <a:noFill/>
          <a:ln>
            <a:solidFill>
              <a:schemeClr val="accent3">
                <a:lumMod val="50000"/>
              </a:schemeClr>
            </a:solidFill>
          </a:ln>
        </p:spPr>
        <p:txBody>
          <a:bodyPr wrap="square" rtlCol="0">
            <a:spAutoFit/>
          </a:bodyPr>
          <a:lstStyle/>
          <a:p>
            <a:r>
              <a:rPr lang="en-US" sz="1800" dirty="0">
                <a:solidFill>
                  <a:srgbClr val="24292E"/>
                </a:solidFill>
                <a:effectLst/>
                <a:latin typeface="Calibri" panose="020F0502020204030204" pitchFamily="34" charset="0"/>
                <a:ea typeface="Calibri" panose="020F0502020204030204" pitchFamily="34" charset="0"/>
              </a:rPr>
              <a:t>Confusion matrices allow us to visualize </a:t>
            </a:r>
          </a:p>
          <a:p>
            <a:r>
              <a:rPr lang="en-US" sz="1800" dirty="0">
                <a:effectLst/>
                <a:latin typeface="Calibri" panose="020F0502020204030204" pitchFamily="34" charset="0"/>
                <a:ea typeface="Calibri" panose="020F0502020204030204" pitchFamily="34" charset="0"/>
              </a:rPr>
              <a:t>TP / TN / FP / FN scores for each class. </a:t>
            </a:r>
          </a:p>
          <a:p>
            <a:endParaRPr lang="en-US"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Confusion matrices for multi-class problems are not straight-forward.  For example, in this </a:t>
            </a:r>
            <a:r>
              <a:rPr lang="en-US" sz="1800" dirty="0">
                <a:solidFill>
                  <a:srgbClr val="24292E"/>
                </a:solidFill>
                <a:effectLst/>
                <a:latin typeface="Calibri" panose="020F0502020204030204" pitchFamily="34" charset="0"/>
                <a:ea typeface="Calibri" panose="020F0502020204030204" pitchFamily="34" charset="0"/>
              </a:rPr>
              <a:t>matrix, True positive classifications scores for malicious urls are obvious. </a:t>
            </a:r>
          </a:p>
          <a:p>
            <a:endParaRPr lang="en-US" dirty="0">
              <a:solidFill>
                <a:srgbClr val="24292E"/>
              </a:solidFill>
              <a:latin typeface="Calibri" panose="020F0502020204030204" pitchFamily="34" charset="0"/>
              <a:ea typeface="Calibri" panose="020F0502020204030204" pitchFamily="34" charset="0"/>
            </a:endParaRPr>
          </a:p>
          <a:p>
            <a:r>
              <a:rPr lang="en-US" sz="1800" dirty="0">
                <a:solidFill>
                  <a:srgbClr val="24292E"/>
                </a:solidFill>
                <a:effectLst/>
                <a:latin typeface="Calibri" panose="020F0502020204030204" pitchFamily="34" charset="0"/>
                <a:ea typeface="Calibri" panose="020F0502020204030204" pitchFamily="34" charset="0"/>
              </a:rPr>
              <a:t>Other measurements like TN, FP, FN may be derived with manual calculations. </a:t>
            </a:r>
            <a:endParaRPr lang="en-US" dirty="0"/>
          </a:p>
        </p:txBody>
      </p:sp>
    </p:spTree>
    <p:extLst>
      <p:ext uri="{BB962C8B-B14F-4D97-AF65-F5344CB8AC3E}">
        <p14:creationId xmlns:p14="http://schemas.microsoft.com/office/powerpoint/2010/main" val="3871206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E5D2-F6B8-43CF-B7CE-A890D1E1EA8F}"/>
              </a:ext>
            </a:extLst>
          </p:cNvPr>
          <p:cNvSpPr>
            <a:spLocks noGrp="1"/>
          </p:cNvSpPr>
          <p:nvPr>
            <p:ph type="title"/>
          </p:nvPr>
        </p:nvSpPr>
        <p:spPr/>
        <p:txBody>
          <a:bodyPr/>
          <a:lstStyle/>
          <a:p>
            <a:r>
              <a:rPr lang="en-US" dirty="0"/>
              <a:t>Feature Set 1 – Baseline Scores</a:t>
            </a:r>
          </a:p>
        </p:txBody>
      </p:sp>
      <p:pic>
        <p:nvPicPr>
          <p:cNvPr id="5" name="Content Placeholder 4">
            <a:extLst>
              <a:ext uri="{FF2B5EF4-FFF2-40B4-BE49-F238E27FC236}">
                <a16:creationId xmlns:a16="http://schemas.microsoft.com/office/drawing/2014/main" id="{40ED8079-6E06-4485-B8B7-E4A47D5A7D49}"/>
              </a:ext>
            </a:extLst>
          </p:cNvPr>
          <p:cNvPicPr>
            <a:picLocks noGrp="1" noChangeAspect="1"/>
          </p:cNvPicPr>
          <p:nvPr>
            <p:ph idx="1"/>
          </p:nvPr>
        </p:nvPicPr>
        <p:blipFill>
          <a:blip r:embed="rId3"/>
          <a:stretch>
            <a:fillRect/>
          </a:stretch>
        </p:blipFill>
        <p:spPr>
          <a:xfrm>
            <a:off x="1165420" y="1796970"/>
            <a:ext cx="9453056" cy="2960510"/>
          </a:xfrm>
          <a:prstGeom prst="rect">
            <a:avLst/>
          </a:prstGeom>
        </p:spPr>
      </p:pic>
      <p:sp>
        <p:nvSpPr>
          <p:cNvPr id="6" name="TextBox 5">
            <a:extLst>
              <a:ext uri="{FF2B5EF4-FFF2-40B4-BE49-F238E27FC236}">
                <a16:creationId xmlns:a16="http://schemas.microsoft.com/office/drawing/2014/main" id="{8CD4734D-1B91-4BF4-91C0-37E2FE940873}"/>
              </a:ext>
            </a:extLst>
          </p:cNvPr>
          <p:cNvSpPr txBox="1"/>
          <p:nvPr/>
        </p:nvSpPr>
        <p:spPr>
          <a:xfrm>
            <a:off x="1110002" y="5237019"/>
            <a:ext cx="9190181" cy="523220"/>
          </a:xfrm>
          <a:prstGeom prst="rect">
            <a:avLst/>
          </a:prstGeom>
          <a:noFill/>
        </p:spPr>
        <p:txBody>
          <a:bodyPr wrap="square" rtlCol="0">
            <a:spAutoFit/>
          </a:bodyPr>
          <a:lstStyle/>
          <a:p>
            <a:pPr algn="ctr"/>
            <a:r>
              <a:rPr lang="en-US" sz="2800" dirty="0"/>
              <a:t>The Random Forest Classifier outperforms other classifiers</a:t>
            </a:r>
          </a:p>
        </p:txBody>
      </p:sp>
    </p:spTree>
    <p:extLst>
      <p:ext uri="{BB962C8B-B14F-4D97-AF65-F5344CB8AC3E}">
        <p14:creationId xmlns:p14="http://schemas.microsoft.com/office/powerpoint/2010/main" val="143321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BEBA-E06B-41E7-AEDC-257FC28BD0AA}"/>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1E6776D7-DDA7-471F-BF77-71E1491364C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180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E5D2-F6B8-43CF-B7CE-A890D1E1EA8F}"/>
              </a:ext>
            </a:extLst>
          </p:cNvPr>
          <p:cNvSpPr>
            <a:spLocks noGrp="1"/>
          </p:cNvSpPr>
          <p:nvPr>
            <p:ph type="title"/>
          </p:nvPr>
        </p:nvSpPr>
        <p:spPr/>
        <p:txBody>
          <a:bodyPr/>
          <a:lstStyle/>
          <a:p>
            <a:r>
              <a:rPr lang="en-US" dirty="0"/>
              <a:t>Feature Set 1 – Random Forest Classifier</a:t>
            </a:r>
          </a:p>
        </p:txBody>
      </p:sp>
      <p:pic>
        <p:nvPicPr>
          <p:cNvPr id="6" name="Content Placeholder 5">
            <a:extLst>
              <a:ext uri="{FF2B5EF4-FFF2-40B4-BE49-F238E27FC236}">
                <a16:creationId xmlns:a16="http://schemas.microsoft.com/office/drawing/2014/main" id="{8846B499-E557-4FD7-ACA2-76F06531FE8F}"/>
              </a:ext>
            </a:extLst>
          </p:cNvPr>
          <p:cNvPicPr>
            <a:picLocks noGrp="1" noChangeAspect="1"/>
          </p:cNvPicPr>
          <p:nvPr>
            <p:ph idx="1"/>
          </p:nvPr>
        </p:nvPicPr>
        <p:blipFill>
          <a:blip r:embed="rId3"/>
          <a:stretch>
            <a:fillRect/>
          </a:stretch>
        </p:blipFill>
        <p:spPr>
          <a:xfrm>
            <a:off x="1291521" y="1893711"/>
            <a:ext cx="10678728" cy="3070578"/>
          </a:xfrm>
          <a:prstGeom prst="rect">
            <a:avLst/>
          </a:prstGeom>
        </p:spPr>
      </p:pic>
      <p:sp>
        <p:nvSpPr>
          <p:cNvPr id="7" name="TextBox 6">
            <a:extLst>
              <a:ext uri="{FF2B5EF4-FFF2-40B4-BE49-F238E27FC236}">
                <a16:creationId xmlns:a16="http://schemas.microsoft.com/office/drawing/2014/main" id="{8413EEDF-9CE0-4586-AAFA-1D8EF7009089}"/>
              </a:ext>
            </a:extLst>
          </p:cNvPr>
          <p:cNvSpPr txBox="1"/>
          <p:nvPr/>
        </p:nvSpPr>
        <p:spPr>
          <a:xfrm>
            <a:off x="1110002" y="5237019"/>
            <a:ext cx="9190181" cy="954107"/>
          </a:xfrm>
          <a:prstGeom prst="rect">
            <a:avLst/>
          </a:prstGeom>
          <a:noFill/>
        </p:spPr>
        <p:txBody>
          <a:bodyPr wrap="square" rtlCol="0">
            <a:spAutoFit/>
          </a:bodyPr>
          <a:lstStyle/>
          <a:p>
            <a:pPr algn="ctr"/>
            <a:r>
              <a:rPr lang="en-US" sz="2800" dirty="0"/>
              <a:t>Normalization on features improves performance slightly. Parameter tuning does not enhance the model.</a:t>
            </a:r>
          </a:p>
        </p:txBody>
      </p:sp>
    </p:spTree>
    <p:extLst>
      <p:ext uri="{BB962C8B-B14F-4D97-AF65-F5344CB8AC3E}">
        <p14:creationId xmlns:p14="http://schemas.microsoft.com/office/powerpoint/2010/main" val="1188991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7158-6AC2-40BA-8BF4-8BFE07C2E8A0}"/>
              </a:ext>
            </a:extLst>
          </p:cNvPr>
          <p:cNvSpPr>
            <a:spLocks noGrp="1"/>
          </p:cNvSpPr>
          <p:nvPr>
            <p:ph type="title"/>
          </p:nvPr>
        </p:nvSpPr>
        <p:spPr/>
        <p:txBody>
          <a:bodyPr/>
          <a:lstStyle/>
          <a:p>
            <a:r>
              <a:rPr lang="en-US" dirty="0"/>
              <a:t>Feature Set 1 – Classification Report</a:t>
            </a:r>
          </a:p>
        </p:txBody>
      </p:sp>
      <p:pic>
        <p:nvPicPr>
          <p:cNvPr id="4" name="Content Placeholder 3">
            <a:extLst>
              <a:ext uri="{FF2B5EF4-FFF2-40B4-BE49-F238E27FC236}">
                <a16:creationId xmlns:a16="http://schemas.microsoft.com/office/drawing/2014/main" id="{068DCE77-0B40-487B-92EB-5FC483389A0A}"/>
              </a:ext>
            </a:extLst>
          </p:cNvPr>
          <p:cNvPicPr>
            <a:picLocks noGrp="1" noChangeAspect="1"/>
          </p:cNvPicPr>
          <p:nvPr>
            <p:ph idx="1"/>
          </p:nvPr>
        </p:nvPicPr>
        <p:blipFill>
          <a:blip r:embed="rId3"/>
          <a:stretch>
            <a:fillRect/>
          </a:stretch>
        </p:blipFill>
        <p:spPr>
          <a:xfrm>
            <a:off x="2368232" y="2588425"/>
            <a:ext cx="7455536" cy="3210203"/>
          </a:xfrm>
          <a:prstGeom prst="rect">
            <a:avLst/>
          </a:prstGeom>
        </p:spPr>
      </p:pic>
    </p:spTree>
    <p:extLst>
      <p:ext uri="{BB962C8B-B14F-4D97-AF65-F5344CB8AC3E}">
        <p14:creationId xmlns:p14="http://schemas.microsoft.com/office/powerpoint/2010/main" val="2152583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F175-DEAE-4C39-92A4-EB21D6D832AC}"/>
              </a:ext>
            </a:extLst>
          </p:cNvPr>
          <p:cNvSpPr>
            <a:spLocks noGrp="1"/>
          </p:cNvSpPr>
          <p:nvPr>
            <p:ph type="title"/>
          </p:nvPr>
        </p:nvSpPr>
        <p:spPr/>
        <p:txBody>
          <a:bodyPr/>
          <a:lstStyle/>
          <a:p>
            <a:r>
              <a:rPr lang="en-US" dirty="0"/>
              <a:t>Feature Set 1 – Feature Importance</a:t>
            </a:r>
          </a:p>
        </p:txBody>
      </p:sp>
      <p:pic>
        <p:nvPicPr>
          <p:cNvPr id="4" name="Content Placeholder 3">
            <a:extLst>
              <a:ext uri="{FF2B5EF4-FFF2-40B4-BE49-F238E27FC236}">
                <a16:creationId xmlns:a16="http://schemas.microsoft.com/office/drawing/2014/main" id="{E1B8C0E3-0335-4F62-9E20-92B604494C2F}"/>
              </a:ext>
            </a:extLst>
          </p:cNvPr>
          <p:cNvPicPr>
            <a:picLocks noGrp="1" noChangeAspect="1"/>
          </p:cNvPicPr>
          <p:nvPr>
            <p:ph idx="1"/>
          </p:nvPr>
        </p:nvPicPr>
        <p:blipFill>
          <a:blip r:embed="rId3"/>
          <a:stretch>
            <a:fillRect/>
          </a:stretch>
        </p:blipFill>
        <p:spPr>
          <a:xfrm>
            <a:off x="2884824" y="1829120"/>
            <a:ext cx="2023141" cy="4091643"/>
          </a:xfrm>
          <a:prstGeom prst="rect">
            <a:avLst/>
          </a:prstGeom>
        </p:spPr>
      </p:pic>
      <p:sp>
        <p:nvSpPr>
          <p:cNvPr id="5" name="TextBox 4">
            <a:extLst>
              <a:ext uri="{FF2B5EF4-FFF2-40B4-BE49-F238E27FC236}">
                <a16:creationId xmlns:a16="http://schemas.microsoft.com/office/drawing/2014/main" id="{5FEAB537-B88A-4BD0-B2DF-6BAC6A08B481}"/>
              </a:ext>
            </a:extLst>
          </p:cNvPr>
          <p:cNvSpPr txBox="1"/>
          <p:nvPr/>
        </p:nvSpPr>
        <p:spPr>
          <a:xfrm>
            <a:off x="6169892" y="2644170"/>
            <a:ext cx="3666836" cy="1569660"/>
          </a:xfrm>
          <a:prstGeom prst="rect">
            <a:avLst/>
          </a:prstGeom>
          <a:noFill/>
          <a:ln w="25400">
            <a:solidFill>
              <a:schemeClr val="accent3">
                <a:lumMod val="50000"/>
              </a:schemeClr>
            </a:solidFill>
          </a:ln>
        </p:spPr>
        <p:txBody>
          <a:bodyPr wrap="square" rtlCol="0">
            <a:spAutoFit/>
          </a:bodyPr>
          <a:lstStyle/>
          <a:p>
            <a:pPr algn="ctr"/>
            <a:r>
              <a:rPr lang="en-US" sz="24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Domain and netloc features predominate in feature importance scores for our Random Forest Classifier.</a:t>
            </a:r>
            <a:endParaRPr lang="en-US" sz="2400" dirty="0">
              <a:solidFill>
                <a:schemeClr val="accent3">
                  <a:lumMod val="75000"/>
                </a:schemeClr>
              </a:solidFill>
            </a:endParaRPr>
          </a:p>
        </p:txBody>
      </p:sp>
    </p:spTree>
    <p:extLst>
      <p:ext uri="{BB962C8B-B14F-4D97-AF65-F5344CB8AC3E}">
        <p14:creationId xmlns:p14="http://schemas.microsoft.com/office/powerpoint/2010/main" val="1249531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C2EF-121C-486B-A5E9-D2937E29DA1C}"/>
              </a:ext>
            </a:extLst>
          </p:cNvPr>
          <p:cNvSpPr>
            <a:spLocks noGrp="1"/>
          </p:cNvSpPr>
          <p:nvPr>
            <p:ph type="title"/>
          </p:nvPr>
        </p:nvSpPr>
        <p:spPr/>
        <p:txBody>
          <a:bodyPr/>
          <a:lstStyle/>
          <a:p>
            <a:r>
              <a:rPr lang="en-US" dirty="0"/>
              <a:t>Feature Set 1 – Reduced from 96 &gt;&gt;&gt; 22 </a:t>
            </a:r>
          </a:p>
        </p:txBody>
      </p:sp>
      <p:pic>
        <p:nvPicPr>
          <p:cNvPr id="4" name="Content Placeholder 3">
            <a:extLst>
              <a:ext uri="{FF2B5EF4-FFF2-40B4-BE49-F238E27FC236}">
                <a16:creationId xmlns:a16="http://schemas.microsoft.com/office/drawing/2014/main" id="{14A0D833-B802-4F62-861B-4699E3D9C305}"/>
              </a:ext>
            </a:extLst>
          </p:cNvPr>
          <p:cNvPicPr>
            <a:picLocks noGrp="1" noChangeAspect="1"/>
          </p:cNvPicPr>
          <p:nvPr>
            <p:ph idx="1"/>
          </p:nvPr>
        </p:nvPicPr>
        <p:blipFill>
          <a:blip r:embed="rId3"/>
          <a:stretch>
            <a:fillRect/>
          </a:stretch>
        </p:blipFill>
        <p:spPr>
          <a:xfrm>
            <a:off x="948266" y="1556757"/>
            <a:ext cx="4177254" cy="4828460"/>
          </a:xfrm>
          <a:prstGeom prst="rect">
            <a:avLst/>
          </a:prstGeom>
        </p:spPr>
      </p:pic>
      <p:sp>
        <p:nvSpPr>
          <p:cNvPr id="5" name="TextBox 4">
            <a:extLst>
              <a:ext uri="{FF2B5EF4-FFF2-40B4-BE49-F238E27FC236}">
                <a16:creationId xmlns:a16="http://schemas.microsoft.com/office/drawing/2014/main" id="{D5F8C89F-951B-4DD5-8E94-EB67E2B2E24C}"/>
              </a:ext>
            </a:extLst>
          </p:cNvPr>
          <p:cNvSpPr txBox="1"/>
          <p:nvPr/>
        </p:nvSpPr>
        <p:spPr>
          <a:xfrm>
            <a:off x="6096000" y="1556757"/>
            <a:ext cx="4921956" cy="4524315"/>
          </a:xfrm>
          <a:prstGeom prst="rect">
            <a:avLst/>
          </a:prstGeom>
          <a:noFill/>
        </p:spPr>
        <p:txBody>
          <a:bodyPr wrap="square" rtlCol="0">
            <a:spAutoFit/>
          </a:bodyPr>
          <a:lstStyle/>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selection based on prior feature importance and pairwise correlation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accuracy scores did not improve</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still have a high proportion of domain/netloc features in feature importance scores, but new features appear and features like entropy and the percent of special characters move up significantly in the importance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Multicollinearity does not negatively affect a Random Forest Classifier. Retain full feature set.</a:t>
            </a:r>
          </a:p>
          <a:p>
            <a:endParaRPr lang="en-US" dirty="0"/>
          </a:p>
        </p:txBody>
      </p:sp>
    </p:spTree>
    <p:extLst>
      <p:ext uri="{BB962C8B-B14F-4D97-AF65-F5344CB8AC3E}">
        <p14:creationId xmlns:p14="http://schemas.microsoft.com/office/powerpoint/2010/main" val="3601553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1E48-200F-4BD8-A766-5BBEC7287169}"/>
              </a:ext>
            </a:extLst>
          </p:cNvPr>
          <p:cNvSpPr>
            <a:spLocks noGrp="1"/>
          </p:cNvSpPr>
          <p:nvPr>
            <p:ph type="title"/>
          </p:nvPr>
        </p:nvSpPr>
        <p:spPr/>
        <p:txBody>
          <a:bodyPr/>
          <a:lstStyle/>
          <a:p>
            <a:r>
              <a:rPr lang="en-US" dirty="0"/>
              <a:t>Feature Set 2 – Machine Learning</a:t>
            </a:r>
          </a:p>
        </p:txBody>
      </p:sp>
      <p:sp>
        <p:nvSpPr>
          <p:cNvPr id="7" name="Content Placeholder 6">
            <a:extLst>
              <a:ext uri="{FF2B5EF4-FFF2-40B4-BE49-F238E27FC236}">
                <a16:creationId xmlns:a16="http://schemas.microsoft.com/office/drawing/2014/main" id="{D5E2DF56-797F-4403-971A-951CBEE3B67A}"/>
              </a:ext>
            </a:extLst>
          </p:cNvPr>
          <p:cNvSpPr>
            <a:spLocks noGrp="1"/>
          </p:cNvSpPr>
          <p:nvPr>
            <p:ph idx="1"/>
          </p:nvPr>
        </p:nvSpPr>
        <p:spPr>
          <a:xfrm>
            <a:off x="838200" y="1825625"/>
            <a:ext cx="10515600" cy="1603375"/>
          </a:xfrm>
        </p:spPr>
        <p:txBody>
          <a:bodyPr>
            <a:noAutofit/>
          </a:bodyPr>
          <a:lstStyle/>
          <a:p>
            <a:r>
              <a:rPr lang="en-US" sz="2400" spc="-10" dirty="0">
                <a:solidFill>
                  <a:srgbClr val="000000"/>
                </a:solidFill>
                <a:latin typeface="Calibri" panose="020F0502020204030204" pitchFamily="34" charset="0"/>
                <a:ea typeface="Calibri" panose="020F0502020204030204" pitchFamily="34" charset="0"/>
              </a:rPr>
              <a:t>NLTK </a:t>
            </a:r>
            <a:r>
              <a:rPr lang="en-US" sz="2400" b="0" spc="-10" dirty="0">
                <a:solidFill>
                  <a:srgbClr val="000000"/>
                </a:solidFill>
                <a:effectLst/>
                <a:latin typeface="Calibri" panose="020F0502020204030204" pitchFamily="34" charset="0"/>
                <a:ea typeface="Calibri" panose="020F0502020204030204" pitchFamily="34" charset="0"/>
              </a:rPr>
              <a:t>WordPunctTokenizer()</a:t>
            </a:r>
            <a:r>
              <a:rPr lang="en-US" sz="2400" spc="-10" dirty="0">
                <a:solidFill>
                  <a:srgbClr val="000000"/>
                </a:solidFill>
                <a:effectLst/>
                <a:latin typeface="Calibri" panose="020F0502020204030204" pitchFamily="34" charset="0"/>
                <a:ea typeface="Calibri" panose="020F0502020204030204" pitchFamily="34" charset="0"/>
              </a:rPr>
              <a:t> method applied to </a:t>
            </a:r>
            <a:r>
              <a:rPr lang="en-US" sz="2400" spc="-10" dirty="0">
                <a:solidFill>
                  <a:srgbClr val="000000"/>
                </a:solidFill>
                <a:latin typeface="Calibri" panose="020F0502020204030204" pitchFamily="34" charset="0"/>
                <a:ea typeface="Calibri" panose="020F0502020204030204" pitchFamily="34" charset="0"/>
              </a:rPr>
              <a:t>each url string to acquire tokens - </a:t>
            </a:r>
            <a:r>
              <a:rPr lang="en-US" sz="2400" dirty="0"/>
              <a:t>e.g. http, ://, www, ., google, ., com</a:t>
            </a:r>
          </a:p>
          <a:p>
            <a:pPr>
              <a:lnSpc>
                <a:spcPct val="100000"/>
              </a:lnSpc>
              <a:spcBef>
                <a:spcPts val="0"/>
              </a:spcBef>
            </a:pPr>
            <a:r>
              <a:rPr lang="en-US" sz="2400" dirty="0"/>
              <a:t>Corpus – the collection of all tokens</a:t>
            </a:r>
          </a:p>
          <a:p>
            <a:pPr>
              <a:lnSpc>
                <a:spcPct val="100000"/>
              </a:lnSpc>
              <a:spcBef>
                <a:spcPts val="0"/>
              </a:spcBef>
            </a:pPr>
            <a:r>
              <a:rPr lang="en-US" sz="2400" dirty="0"/>
              <a:t>TF-IDF – The vectorization method to transform tokens into vector representations</a:t>
            </a:r>
          </a:p>
          <a:p>
            <a:pPr>
              <a:lnSpc>
                <a:spcPct val="100000"/>
              </a:lnSpc>
              <a:spcBef>
                <a:spcPts val="0"/>
              </a:spcBef>
            </a:pPr>
            <a:r>
              <a:rPr lang="en-US" sz="2400" dirty="0"/>
              <a:t>Each url token is assigned a number</a:t>
            </a:r>
          </a:p>
          <a:p>
            <a:pPr marL="0" indent="0">
              <a:lnSpc>
                <a:spcPct val="100000"/>
              </a:lnSpc>
              <a:spcBef>
                <a:spcPts val="0"/>
              </a:spcBef>
              <a:buNone/>
            </a:pPr>
            <a:r>
              <a:rPr lang="en-US" sz="2400" dirty="0"/>
              <a:t>proportional to frequency in url string and</a:t>
            </a:r>
          </a:p>
          <a:p>
            <a:pPr marL="0" indent="0">
              <a:lnSpc>
                <a:spcPct val="100000"/>
              </a:lnSpc>
              <a:spcBef>
                <a:spcPts val="0"/>
              </a:spcBef>
              <a:buNone/>
            </a:pPr>
            <a:r>
              <a:rPr lang="en-US" sz="2400" dirty="0"/>
              <a:t>inversely proportional to number of url</a:t>
            </a:r>
          </a:p>
          <a:p>
            <a:pPr marL="0" indent="0">
              <a:lnSpc>
                <a:spcPct val="100000"/>
              </a:lnSpc>
              <a:spcBef>
                <a:spcPts val="0"/>
              </a:spcBef>
              <a:buNone/>
            </a:pPr>
            <a:r>
              <a:rPr lang="en-US" sz="2400" dirty="0"/>
              <a:t>strings in which it occurs</a:t>
            </a:r>
          </a:p>
        </p:txBody>
      </p:sp>
      <p:pic>
        <p:nvPicPr>
          <p:cNvPr id="8" name="Picture 7">
            <a:extLst>
              <a:ext uri="{FF2B5EF4-FFF2-40B4-BE49-F238E27FC236}">
                <a16:creationId xmlns:a16="http://schemas.microsoft.com/office/drawing/2014/main" id="{D3CFCFBB-6836-478F-8FBC-E135C37A779E}"/>
              </a:ext>
            </a:extLst>
          </p:cNvPr>
          <p:cNvPicPr>
            <a:picLocks noChangeAspect="1"/>
          </p:cNvPicPr>
          <p:nvPr/>
        </p:nvPicPr>
        <p:blipFill>
          <a:blip r:embed="rId3"/>
          <a:stretch>
            <a:fillRect/>
          </a:stretch>
        </p:blipFill>
        <p:spPr>
          <a:xfrm>
            <a:off x="6424185" y="3848912"/>
            <a:ext cx="4784725" cy="2454234"/>
          </a:xfrm>
          <a:prstGeom prst="rect">
            <a:avLst/>
          </a:prstGeom>
        </p:spPr>
      </p:pic>
      <p:sp>
        <p:nvSpPr>
          <p:cNvPr id="9" name="TextBox 8">
            <a:extLst>
              <a:ext uri="{FF2B5EF4-FFF2-40B4-BE49-F238E27FC236}">
                <a16:creationId xmlns:a16="http://schemas.microsoft.com/office/drawing/2014/main" id="{EDA59252-54DE-442C-9B99-E610FA2CB1F6}"/>
              </a:ext>
            </a:extLst>
          </p:cNvPr>
          <p:cNvSpPr txBox="1"/>
          <p:nvPr/>
        </p:nvSpPr>
        <p:spPr>
          <a:xfrm>
            <a:off x="6424185" y="6400800"/>
            <a:ext cx="5099031" cy="246221"/>
          </a:xfrm>
          <a:prstGeom prst="rect">
            <a:avLst/>
          </a:prstGeom>
          <a:noFill/>
        </p:spPr>
        <p:txBody>
          <a:bodyPr wrap="square" rtlCol="0">
            <a:spAutoFit/>
          </a:bodyPr>
          <a:lstStyle/>
          <a:p>
            <a:r>
              <a:rPr lang="en-US" sz="1000" dirty="0"/>
              <a:t>source:  https://class101.dev/images/thumbnails/tf-idf.png</a:t>
            </a:r>
          </a:p>
        </p:txBody>
      </p:sp>
      <p:sp>
        <p:nvSpPr>
          <p:cNvPr id="10" name="TextBox 9">
            <a:extLst>
              <a:ext uri="{FF2B5EF4-FFF2-40B4-BE49-F238E27FC236}">
                <a16:creationId xmlns:a16="http://schemas.microsoft.com/office/drawing/2014/main" id="{AB7FAC7B-A91C-4799-8338-800B02BDAE5E}"/>
              </a:ext>
            </a:extLst>
          </p:cNvPr>
          <p:cNvSpPr txBox="1"/>
          <p:nvPr/>
        </p:nvSpPr>
        <p:spPr>
          <a:xfrm>
            <a:off x="7148947" y="6369764"/>
            <a:ext cx="5574658" cy="246221"/>
          </a:xfrm>
          <a:prstGeom prst="rect">
            <a:avLst/>
          </a:prstGeom>
          <a:noFill/>
        </p:spPr>
        <p:txBody>
          <a:bodyPr wrap="square" rtlCol="0">
            <a:spAutoFit/>
          </a:bodyPr>
          <a:lstStyle/>
          <a:p>
            <a:endParaRPr lang="en-US" sz="1000" dirty="0"/>
          </a:p>
        </p:txBody>
      </p:sp>
    </p:spTree>
    <p:extLst>
      <p:ext uri="{BB962C8B-B14F-4D97-AF65-F5344CB8AC3E}">
        <p14:creationId xmlns:p14="http://schemas.microsoft.com/office/powerpoint/2010/main" val="3983637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1E48-200F-4BD8-A766-5BBEC7287169}"/>
              </a:ext>
            </a:extLst>
          </p:cNvPr>
          <p:cNvSpPr>
            <a:spLocks noGrp="1"/>
          </p:cNvSpPr>
          <p:nvPr>
            <p:ph type="title"/>
          </p:nvPr>
        </p:nvSpPr>
        <p:spPr/>
        <p:txBody>
          <a:bodyPr/>
          <a:lstStyle/>
          <a:p>
            <a:r>
              <a:rPr lang="en-US" dirty="0"/>
              <a:t>Feature Set 2 – Machine Learning</a:t>
            </a:r>
          </a:p>
        </p:txBody>
      </p:sp>
      <p:sp>
        <p:nvSpPr>
          <p:cNvPr id="6" name="Content Placeholder 5">
            <a:extLst>
              <a:ext uri="{FF2B5EF4-FFF2-40B4-BE49-F238E27FC236}">
                <a16:creationId xmlns:a16="http://schemas.microsoft.com/office/drawing/2014/main" id="{4C6B63F6-D456-45FC-91CD-F6A0A106BFDF}"/>
              </a:ext>
            </a:extLst>
          </p:cNvPr>
          <p:cNvSpPr>
            <a:spLocks noGrp="1"/>
          </p:cNvSpPr>
          <p:nvPr>
            <p:ph idx="1"/>
          </p:nvPr>
        </p:nvSpPr>
        <p:spPr/>
        <p:txBody>
          <a:bodyPr/>
          <a:lstStyle/>
          <a:p>
            <a:pPr marL="0" indent="0">
              <a:buNone/>
            </a:pPr>
            <a:r>
              <a:rPr lang="en-US" dirty="0"/>
              <a:t>Scikit-learn TfidVectorizer</a:t>
            </a:r>
          </a:p>
          <a:p>
            <a:r>
              <a:rPr lang="en-US" sz="2400" dirty="0"/>
              <a:t>Uses an estimator to count the occurrence of tokens (TF)</a:t>
            </a:r>
          </a:p>
          <a:p>
            <a:r>
              <a:rPr lang="en-US" sz="2400" dirty="0"/>
              <a:t>TfidTransformer normalizes these counts by the inverse document frequency (IDF)</a:t>
            </a:r>
          </a:p>
          <a:p>
            <a:r>
              <a:rPr lang="en-US" sz="2400" dirty="0"/>
              <a:t>Result: a sparse matrix with doc, term, tf-idf score.</a:t>
            </a:r>
          </a:p>
          <a:p>
            <a:pPr lvl="1"/>
            <a:r>
              <a:rPr lang="en-US" sz="2000" dirty="0"/>
              <a:t>Matrix with one row per url</a:t>
            </a:r>
          </a:p>
          <a:p>
            <a:pPr lvl="1"/>
            <a:r>
              <a:rPr lang="en-US" sz="2000" dirty="0"/>
              <a:t>Columns represent each unique token in the entire corpus</a:t>
            </a:r>
          </a:p>
          <a:p>
            <a:endParaRPr lang="en-US" dirty="0"/>
          </a:p>
        </p:txBody>
      </p:sp>
    </p:spTree>
    <p:extLst>
      <p:ext uri="{BB962C8B-B14F-4D97-AF65-F5344CB8AC3E}">
        <p14:creationId xmlns:p14="http://schemas.microsoft.com/office/powerpoint/2010/main" val="644350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1E48-200F-4BD8-A766-5BBEC7287169}"/>
              </a:ext>
            </a:extLst>
          </p:cNvPr>
          <p:cNvSpPr>
            <a:spLocks noGrp="1"/>
          </p:cNvSpPr>
          <p:nvPr>
            <p:ph type="title"/>
          </p:nvPr>
        </p:nvSpPr>
        <p:spPr/>
        <p:txBody>
          <a:bodyPr/>
          <a:lstStyle/>
          <a:p>
            <a:r>
              <a:rPr lang="en-US" dirty="0"/>
              <a:t>Feature Set 2 – Baseline Scores</a:t>
            </a:r>
          </a:p>
        </p:txBody>
      </p:sp>
      <p:pic>
        <p:nvPicPr>
          <p:cNvPr id="7" name="Content Placeholder 6">
            <a:extLst>
              <a:ext uri="{FF2B5EF4-FFF2-40B4-BE49-F238E27FC236}">
                <a16:creationId xmlns:a16="http://schemas.microsoft.com/office/drawing/2014/main" id="{8DFDB785-F8EE-4130-AE1B-FA4D4C8B1CB6}"/>
              </a:ext>
            </a:extLst>
          </p:cNvPr>
          <p:cNvPicPr>
            <a:picLocks noGrp="1" noChangeAspect="1"/>
          </p:cNvPicPr>
          <p:nvPr>
            <p:ph idx="1"/>
          </p:nvPr>
        </p:nvPicPr>
        <p:blipFill>
          <a:blip r:embed="rId3"/>
          <a:stretch>
            <a:fillRect/>
          </a:stretch>
        </p:blipFill>
        <p:spPr>
          <a:xfrm>
            <a:off x="1041400" y="2157983"/>
            <a:ext cx="9486508" cy="2238526"/>
          </a:xfrm>
          <a:prstGeom prst="rect">
            <a:avLst/>
          </a:prstGeom>
        </p:spPr>
      </p:pic>
      <p:sp>
        <p:nvSpPr>
          <p:cNvPr id="8" name="TextBox 7">
            <a:extLst>
              <a:ext uri="{FF2B5EF4-FFF2-40B4-BE49-F238E27FC236}">
                <a16:creationId xmlns:a16="http://schemas.microsoft.com/office/drawing/2014/main" id="{0AF9610B-CAA0-4569-ADCF-5C0485FB3C49}"/>
              </a:ext>
            </a:extLst>
          </p:cNvPr>
          <p:cNvSpPr txBox="1"/>
          <p:nvPr/>
        </p:nvSpPr>
        <p:spPr>
          <a:xfrm>
            <a:off x="838200" y="5070764"/>
            <a:ext cx="9689708" cy="461665"/>
          </a:xfrm>
          <a:prstGeom prst="rect">
            <a:avLst/>
          </a:prstGeom>
          <a:noFill/>
        </p:spPr>
        <p:txBody>
          <a:bodyPr wrap="square" rtlCol="0">
            <a:spAutoFit/>
          </a:bodyPr>
          <a:lstStyle/>
          <a:p>
            <a:pPr algn="ctr"/>
            <a:r>
              <a:rPr lang="en-US" sz="2400" dirty="0"/>
              <a:t>Each of these classifiers outperforms models built with Feature Set 1.</a:t>
            </a:r>
          </a:p>
        </p:txBody>
      </p:sp>
    </p:spTree>
    <p:extLst>
      <p:ext uri="{BB962C8B-B14F-4D97-AF65-F5344CB8AC3E}">
        <p14:creationId xmlns:p14="http://schemas.microsoft.com/office/powerpoint/2010/main" val="2574518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1E48-200F-4BD8-A766-5BBEC7287169}"/>
              </a:ext>
            </a:extLst>
          </p:cNvPr>
          <p:cNvSpPr>
            <a:spLocks noGrp="1"/>
          </p:cNvSpPr>
          <p:nvPr>
            <p:ph type="title"/>
          </p:nvPr>
        </p:nvSpPr>
        <p:spPr/>
        <p:txBody>
          <a:bodyPr/>
          <a:lstStyle/>
          <a:p>
            <a:r>
              <a:rPr lang="en-US" dirty="0"/>
              <a:t>Feature Set 2 – Parameter Tuning, Validation</a:t>
            </a:r>
          </a:p>
        </p:txBody>
      </p:sp>
      <p:sp>
        <p:nvSpPr>
          <p:cNvPr id="4" name="Content Placeholder 3">
            <a:extLst>
              <a:ext uri="{FF2B5EF4-FFF2-40B4-BE49-F238E27FC236}">
                <a16:creationId xmlns:a16="http://schemas.microsoft.com/office/drawing/2014/main" id="{52E3FCA7-CB33-4D66-826D-9006976D6FF5}"/>
              </a:ext>
            </a:extLst>
          </p:cNvPr>
          <p:cNvSpPr>
            <a:spLocks noGrp="1"/>
          </p:cNvSpPr>
          <p:nvPr>
            <p:ph idx="1"/>
          </p:nvPr>
        </p:nvSpPr>
        <p:spPr>
          <a:xfrm>
            <a:off x="838200" y="1825625"/>
            <a:ext cx="10515600" cy="2690957"/>
          </a:xfrm>
        </p:spPr>
        <p:txBody>
          <a:bodyPr/>
          <a:lstStyle/>
          <a:p>
            <a:r>
              <a:rPr lang="en-US" dirty="0"/>
              <a:t>LinearSVC, Logistic Regression and Random Forest Classifier tuned</a:t>
            </a:r>
          </a:p>
          <a:p>
            <a:pPr lvl="1"/>
            <a:endParaRPr lang="en-US" dirty="0"/>
          </a:p>
          <a:p>
            <a:r>
              <a:rPr lang="en-US" dirty="0"/>
              <a:t>StratifiedKFold validation of scores</a:t>
            </a:r>
          </a:p>
          <a:p>
            <a:pPr lvl="1"/>
            <a:r>
              <a:rPr lang="en-US" dirty="0">
                <a:solidFill>
                  <a:srgbClr val="212529"/>
                </a:solidFill>
                <a:effectLst/>
                <a:latin typeface="Calibri" panose="020F0502020204030204" pitchFamily="34" charset="0"/>
                <a:ea typeface="Calibri" panose="020F0502020204030204" pitchFamily="34" charset="0"/>
              </a:rPr>
              <a:t>preserves the percentage of samples for each class</a:t>
            </a:r>
          </a:p>
          <a:p>
            <a:pPr lvl="1"/>
            <a:r>
              <a:rPr lang="en-US" dirty="0"/>
              <a:t>mean accuracy of 96.21 for each, sd between .0015 - .0021</a:t>
            </a:r>
          </a:p>
          <a:p>
            <a:pPr marL="457200" lvl="1" indent="0">
              <a:buNone/>
            </a:pPr>
            <a:endParaRPr lang="en-US" sz="2800" dirty="0"/>
          </a:p>
        </p:txBody>
      </p:sp>
    </p:spTree>
    <p:extLst>
      <p:ext uri="{BB962C8B-B14F-4D97-AF65-F5344CB8AC3E}">
        <p14:creationId xmlns:p14="http://schemas.microsoft.com/office/powerpoint/2010/main" val="1399927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771C-2AB6-47BD-A808-9F51A95CB0BD}"/>
              </a:ext>
            </a:extLst>
          </p:cNvPr>
          <p:cNvSpPr>
            <a:spLocks noGrp="1"/>
          </p:cNvSpPr>
          <p:nvPr>
            <p:ph type="title"/>
          </p:nvPr>
        </p:nvSpPr>
        <p:spPr/>
        <p:txBody>
          <a:bodyPr/>
          <a:lstStyle/>
          <a:p>
            <a:r>
              <a:rPr lang="en-US" dirty="0"/>
              <a:t>Feature Set 2 – Final Scores</a:t>
            </a:r>
          </a:p>
        </p:txBody>
      </p:sp>
      <p:pic>
        <p:nvPicPr>
          <p:cNvPr id="5" name="Content Placeholder 4">
            <a:extLst>
              <a:ext uri="{FF2B5EF4-FFF2-40B4-BE49-F238E27FC236}">
                <a16:creationId xmlns:a16="http://schemas.microsoft.com/office/drawing/2014/main" id="{31500034-B60F-42E0-9691-37F80429185F}"/>
              </a:ext>
            </a:extLst>
          </p:cNvPr>
          <p:cNvPicPr>
            <a:picLocks noGrp="1" noChangeAspect="1"/>
          </p:cNvPicPr>
          <p:nvPr>
            <p:ph idx="1"/>
          </p:nvPr>
        </p:nvPicPr>
        <p:blipFill>
          <a:blip r:embed="rId3"/>
          <a:stretch>
            <a:fillRect/>
          </a:stretch>
        </p:blipFill>
        <p:spPr>
          <a:xfrm>
            <a:off x="1087165" y="1993523"/>
            <a:ext cx="9286260" cy="2104343"/>
          </a:xfrm>
          <a:prstGeom prst="rect">
            <a:avLst/>
          </a:prstGeom>
        </p:spPr>
      </p:pic>
      <p:sp>
        <p:nvSpPr>
          <p:cNvPr id="6" name="TextBox 5">
            <a:extLst>
              <a:ext uri="{FF2B5EF4-FFF2-40B4-BE49-F238E27FC236}">
                <a16:creationId xmlns:a16="http://schemas.microsoft.com/office/drawing/2014/main" id="{E526234E-1BCD-49F4-8A92-D087349C50BE}"/>
              </a:ext>
            </a:extLst>
          </p:cNvPr>
          <p:cNvSpPr txBox="1"/>
          <p:nvPr/>
        </p:nvSpPr>
        <p:spPr>
          <a:xfrm>
            <a:off x="1087165" y="4504267"/>
            <a:ext cx="9286260" cy="125842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LinearSVC and Random Forest Classifier tie on the overall accuracy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LinearSVC has the highest True Positive detection rate for benign and phishing urls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Random Forest Classifier has the best True Positive scoring for malicious urls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83504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771C-2AB6-47BD-A808-9F51A95CB0BD}"/>
              </a:ext>
            </a:extLst>
          </p:cNvPr>
          <p:cNvSpPr>
            <a:spLocks noGrp="1"/>
          </p:cNvSpPr>
          <p:nvPr>
            <p:ph type="title"/>
          </p:nvPr>
        </p:nvSpPr>
        <p:spPr/>
        <p:txBody>
          <a:bodyPr/>
          <a:lstStyle/>
          <a:p>
            <a:r>
              <a:rPr lang="en-US" dirty="0"/>
              <a:t>Feature Set 2 – Final Scores</a:t>
            </a:r>
          </a:p>
        </p:txBody>
      </p:sp>
      <p:graphicFrame>
        <p:nvGraphicFramePr>
          <p:cNvPr id="8" name="Content Placeholder 7">
            <a:extLst>
              <a:ext uri="{FF2B5EF4-FFF2-40B4-BE49-F238E27FC236}">
                <a16:creationId xmlns:a16="http://schemas.microsoft.com/office/drawing/2014/main" id="{85798C1E-F05F-4ACA-B92C-21B5F8A2FA0B}"/>
              </a:ext>
            </a:extLst>
          </p:cNvPr>
          <p:cNvGraphicFramePr>
            <a:graphicFrameLocks noGrp="1"/>
          </p:cNvGraphicFramePr>
          <p:nvPr>
            <p:ph idx="1"/>
            <p:extLst>
              <p:ext uri="{D42A27DB-BD31-4B8C-83A1-F6EECF244321}">
                <p14:modId xmlns:p14="http://schemas.microsoft.com/office/powerpoint/2010/main" val="215950489"/>
              </p:ext>
            </p:extLst>
          </p:nvPr>
        </p:nvGraphicFramePr>
        <p:xfrm>
          <a:off x="1073742" y="1807151"/>
          <a:ext cx="4052440" cy="4790726"/>
        </p:xfrm>
        <a:graphic>
          <a:graphicData uri="http://schemas.openxmlformats.org/drawingml/2006/table">
            <a:tbl>
              <a:tblPr firstRow="1" firstCol="1" bandRow="1"/>
              <a:tblGrid>
                <a:gridCol w="1021624">
                  <a:extLst>
                    <a:ext uri="{9D8B030D-6E8A-4147-A177-3AD203B41FA5}">
                      <a16:colId xmlns:a16="http://schemas.microsoft.com/office/drawing/2014/main" val="4265654673"/>
                    </a:ext>
                  </a:extLst>
                </a:gridCol>
                <a:gridCol w="1021624">
                  <a:extLst>
                    <a:ext uri="{9D8B030D-6E8A-4147-A177-3AD203B41FA5}">
                      <a16:colId xmlns:a16="http://schemas.microsoft.com/office/drawing/2014/main" val="776911462"/>
                    </a:ext>
                  </a:extLst>
                </a:gridCol>
                <a:gridCol w="1004596">
                  <a:extLst>
                    <a:ext uri="{9D8B030D-6E8A-4147-A177-3AD203B41FA5}">
                      <a16:colId xmlns:a16="http://schemas.microsoft.com/office/drawing/2014/main" val="313510201"/>
                    </a:ext>
                  </a:extLst>
                </a:gridCol>
                <a:gridCol w="1004596">
                  <a:extLst>
                    <a:ext uri="{9D8B030D-6E8A-4147-A177-3AD203B41FA5}">
                      <a16:colId xmlns:a16="http://schemas.microsoft.com/office/drawing/2014/main" val="2179360833"/>
                    </a:ext>
                  </a:extLst>
                </a:gridCol>
              </a:tblGrid>
              <a:tr h="208820">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572889"/>
                  </a:ext>
                </a:extLst>
              </a:tr>
              <a:tr h="208820">
                <a:tc rowSpan="2">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LinearSVC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4404661"/>
                  </a:ext>
                </a:extLst>
              </a:tr>
              <a:tr h="208820">
                <a:tc vMerge="1">
                  <a:txBody>
                    <a:bodyPr/>
                    <a:lstStyle/>
                    <a:p>
                      <a:endParaRPr lang="en-US"/>
                    </a:p>
                  </a:txBody>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5298571"/>
                  </a:ext>
                </a:extLst>
              </a:tr>
              <a:tr h="200468">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benign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300511112"/>
                  </a:ext>
                </a:extLst>
              </a:tr>
              <a:tr h="200468">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0.9286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0.9464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44490127"/>
                  </a:ext>
                </a:extLst>
              </a:tr>
              <a:tr h="208820">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malicious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0.9781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0.9582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93217"/>
                  </a:ext>
                </a:extLst>
              </a:tr>
              <a:tr h="200468">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29283307"/>
                  </a:ext>
                </a:extLst>
              </a:tr>
              <a:tr h="200468">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extLst>
                  <a:ext uri="{0D108BD9-81ED-4DB2-BD59-A6C34878D82A}">
                    <a16:rowId xmlns:a16="http://schemas.microsoft.com/office/drawing/2014/main" val="2317428871"/>
                  </a:ext>
                </a:extLst>
              </a:tr>
              <a:tr h="208820">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002260"/>
                  </a:ext>
                </a:extLst>
              </a:tr>
              <a:tr h="208820">
                <a:tc rowSpan="2">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 Forest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4827068"/>
                  </a:ext>
                </a:extLst>
              </a:tr>
              <a:tr h="208820">
                <a:tc vMerge="1">
                  <a:txBody>
                    <a:bodyPr/>
                    <a:lstStyle/>
                    <a:p>
                      <a:endParaRPr lang="en-US"/>
                    </a:p>
                  </a:txBody>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4210923"/>
                  </a:ext>
                </a:extLst>
              </a:tr>
              <a:tr h="200468">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benign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0.9839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336546"/>
                  </a:ext>
                </a:extLst>
              </a:tr>
              <a:tr h="200468">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0.9462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8958195"/>
                  </a:ext>
                </a:extLst>
              </a:tr>
              <a:tr h="208820">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malicious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06615783"/>
                  </a:ext>
                </a:extLst>
              </a:tr>
              <a:tr h="200468">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7479763"/>
                  </a:ext>
                </a:extLst>
              </a:tr>
              <a:tr h="200468">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extLst>
                  <a:ext uri="{0D108BD9-81ED-4DB2-BD59-A6C34878D82A}">
                    <a16:rowId xmlns:a16="http://schemas.microsoft.com/office/drawing/2014/main" val="2246686953"/>
                  </a:ext>
                </a:extLst>
              </a:tr>
              <a:tr h="208820">
                <a:tc>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a:noFill/>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400" dirty="0">
                        <a:effectLst/>
                        <a:latin typeface="Calibri" panose="020F0502020204030204" pitchFamily="34" charset="0"/>
                        <a:cs typeface="Times New Roman" panose="02020603050405020304" pitchFamily="18" charset="0"/>
                      </a:endParaRPr>
                    </a:p>
                  </a:txBody>
                  <a:tcPr marL="39000" marR="3900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209744"/>
                  </a:ext>
                </a:extLst>
              </a:tr>
              <a:tr h="208820">
                <a:tc rowSpan="2">
                  <a:txBody>
                    <a:bodyPr/>
                    <a:lstStyle/>
                    <a:p>
                      <a:pPr>
                        <a:lnSpc>
                          <a:spcPct val="107000"/>
                        </a:lnSpc>
                      </a:pPr>
                      <a:endParaRPr lang="en-US" sz="600" dirty="0">
                        <a:effectLst/>
                        <a:latin typeface="Calibri" panose="020F0502020204030204" pitchFamily="34" charset="0"/>
                        <a:cs typeface="Times New Roman" panose="02020603050405020304" pitchFamily="18" charset="0"/>
                      </a:endParaRPr>
                    </a:p>
                  </a:txBody>
                  <a:tcPr marL="39000" marR="3900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Logistic Regression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3650086"/>
                  </a:ext>
                </a:extLst>
              </a:tr>
              <a:tr h="208820">
                <a:tc vMerge="1">
                  <a:txBody>
                    <a:bodyPr/>
                    <a:lstStyle/>
                    <a:p>
                      <a:endParaRPr lang="en-US"/>
                    </a:p>
                  </a:txBody>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f1-score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102793"/>
                  </a:ext>
                </a:extLst>
              </a:tr>
              <a:tr h="200468">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benign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0.9659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0.9697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499391"/>
                  </a:ext>
                </a:extLst>
              </a:tr>
              <a:tr h="200468">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0.9136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0.9479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0.9304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71551"/>
                  </a:ext>
                </a:extLst>
              </a:tr>
              <a:tr h="208820">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malicious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0.9251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0.9466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9000" marR="390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78623"/>
                  </a:ext>
                </a:extLst>
              </a:tr>
            </a:tbl>
          </a:graphicData>
        </a:graphic>
      </p:graphicFrame>
      <p:sp>
        <p:nvSpPr>
          <p:cNvPr id="9" name="TextBox 8">
            <a:extLst>
              <a:ext uri="{FF2B5EF4-FFF2-40B4-BE49-F238E27FC236}">
                <a16:creationId xmlns:a16="http://schemas.microsoft.com/office/drawing/2014/main" id="{900ED972-EA89-4F0B-9970-55974B28477A}"/>
              </a:ext>
            </a:extLst>
          </p:cNvPr>
          <p:cNvSpPr txBox="1"/>
          <p:nvPr/>
        </p:nvSpPr>
        <p:spPr>
          <a:xfrm>
            <a:off x="6135695" y="1913101"/>
            <a:ext cx="5257800" cy="2656881"/>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Best Recall Scores: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LinearSVC model will accurately classify 98.35% of actual benign urls as benign, and 96.49% of actual phishing urls as phishing.</a:t>
            </a:r>
          </a:p>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Random Forest Classifier model will accurately classify 95.55% of actual malicious urls as malicious.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10" name="Table 9">
            <a:extLst>
              <a:ext uri="{FF2B5EF4-FFF2-40B4-BE49-F238E27FC236}">
                <a16:creationId xmlns:a16="http://schemas.microsoft.com/office/drawing/2014/main" id="{88D83C5B-2AF8-4DC4-9105-B94816FC59DB}"/>
              </a:ext>
            </a:extLst>
          </p:cNvPr>
          <p:cNvGraphicFramePr>
            <a:graphicFrameLocks noGrp="1"/>
          </p:cNvGraphicFramePr>
          <p:nvPr>
            <p:extLst>
              <p:ext uri="{D42A27DB-BD31-4B8C-83A1-F6EECF244321}">
                <p14:modId xmlns:p14="http://schemas.microsoft.com/office/powerpoint/2010/main" val="684487151"/>
              </p:ext>
            </p:extLst>
          </p:nvPr>
        </p:nvGraphicFramePr>
        <p:xfrm>
          <a:off x="6288536" y="4569982"/>
          <a:ext cx="4952118" cy="2031711"/>
        </p:xfrm>
        <a:graphic>
          <a:graphicData uri="http://schemas.openxmlformats.org/drawingml/2006/table">
            <a:tbl>
              <a:tblPr firstRow="1" firstCol="1" bandRow="1"/>
              <a:tblGrid>
                <a:gridCol w="822038">
                  <a:extLst>
                    <a:ext uri="{9D8B030D-6E8A-4147-A177-3AD203B41FA5}">
                      <a16:colId xmlns:a16="http://schemas.microsoft.com/office/drawing/2014/main" val="1479231074"/>
                    </a:ext>
                  </a:extLst>
                </a:gridCol>
                <a:gridCol w="1595484">
                  <a:extLst>
                    <a:ext uri="{9D8B030D-6E8A-4147-A177-3AD203B41FA5}">
                      <a16:colId xmlns:a16="http://schemas.microsoft.com/office/drawing/2014/main" val="2852692759"/>
                    </a:ext>
                  </a:extLst>
                </a:gridCol>
                <a:gridCol w="2534596">
                  <a:extLst>
                    <a:ext uri="{9D8B030D-6E8A-4147-A177-3AD203B41FA5}">
                      <a16:colId xmlns:a16="http://schemas.microsoft.com/office/drawing/2014/main" val="2603833625"/>
                    </a:ext>
                  </a:extLst>
                </a:gridCol>
              </a:tblGrid>
              <a:tr h="677237">
                <a:tc>
                  <a:txBody>
                    <a:bodyPr/>
                    <a:lstStyle/>
                    <a:p>
                      <a:pPr marL="0" marR="0" algn="just">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TP / (TP + FP)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The fraction of predictions as a positive class that were actually positive.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96819"/>
                  </a:ext>
                </a:extLst>
              </a:tr>
              <a:tr h="677237">
                <a:tc>
                  <a:txBody>
                    <a:bodyPr/>
                    <a:lstStyle/>
                    <a:p>
                      <a:pPr marL="0" marR="0" algn="just">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TP / (TP + FP)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The fraction of all positive samples that were correctly predicted as positive by the classifier.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836028"/>
                  </a:ext>
                </a:extLst>
              </a:tr>
              <a:tr h="677237">
                <a:tc>
                  <a:txBody>
                    <a:bodyPr/>
                    <a:lstStyle/>
                    <a:p>
                      <a:pPr marL="0" marR="0" algn="just">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F1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2TP / (2TP + FP + FN)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242729"/>
                          </a:solidFill>
                          <a:effectLst/>
                          <a:latin typeface="Calibri" panose="020F0502020204030204" pitchFamily="34" charset="0"/>
                          <a:ea typeface="Calibri" panose="020F0502020204030204" pitchFamily="34" charset="0"/>
                          <a:cs typeface="Calibri" panose="020F0502020204030204" pitchFamily="34" charset="0"/>
                        </a:rPr>
                        <a:t>A combined measure of both precision and 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342681"/>
                  </a:ext>
                </a:extLst>
              </a:tr>
            </a:tbl>
          </a:graphicData>
        </a:graphic>
      </p:graphicFrame>
    </p:spTree>
    <p:extLst>
      <p:ext uri="{BB962C8B-B14F-4D97-AF65-F5344CB8AC3E}">
        <p14:creationId xmlns:p14="http://schemas.microsoft.com/office/powerpoint/2010/main" val="31671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435B7B-FA7B-4C06-BB97-AA5823E50667}"/>
              </a:ext>
            </a:extLst>
          </p:cNvPr>
          <p:cNvSpPr>
            <a:spLocks noGrp="1"/>
          </p:cNvSpPr>
          <p:nvPr>
            <p:ph type="title"/>
          </p:nvPr>
        </p:nvSpPr>
        <p:spPr>
          <a:xfrm>
            <a:off x="698500" y="286603"/>
            <a:ext cx="10457180" cy="1821597"/>
          </a:xfrm>
        </p:spPr>
        <p:txBody>
          <a:bodyPr/>
          <a:lstStyle/>
          <a:p>
            <a:pPr algn="ctr"/>
            <a:br>
              <a:rPr lang="en-US" sz="3200" dirty="0"/>
            </a:br>
            <a:r>
              <a:rPr lang="en-US" sz="3200" b="1" dirty="0"/>
              <a:t>Malicious web content remains a key resource </a:t>
            </a:r>
            <a:br>
              <a:rPr lang="en-US" sz="3200" b="1" dirty="0"/>
            </a:br>
            <a:r>
              <a:rPr lang="en-US" sz="3200" b="1" dirty="0"/>
              <a:t>leveraged by threat actors</a:t>
            </a:r>
            <a:br>
              <a:rPr lang="en-US" sz="4400" dirty="0"/>
            </a:b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1EBC727A-673B-46AC-830F-9A007D8DAD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8839" y="1664494"/>
            <a:ext cx="8194322" cy="4609306"/>
          </a:xfrm>
        </p:spPr>
      </p:pic>
    </p:spTree>
    <p:extLst>
      <p:ext uri="{BB962C8B-B14F-4D97-AF65-F5344CB8AC3E}">
        <p14:creationId xmlns:p14="http://schemas.microsoft.com/office/powerpoint/2010/main" val="1250442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BF48-9F25-41D9-8D94-14157AA512BA}"/>
              </a:ext>
            </a:extLst>
          </p:cNvPr>
          <p:cNvSpPr>
            <a:spLocks noGrp="1"/>
          </p:cNvSpPr>
          <p:nvPr>
            <p:ph type="title"/>
          </p:nvPr>
        </p:nvSpPr>
        <p:spPr/>
        <p:txBody>
          <a:bodyPr/>
          <a:lstStyle/>
          <a:p>
            <a:r>
              <a:rPr lang="en-US" dirty="0"/>
              <a:t>Feature Set 2 - Stacking</a:t>
            </a:r>
          </a:p>
        </p:txBody>
      </p:sp>
      <p:sp>
        <p:nvSpPr>
          <p:cNvPr id="3" name="Content Placeholder 2">
            <a:extLst>
              <a:ext uri="{FF2B5EF4-FFF2-40B4-BE49-F238E27FC236}">
                <a16:creationId xmlns:a16="http://schemas.microsoft.com/office/drawing/2014/main" id="{AE2455C4-FAD9-4771-9D13-C7621DE64938}"/>
              </a:ext>
            </a:extLst>
          </p:cNvPr>
          <p:cNvSpPr>
            <a:spLocks noGrp="1"/>
          </p:cNvSpPr>
          <p:nvPr>
            <p:ph idx="1"/>
          </p:nvPr>
        </p:nvSpPr>
        <p:spPr/>
        <p:txBody>
          <a:bodyPr>
            <a:normAutofit/>
          </a:bodyPr>
          <a:lstStyle/>
          <a:p>
            <a:r>
              <a:rPr lang="en-US" sz="2400" dirty="0"/>
              <a:t>Ensemble learning technique which combines multiple classification base models with a meta-classifier</a:t>
            </a:r>
          </a:p>
          <a:p>
            <a:r>
              <a:rPr lang="en-US" sz="2400" dirty="0"/>
              <a:t>Base-level models trained on the complete training set</a:t>
            </a:r>
          </a:p>
          <a:p>
            <a:r>
              <a:rPr lang="en-US" sz="2400" dirty="0"/>
              <a:t>Meta-classifier trained on prediction outputs of base models</a:t>
            </a:r>
          </a:p>
          <a:p>
            <a:r>
              <a:rPr lang="en-US" sz="2400" dirty="0"/>
              <a:t>Base models: Logistic Regression, Random Forest Classifier &amp; LinearSVC</a:t>
            </a:r>
          </a:p>
          <a:p>
            <a:r>
              <a:rPr lang="en-US" sz="2400" dirty="0"/>
              <a:t>Logistic Regression meta-classifier</a:t>
            </a:r>
          </a:p>
          <a:p>
            <a:r>
              <a:rPr lang="en-US" sz="2400" dirty="0"/>
              <a:t>Slight improvement in scores</a:t>
            </a:r>
          </a:p>
        </p:txBody>
      </p:sp>
    </p:spTree>
    <p:extLst>
      <p:ext uri="{BB962C8B-B14F-4D97-AF65-F5344CB8AC3E}">
        <p14:creationId xmlns:p14="http://schemas.microsoft.com/office/powerpoint/2010/main" val="935483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BF48-9F25-41D9-8D94-14157AA512BA}"/>
              </a:ext>
            </a:extLst>
          </p:cNvPr>
          <p:cNvSpPr>
            <a:spLocks noGrp="1"/>
          </p:cNvSpPr>
          <p:nvPr>
            <p:ph type="title"/>
          </p:nvPr>
        </p:nvSpPr>
        <p:spPr/>
        <p:txBody>
          <a:bodyPr/>
          <a:lstStyle/>
          <a:p>
            <a:r>
              <a:rPr lang="en-US" dirty="0"/>
              <a:t>Feature Set 2 - Stacking</a:t>
            </a:r>
          </a:p>
        </p:txBody>
      </p:sp>
      <p:pic>
        <p:nvPicPr>
          <p:cNvPr id="4" name="Content Placeholder 3">
            <a:extLst>
              <a:ext uri="{FF2B5EF4-FFF2-40B4-BE49-F238E27FC236}">
                <a16:creationId xmlns:a16="http://schemas.microsoft.com/office/drawing/2014/main" id="{CF227A42-49F5-4661-B152-0F9D4AA06108}"/>
              </a:ext>
            </a:extLst>
          </p:cNvPr>
          <p:cNvPicPr>
            <a:picLocks noGrp="1" noChangeAspect="1"/>
          </p:cNvPicPr>
          <p:nvPr>
            <p:ph idx="1"/>
          </p:nvPr>
        </p:nvPicPr>
        <p:blipFill>
          <a:blip r:embed="rId3"/>
          <a:stretch>
            <a:fillRect/>
          </a:stretch>
        </p:blipFill>
        <p:spPr>
          <a:xfrm>
            <a:off x="1012088" y="3534973"/>
            <a:ext cx="8667621" cy="1539250"/>
          </a:xfrm>
          <a:prstGeom prst="rect">
            <a:avLst/>
          </a:prstGeom>
        </p:spPr>
      </p:pic>
      <p:sp>
        <p:nvSpPr>
          <p:cNvPr id="6" name="TextBox 5">
            <a:extLst>
              <a:ext uri="{FF2B5EF4-FFF2-40B4-BE49-F238E27FC236}">
                <a16:creationId xmlns:a16="http://schemas.microsoft.com/office/drawing/2014/main" id="{FD62BE0E-1017-4684-8876-E5099C6DDC08}"/>
              </a:ext>
            </a:extLst>
          </p:cNvPr>
          <p:cNvSpPr txBox="1"/>
          <p:nvPr/>
        </p:nvSpPr>
        <p:spPr>
          <a:xfrm>
            <a:off x="944732" y="2058832"/>
            <a:ext cx="8667621" cy="461665"/>
          </a:xfrm>
          <a:prstGeom prst="rect">
            <a:avLst/>
          </a:prstGeom>
          <a:noFill/>
        </p:spPr>
        <p:txBody>
          <a:bodyPr wrap="square" rtlCol="0">
            <a:spAutoFit/>
          </a:bodyPr>
          <a:lstStyle/>
          <a:p>
            <a:r>
              <a:rPr lang="en-US" sz="2400" dirty="0"/>
              <a:t>Only the accuracy score and recall score for phishing urls improves</a:t>
            </a:r>
            <a:r>
              <a:rPr lang="en-US" dirty="0"/>
              <a:t>.</a:t>
            </a:r>
          </a:p>
        </p:txBody>
      </p:sp>
    </p:spTree>
    <p:extLst>
      <p:ext uri="{BB962C8B-B14F-4D97-AF65-F5344CB8AC3E}">
        <p14:creationId xmlns:p14="http://schemas.microsoft.com/office/powerpoint/2010/main" val="927637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081B-1527-43F6-A1E7-043BAB7F641E}"/>
              </a:ext>
            </a:extLst>
          </p:cNvPr>
          <p:cNvSpPr>
            <a:spLocks noGrp="1"/>
          </p:cNvSpPr>
          <p:nvPr>
            <p:ph type="title"/>
          </p:nvPr>
        </p:nvSpPr>
        <p:spPr/>
        <p:txBody>
          <a:bodyPr/>
          <a:lstStyle/>
          <a:p>
            <a:r>
              <a:rPr lang="en-US" dirty="0">
                <a:solidFill>
                  <a:schemeClr val="accent3">
                    <a:lumMod val="75000"/>
                  </a:schemeClr>
                </a:solidFill>
              </a:rPr>
              <a:t>Summary</a:t>
            </a:r>
          </a:p>
        </p:txBody>
      </p:sp>
      <p:sp>
        <p:nvSpPr>
          <p:cNvPr id="3" name="Text Placeholder 2">
            <a:extLst>
              <a:ext uri="{FF2B5EF4-FFF2-40B4-BE49-F238E27FC236}">
                <a16:creationId xmlns:a16="http://schemas.microsoft.com/office/drawing/2014/main" id="{57F6F9C3-1D9A-4C81-906E-0A576B705ED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4484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EEB8-8314-40CA-B8B3-F3D74C8999E4}"/>
              </a:ext>
            </a:extLst>
          </p:cNvPr>
          <p:cNvSpPr>
            <a:spLocks noGrp="1"/>
          </p:cNvSpPr>
          <p:nvPr>
            <p:ph type="title"/>
          </p:nvPr>
        </p:nvSpPr>
        <p:spPr/>
        <p:txBody>
          <a:bodyPr/>
          <a:lstStyle/>
          <a:p>
            <a:r>
              <a:rPr lang="en-US" dirty="0"/>
              <a:t>Machine Learning Summary</a:t>
            </a:r>
          </a:p>
        </p:txBody>
      </p:sp>
      <p:pic>
        <p:nvPicPr>
          <p:cNvPr id="4" name="Content Placeholder 3">
            <a:extLst>
              <a:ext uri="{FF2B5EF4-FFF2-40B4-BE49-F238E27FC236}">
                <a16:creationId xmlns:a16="http://schemas.microsoft.com/office/drawing/2014/main" id="{11CFCD94-621D-40CD-B5D9-47CCABB11AB8}"/>
              </a:ext>
            </a:extLst>
          </p:cNvPr>
          <p:cNvPicPr>
            <a:picLocks noGrp="1" noChangeAspect="1"/>
          </p:cNvPicPr>
          <p:nvPr>
            <p:ph idx="1"/>
          </p:nvPr>
        </p:nvPicPr>
        <p:blipFill>
          <a:blip r:embed="rId3"/>
          <a:stretch>
            <a:fillRect/>
          </a:stretch>
        </p:blipFill>
        <p:spPr>
          <a:xfrm>
            <a:off x="1968638" y="4440997"/>
            <a:ext cx="6939225" cy="2051878"/>
          </a:xfrm>
          <a:prstGeom prst="rect">
            <a:avLst/>
          </a:prstGeom>
        </p:spPr>
      </p:pic>
      <p:sp>
        <p:nvSpPr>
          <p:cNvPr id="5" name="TextBox 4">
            <a:extLst>
              <a:ext uri="{FF2B5EF4-FFF2-40B4-BE49-F238E27FC236}">
                <a16:creationId xmlns:a16="http://schemas.microsoft.com/office/drawing/2014/main" id="{CEA0DCFF-ED03-4C78-BF3B-4A08F9B55A71}"/>
              </a:ext>
            </a:extLst>
          </p:cNvPr>
          <p:cNvSpPr txBox="1"/>
          <p:nvPr/>
        </p:nvSpPr>
        <p:spPr>
          <a:xfrm>
            <a:off x="838200" y="1575755"/>
            <a:ext cx="9200103"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Our f</a:t>
            </a:r>
            <a:r>
              <a:rPr lang="en-US" sz="1800" dirty="0">
                <a:effectLst/>
                <a:latin typeface="Calibri" panose="020F0502020204030204" pitchFamily="34" charset="0"/>
                <a:ea typeface="Calibri" panose="020F0502020204030204" pitchFamily="34" charset="0"/>
                <a:cs typeface="Times New Roman" panose="02020603050405020304" pitchFamily="18" charset="0"/>
              </a:rPr>
              <a:t>eature set leveraging natural language processing achieved the best overall scores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LinearSVC and RandomForest Classifiers trained on matrices with url token TF-IDF scores tied with an overall accuracy score of 96.25</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LinearSVC model returned the highest recall scores for benign and phishing urls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Random Forest Classifier model returned the highest score for predicting positive malicious urls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achieved superior performance with underlying features rely solely on url strings and built ‘in-house’</a:t>
            </a:r>
          </a:p>
          <a:p>
            <a:pPr marL="285750" indent="-285750">
              <a:buFont typeface="Arial" panose="020B0604020202020204" pitchFamily="34" charset="0"/>
              <a:buChar char="•"/>
            </a:pPr>
            <a:r>
              <a:rPr lang="en-US" sz="1800" dirty="0">
                <a:latin typeface="Calibri" panose="020F0502020204030204" pitchFamily="34" charset="0"/>
                <a:cs typeface="Times New Roman" panose="02020603050405020304" pitchFamily="18" charset="0"/>
              </a:rPr>
              <a:t>Stacking classifiers slightly improved overall performance, but not for detecting malicious urls</a:t>
            </a:r>
            <a:endParaRPr lang="en-US" dirty="0"/>
          </a:p>
          <a:p>
            <a:endParaRPr lang="en-US" dirty="0"/>
          </a:p>
        </p:txBody>
      </p:sp>
    </p:spTree>
    <p:extLst>
      <p:ext uri="{BB962C8B-B14F-4D97-AF65-F5344CB8AC3E}">
        <p14:creationId xmlns:p14="http://schemas.microsoft.com/office/powerpoint/2010/main" val="3934624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081B-1527-43F6-A1E7-043BAB7F641E}"/>
              </a:ext>
            </a:extLst>
          </p:cNvPr>
          <p:cNvSpPr>
            <a:spLocks noGrp="1"/>
          </p:cNvSpPr>
          <p:nvPr>
            <p:ph type="title"/>
          </p:nvPr>
        </p:nvSpPr>
        <p:spPr/>
        <p:txBody>
          <a:bodyPr/>
          <a:lstStyle/>
          <a:p>
            <a:r>
              <a:rPr lang="en-US" dirty="0">
                <a:solidFill>
                  <a:schemeClr val="accent3">
                    <a:lumMod val="75000"/>
                  </a:schemeClr>
                </a:solidFill>
              </a:rPr>
              <a:t>Models in Production</a:t>
            </a:r>
          </a:p>
        </p:txBody>
      </p:sp>
      <p:sp>
        <p:nvSpPr>
          <p:cNvPr id="3" name="Text Placeholder 2">
            <a:extLst>
              <a:ext uri="{FF2B5EF4-FFF2-40B4-BE49-F238E27FC236}">
                <a16:creationId xmlns:a16="http://schemas.microsoft.com/office/drawing/2014/main" id="{57F6F9C3-1D9A-4C81-906E-0A576B705ED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4225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8BAA-B56F-4F9D-A112-8121F779C687}"/>
              </a:ext>
            </a:extLst>
          </p:cNvPr>
          <p:cNvSpPr>
            <a:spLocks noGrp="1"/>
          </p:cNvSpPr>
          <p:nvPr>
            <p:ph type="title"/>
          </p:nvPr>
        </p:nvSpPr>
        <p:spPr/>
        <p:txBody>
          <a:bodyPr/>
          <a:lstStyle/>
          <a:p>
            <a:r>
              <a:rPr lang="en-US" dirty="0"/>
              <a:t>Models in Production</a:t>
            </a:r>
          </a:p>
        </p:txBody>
      </p:sp>
      <p:sp>
        <p:nvSpPr>
          <p:cNvPr id="3" name="Content Placeholder 2">
            <a:extLst>
              <a:ext uri="{FF2B5EF4-FFF2-40B4-BE49-F238E27FC236}">
                <a16:creationId xmlns:a16="http://schemas.microsoft.com/office/drawing/2014/main" id="{D2C98532-0262-4F38-BE27-DC4393470AA2}"/>
              </a:ext>
            </a:extLst>
          </p:cNvPr>
          <p:cNvSpPr>
            <a:spLocks noGrp="1"/>
          </p:cNvSpPr>
          <p:nvPr>
            <p:ph idx="1"/>
          </p:nvPr>
        </p:nvSpPr>
        <p:spPr/>
        <p:txBody>
          <a:bodyPr/>
          <a:lstStyle/>
          <a:p>
            <a:r>
              <a:rPr lang="en-US" dirty="0"/>
              <a:t>Goals:</a:t>
            </a:r>
          </a:p>
          <a:p>
            <a:pPr lvl="1"/>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URL classification model to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assist in the investigation of events involving a url</a:t>
            </a:r>
          </a:p>
          <a:p>
            <a:pPr lvl="1"/>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URL 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lassification model for defense against phishing and malicious urls</a:t>
            </a:r>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URL </a:t>
            </a:r>
            <a:r>
              <a:rPr lang="en-US" sz="2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Investigation</a:t>
            </a:r>
          </a:p>
          <a:p>
            <a:pPr lvl="1"/>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URL has passed existing security defenses</a:t>
            </a:r>
          </a:p>
          <a:p>
            <a:pPr lvl="1"/>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Leverage model in an automated, operations workflow that analyzes url links involved in suspicious emails and/or web traffic</a:t>
            </a:r>
          </a:p>
          <a:p>
            <a:pPr lvl="1"/>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Employ a model with high recall scores in classifying phishing and/or malicious urls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Utilize model predictions to inform security personnel or user and/or prevent further actions</a:t>
            </a:r>
          </a:p>
          <a:p>
            <a:pPr marL="457200" lvl="1"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900829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081B-1527-43F6-A1E7-043BAB7F641E}"/>
              </a:ext>
            </a:extLst>
          </p:cNvPr>
          <p:cNvSpPr>
            <a:spLocks noGrp="1"/>
          </p:cNvSpPr>
          <p:nvPr>
            <p:ph type="title"/>
          </p:nvPr>
        </p:nvSpPr>
        <p:spPr/>
        <p:txBody>
          <a:bodyPr/>
          <a:lstStyle/>
          <a:p>
            <a:r>
              <a:rPr lang="en-US" dirty="0">
                <a:solidFill>
                  <a:schemeClr val="accent3">
                    <a:lumMod val="75000"/>
                  </a:schemeClr>
                </a:solidFill>
              </a:rPr>
              <a:t>Next Steps</a:t>
            </a:r>
          </a:p>
        </p:txBody>
      </p:sp>
      <p:sp>
        <p:nvSpPr>
          <p:cNvPr id="3" name="Text Placeholder 2">
            <a:extLst>
              <a:ext uri="{FF2B5EF4-FFF2-40B4-BE49-F238E27FC236}">
                <a16:creationId xmlns:a16="http://schemas.microsoft.com/office/drawing/2014/main" id="{57F6F9C3-1D9A-4C81-906E-0A576B705ED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2297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5AF4-B099-4C28-946C-0E36B70E99D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8EDD28C-65FA-4C22-B3E7-188C0749373B}"/>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Feature Set 1 – Improve model performance by adding additional features (lexical or non-lexical)</a:t>
            </a:r>
          </a:p>
          <a:p>
            <a:r>
              <a:rPr lang="en-US" sz="2400" dirty="0">
                <a:latin typeface="Calibri" panose="020F0502020204030204" pitchFamily="34" charset="0"/>
                <a:ea typeface="Calibri" panose="020F0502020204030204" pitchFamily="34" charset="0"/>
                <a:cs typeface="Times New Roman" panose="02020603050405020304" pitchFamily="18" charset="0"/>
              </a:rPr>
              <a:t>Feature Set 2 – For Stacking Model, switch out</a:t>
            </a:r>
            <a:r>
              <a:rPr lang="en-US" sz="2400" dirty="0">
                <a:effectLst/>
                <a:latin typeface="Calibri" panose="020F0502020204030204" pitchFamily="34" charset="0"/>
                <a:ea typeface="Calibri" panose="020F0502020204030204" pitchFamily="34" charset="0"/>
                <a:cs typeface="Times New Roman" panose="02020603050405020304" pitchFamily="18" charset="0"/>
              </a:rPr>
              <a:t> base classifiers with others (GaussianNB and Decision Tree), to potentially improve overall scores.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Build separate models to classify one URL type</a:t>
            </a:r>
          </a:p>
          <a:p>
            <a:pPr marL="0" indent="0">
              <a:buNone/>
            </a:pPr>
            <a:endParaRPr lang="en-US" dirty="0"/>
          </a:p>
          <a:p>
            <a:endParaRPr lang="en-US" dirty="0"/>
          </a:p>
        </p:txBody>
      </p:sp>
    </p:spTree>
    <p:extLst>
      <p:ext uri="{BB962C8B-B14F-4D97-AF65-F5344CB8AC3E}">
        <p14:creationId xmlns:p14="http://schemas.microsoft.com/office/powerpoint/2010/main" val="2153121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342E-9A0F-4489-8F9C-2D30A1C8862C}"/>
              </a:ext>
            </a:extLst>
          </p:cNvPr>
          <p:cNvSpPr>
            <a:spLocks noGrp="1"/>
          </p:cNvSpPr>
          <p:nvPr>
            <p:ph type="title"/>
          </p:nvPr>
        </p:nvSpPr>
        <p:spPr/>
        <p:txBody>
          <a:bodyPr/>
          <a:lstStyle/>
          <a:p>
            <a:r>
              <a:rPr lang="en-US" dirty="0"/>
              <a:t>The End</a:t>
            </a:r>
          </a:p>
        </p:txBody>
      </p:sp>
      <p:sp>
        <p:nvSpPr>
          <p:cNvPr id="3" name="Text Placeholder 2">
            <a:extLst>
              <a:ext uri="{FF2B5EF4-FFF2-40B4-BE49-F238E27FC236}">
                <a16:creationId xmlns:a16="http://schemas.microsoft.com/office/drawing/2014/main" id="{AEB5DDD4-3B6E-471C-A3F4-864CC593E43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641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9A89-602A-468F-AC67-ABB1B053592A}"/>
              </a:ext>
            </a:extLst>
          </p:cNvPr>
          <p:cNvSpPr>
            <a:spLocks noGrp="1"/>
          </p:cNvSpPr>
          <p:nvPr>
            <p:ph type="title"/>
          </p:nvPr>
        </p:nvSpPr>
        <p:spPr>
          <a:xfrm>
            <a:off x="523197" y="365126"/>
            <a:ext cx="10830603" cy="1155022"/>
          </a:xfrm>
        </p:spPr>
        <p:txBody>
          <a:bodyPr/>
          <a:lstStyle/>
          <a:p>
            <a:r>
              <a:rPr lang="en-US" sz="4400" dirty="0">
                <a:solidFill>
                  <a:schemeClr val="accent3">
                    <a:lumMod val="75000"/>
                  </a:schemeClr>
                </a:solidFill>
              </a:rPr>
              <a:t>Identification of malicious urls</a:t>
            </a:r>
            <a:endParaRPr lang="en-US" dirty="0">
              <a:solidFill>
                <a:schemeClr val="accent3">
                  <a:lumMod val="75000"/>
                </a:schemeClr>
              </a:solidFill>
            </a:endParaRPr>
          </a:p>
        </p:txBody>
      </p:sp>
      <p:sp>
        <p:nvSpPr>
          <p:cNvPr id="3" name="Content Placeholder 2">
            <a:extLst>
              <a:ext uri="{FF2B5EF4-FFF2-40B4-BE49-F238E27FC236}">
                <a16:creationId xmlns:a16="http://schemas.microsoft.com/office/drawing/2014/main" id="{8D5F0827-69F7-46A0-B603-7AB732689298}"/>
              </a:ext>
            </a:extLst>
          </p:cNvPr>
          <p:cNvSpPr>
            <a:spLocks noGrp="1"/>
          </p:cNvSpPr>
          <p:nvPr>
            <p:ph idx="1"/>
          </p:nvPr>
        </p:nvSpPr>
        <p:spPr>
          <a:xfrm>
            <a:off x="573955" y="1520147"/>
            <a:ext cx="10830602" cy="499153"/>
          </a:xfrm>
        </p:spPr>
        <p:txBody>
          <a:bodyPr/>
          <a:lstStyle/>
          <a:p>
            <a:pPr marL="0" indent="0">
              <a:buNone/>
            </a:pPr>
            <a:r>
              <a:rPr lang="en-US" dirty="0"/>
              <a:t> …a key capability for many security tools, using:</a:t>
            </a:r>
          </a:p>
          <a:p>
            <a:pPr marL="0" indent="0">
              <a:buNone/>
            </a:pPr>
            <a:endParaRPr lang="en-US" dirty="0"/>
          </a:p>
        </p:txBody>
      </p:sp>
      <p:pic>
        <p:nvPicPr>
          <p:cNvPr id="24" name="Picture 23" descr="Graphical user interface, text, application&#10;&#10;Description automatically generated">
            <a:extLst>
              <a:ext uri="{FF2B5EF4-FFF2-40B4-BE49-F238E27FC236}">
                <a16:creationId xmlns:a16="http://schemas.microsoft.com/office/drawing/2014/main" id="{DE82169F-28CA-469B-932D-1DD19EE74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498" y="2288945"/>
            <a:ext cx="5605962" cy="3959455"/>
          </a:xfrm>
          <a:prstGeom prst="rect">
            <a:avLst/>
          </a:prstGeom>
        </p:spPr>
      </p:pic>
      <p:sp>
        <p:nvSpPr>
          <p:cNvPr id="25" name="TextBox 24">
            <a:extLst>
              <a:ext uri="{FF2B5EF4-FFF2-40B4-BE49-F238E27FC236}">
                <a16:creationId xmlns:a16="http://schemas.microsoft.com/office/drawing/2014/main" id="{2B3E820E-8BA4-4C29-97C0-E48F9EC5EDFE}"/>
              </a:ext>
            </a:extLst>
          </p:cNvPr>
          <p:cNvSpPr txBox="1"/>
          <p:nvPr/>
        </p:nvSpPr>
        <p:spPr>
          <a:xfrm>
            <a:off x="698500" y="2167116"/>
            <a:ext cx="5130756" cy="3385542"/>
          </a:xfrm>
          <a:prstGeom prst="rect">
            <a:avLst/>
          </a:prstGeom>
          <a:noFill/>
        </p:spPr>
        <p:txBody>
          <a:bodyPr wrap="square" rtlCol="0">
            <a:spAutoFit/>
          </a:bodyPr>
          <a:lstStyle/>
          <a:p>
            <a:pPr marL="0" indent="0">
              <a:buNone/>
            </a:pPr>
            <a:r>
              <a:rPr lang="en-US" sz="2800" dirty="0"/>
              <a:t>1. Blacklists</a:t>
            </a:r>
          </a:p>
          <a:p>
            <a:r>
              <a:rPr lang="en-US" sz="2800" dirty="0"/>
              <a:t>2. Real-Time Evaluation</a:t>
            </a:r>
          </a:p>
          <a:p>
            <a:pPr marL="914400" lvl="1" indent="-457200">
              <a:buFont typeface="Wingdings" panose="05000000000000000000" pitchFamily="2" charset="2"/>
              <a:buChar char="§"/>
            </a:pPr>
            <a:r>
              <a:rPr lang="en-US" sz="2800" dirty="0"/>
              <a:t>Infrastructure reputation</a:t>
            </a:r>
          </a:p>
          <a:p>
            <a:pPr marL="914400" lvl="1" indent="-457200">
              <a:buFont typeface="Wingdings" panose="05000000000000000000" pitchFamily="2" charset="2"/>
              <a:buChar char="§"/>
            </a:pPr>
            <a:r>
              <a:rPr lang="en-US" sz="2800" dirty="0"/>
              <a:t>URL source code</a:t>
            </a:r>
          </a:p>
          <a:p>
            <a:pPr marL="914400" lvl="1" indent="-457200">
              <a:buFont typeface="Wingdings" panose="05000000000000000000" pitchFamily="2" charset="2"/>
              <a:buChar char="§"/>
            </a:pPr>
            <a:r>
              <a:rPr lang="en-US" sz="2800" dirty="0"/>
              <a:t>Client/server communication</a:t>
            </a:r>
          </a:p>
          <a:p>
            <a:pPr marL="914400" lvl="1" indent="-457200">
              <a:buFont typeface="Wingdings" panose="05000000000000000000" pitchFamily="2" charset="2"/>
              <a:buChar char="§"/>
            </a:pPr>
            <a:r>
              <a:rPr lang="en-US" sz="2800" dirty="0"/>
              <a:t>Client system changes</a:t>
            </a:r>
          </a:p>
          <a:p>
            <a:endParaRPr lang="en-US" dirty="0"/>
          </a:p>
        </p:txBody>
      </p:sp>
    </p:spTree>
    <p:extLst>
      <p:ext uri="{BB962C8B-B14F-4D97-AF65-F5344CB8AC3E}">
        <p14:creationId xmlns:p14="http://schemas.microsoft.com/office/powerpoint/2010/main" val="225153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9A89-602A-468F-AC67-ABB1B053592A}"/>
              </a:ext>
            </a:extLst>
          </p:cNvPr>
          <p:cNvSpPr>
            <a:spLocks noGrp="1"/>
          </p:cNvSpPr>
          <p:nvPr>
            <p:ph type="title"/>
          </p:nvPr>
        </p:nvSpPr>
        <p:spPr>
          <a:xfrm>
            <a:off x="594360" y="637125"/>
            <a:ext cx="3163448" cy="5256371"/>
          </a:xfrm>
        </p:spPr>
        <p:txBody>
          <a:bodyPr>
            <a:normAutofit/>
          </a:bodyPr>
          <a:lstStyle/>
          <a:p>
            <a:pPr algn="ctr"/>
            <a:r>
              <a:rPr lang="en-US" dirty="0">
                <a:solidFill>
                  <a:schemeClr val="accent3">
                    <a:lumMod val="75000"/>
                  </a:schemeClr>
                </a:solidFill>
              </a:rPr>
              <a:t>Problems with URL identification</a:t>
            </a:r>
          </a:p>
        </p:txBody>
      </p:sp>
      <p:graphicFrame>
        <p:nvGraphicFramePr>
          <p:cNvPr id="5" name="Content Placeholder 2">
            <a:extLst>
              <a:ext uri="{FF2B5EF4-FFF2-40B4-BE49-F238E27FC236}">
                <a16:creationId xmlns:a16="http://schemas.microsoft.com/office/drawing/2014/main" id="{BDAB22B7-DB73-4A27-BB52-00B60F79FDBC}"/>
              </a:ext>
            </a:extLst>
          </p:cNvPr>
          <p:cNvGraphicFramePr>
            <a:graphicFrameLocks noGrp="1"/>
          </p:cNvGraphicFramePr>
          <p:nvPr>
            <p:ph idx="1"/>
            <p:extLst>
              <p:ext uri="{D42A27DB-BD31-4B8C-83A1-F6EECF244321}">
                <p14:modId xmlns:p14="http://schemas.microsoft.com/office/powerpoint/2010/main" val="308184258"/>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659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6475-FCBC-436F-BFC7-0835691C5005}"/>
              </a:ext>
            </a:extLst>
          </p:cNvPr>
          <p:cNvSpPr>
            <a:spLocks noGrp="1"/>
          </p:cNvSpPr>
          <p:nvPr>
            <p:ph type="title"/>
          </p:nvPr>
        </p:nvSpPr>
        <p:spPr/>
        <p:txBody>
          <a:bodyPr/>
          <a:lstStyle/>
          <a:p>
            <a:r>
              <a:rPr lang="en-US" dirty="0">
                <a:solidFill>
                  <a:schemeClr val="accent3">
                    <a:lumMod val="75000"/>
                  </a:schemeClr>
                </a:solidFill>
              </a:rPr>
              <a:t>Project Approach &amp; Goals</a:t>
            </a:r>
          </a:p>
        </p:txBody>
      </p:sp>
      <p:sp>
        <p:nvSpPr>
          <p:cNvPr id="3" name="Text Placeholder 2">
            <a:extLst>
              <a:ext uri="{FF2B5EF4-FFF2-40B4-BE49-F238E27FC236}">
                <a16:creationId xmlns:a16="http://schemas.microsoft.com/office/drawing/2014/main" id="{ECDFB0E6-7F41-4B11-8833-442CC783E67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85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929F70-B688-494C-ADFE-CC31F97AB80C}"/>
              </a:ext>
            </a:extLst>
          </p:cNvPr>
          <p:cNvSpPr>
            <a:spLocks noGrp="1"/>
          </p:cNvSpPr>
          <p:nvPr>
            <p:ph type="title"/>
          </p:nvPr>
        </p:nvSpPr>
        <p:spPr>
          <a:xfrm>
            <a:off x="838201" y="300639"/>
            <a:ext cx="4571999" cy="1165002"/>
          </a:xfrm>
        </p:spPr>
        <p:txBody>
          <a:bodyPr anchor="b">
            <a:normAutofit/>
          </a:bodyPr>
          <a:lstStyle/>
          <a:p>
            <a:r>
              <a:rPr lang="en-US" b="1" dirty="0">
                <a:solidFill>
                  <a:schemeClr val="accent3">
                    <a:lumMod val="75000"/>
                  </a:schemeClr>
                </a:solidFill>
              </a:rPr>
              <a:t>Goals</a:t>
            </a:r>
          </a:p>
        </p:txBody>
      </p:sp>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 name="TextBox 7">
            <a:extLst>
              <a:ext uri="{FF2B5EF4-FFF2-40B4-BE49-F238E27FC236}">
                <a16:creationId xmlns:a16="http://schemas.microsoft.com/office/drawing/2014/main" id="{89C01E60-29C4-4928-80F3-248A614D27A9}"/>
              </a:ext>
            </a:extLst>
          </p:cNvPr>
          <p:cNvSpPr txBox="1"/>
          <p:nvPr/>
        </p:nvSpPr>
        <p:spPr>
          <a:xfrm>
            <a:off x="852520" y="1753000"/>
            <a:ext cx="1018689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One multi-classification model which accurately classifies a url as benign, phishing or malicious </a:t>
            </a:r>
          </a:p>
        </p:txBody>
      </p:sp>
      <p:sp>
        <p:nvSpPr>
          <p:cNvPr id="11" name="TextBox 10">
            <a:extLst>
              <a:ext uri="{FF2B5EF4-FFF2-40B4-BE49-F238E27FC236}">
                <a16:creationId xmlns:a16="http://schemas.microsoft.com/office/drawing/2014/main" id="{6C335091-B4E1-47DC-96D7-943580A1D5B0}"/>
              </a:ext>
            </a:extLst>
          </p:cNvPr>
          <p:cNvSpPr txBox="1"/>
          <p:nvPr/>
        </p:nvSpPr>
        <p:spPr>
          <a:xfrm>
            <a:off x="852520" y="2707314"/>
            <a:ext cx="525272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Efficient, self-reliant model </a:t>
            </a:r>
          </a:p>
          <a:p>
            <a:pPr marL="285750" indent="-285750">
              <a:buFont typeface="Arial" panose="020B0604020202020204" pitchFamily="34" charset="0"/>
              <a:buChar char="•"/>
            </a:pPr>
            <a:r>
              <a:rPr lang="en-US" sz="2800" dirty="0"/>
              <a:t>Understand feature importance</a:t>
            </a:r>
          </a:p>
          <a:p>
            <a:pPr marL="285750" indent="-285750">
              <a:buFont typeface="Arial" panose="020B0604020202020204" pitchFamily="34" charset="0"/>
              <a:buChar char="•"/>
            </a:pPr>
            <a:r>
              <a:rPr lang="en-US" sz="2800" dirty="0"/>
              <a:t>Utilize model as a supplement to existing security defenses</a:t>
            </a:r>
          </a:p>
          <a:p>
            <a:pPr marL="285750" indent="-285750">
              <a:buFont typeface="Arial" panose="020B0604020202020204" pitchFamily="34" charset="0"/>
              <a:buChar char="•"/>
            </a:pPr>
            <a:r>
              <a:rPr lang="en-US" sz="2800" dirty="0"/>
              <a:t>Help automate security operations workflows for url investigation</a:t>
            </a:r>
          </a:p>
          <a:p>
            <a:pPr marL="285750" indent="-285750">
              <a:buFont typeface="Arial" panose="020B0604020202020204" pitchFamily="34" charset="0"/>
              <a:buChar char="•"/>
            </a:pPr>
            <a:endParaRPr lang="en-US" sz="2800" dirty="0"/>
          </a:p>
        </p:txBody>
      </p:sp>
      <p:pic>
        <p:nvPicPr>
          <p:cNvPr id="7" name="Picture 6" descr="Chart, scatter chart&#10;&#10;Description automatically generated">
            <a:extLst>
              <a:ext uri="{FF2B5EF4-FFF2-40B4-BE49-F238E27FC236}">
                <a16:creationId xmlns:a16="http://schemas.microsoft.com/office/drawing/2014/main" id="{5912D4DD-571B-4021-9B28-3E4D046DE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673" y="2503907"/>
            <a:ext cx="4463167" cy="3448015"/>
          </a:xfrm>
          <a:prstGeom prst="rect">
            <a:avLst/>
          </a:prstGeom>
        </p:spPr>
      </p:pic>
    </p:spTree>
    <p:extLst>
      <p:ext uri="{BB962C8B-B14F-4D97-AF65-F5344CB8AC3E}">
        <p14:creationId xmlns:p14="http://schemas.microsoft.com/office/powerpoint/2010/main" val="136436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9F70-B688-494C-ADFE-CC31F97AB80C}"/>
              </a:ext>
            </a:extLst>
          </p:cNvPr>
          <p:cNvSpPr>
            <a:spLocks noGrp="1"/>
          </p:cNvSpPr>
          <p:nvPr>
            <p:ph type="title"/>
          </p:nvPr>
        </p:nvSpPr>
        <p:spPr>
          <a:xfrm>
            <a:off x="594360" y="637125"/>
            <a:ext cx="3802276" cy="5256371"/>
          </a:xfrm>
        </p:spPr>
        <p:txBody>
          <a:bodyPr>
            <a:normAutofit/>
          </a:bodyPr>
          <a:lstStyle/>
          <a:p>
            <a:pPr marL="0" indent="0" algn="ctr">
              <a:buNone/>
            </a:pPr>
            <a:r>
              <a:rPr lang="en-US" sz="4800" b="1" dirty="0">
                <a:solidFill>
                  <a:schemeClr val="accent3">
                    <a:lumMod val="75000"/>
                  </a:schemeClr>
                </a:solidFill>
              </a:rPr>
              <a:t>Machine Learning Approach</a:t>
            </a:r>
          </a:p>
        </p:txBody>
      </p:sp>
      <p:graphicFrame>
        <p:nvGraphicFramePr>
          <p:cNvPr id="5" name="Content Placeholder 2">
            <a:extLst>
              <a:ext uri="{FF2B5EF4-FFF2-40B4-BE49-F238E27FC236}">
                <a16:creationId xmlns:a16="http://schemas.microsoft.com/office/drawing/2014/main" id="{E3DA9798-5DC3-4D8A-B07E-A793E99E0EAE}"/>
              </a:ext>
            </a:extLst>
          </p:cNvPr>
          <p:cNvGraphicFramePr>
            <a:graphicFrameLocks noGrp="1"/>
          </p:cNvGraphicFramePr>
          <p:nvPr>
            <p:ph idx="1"/>
            <p:extLst>
              <p:ext uri="{D42A27DB-BD31-4B8C-83A1-F6EECF244321}">
                <p14:modId xmlns:p14="http://schemas.microsoft.com/office/powerpoint/2010/main" val="145481858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0344139"/>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2314</Words>
  <Application>Microsoft Office PowerPoint</Application>
  <PresentationFormat>Widescreen</PresentationFormat>
  <Paragraphs>383</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Segoe UI</vt:lpstr>
      <vt:lpstr>Symbol</vt:lpstr>
      <vt:lpstr>Times New Roman</vt:lpstr>
      <vt:lpstr>Wingdings</vt:lpstr>
      <vt:lpstr>Office Theme</vt:lpstr>
      <vt:lpstr>Classifying URLs A Machine Learning Approach</vt:lpstr>
      <vt:lpstr>Outline</vt:lpstr>
      <vt:lpstr>Background</vt:lpstr>
      <vt:lpstr> Malicious web content remains a key resource  leveraged by threat actors </vt:lpstr>
      <vt:lpstr>Identification of malicious urls</vt:lpstr>
      <vt:lpstr>Problems with URL identification</vt:lpstr>
      <vt:lpstr>Project Approach &amp; Goals</vt:lpstr>
      <vt:lpstr>Goals</vt:lpstr>
      <vt:lpstr>Machine Learning Approach</vt:lpstr>
      <vt:lpstr>Considerations</vt:lpstr>
      <vt:lpstr>Machine Learning Approach</vt:lpstr>
      <vt:lpstr>Data</vt:lpstr>
      <vt:lpstr>Data Records</vt:lpstr>
      <vt:lpstr>Feature Creation</vt:lpstr>
      <vt:lpstr>What’s in a url?</vt:lpstr>
      <vt:lpstr>Feature Set 1</vt:lpstr>
      <vt:lpstr>Feature Set 1, cont.</vt:lpstr>
      <vt:lpstr>Feature Set 2</vt:lpstr>
      <vt:lpstr>Exploratory Data Analysis</vt:lpstr>
      <vt:lpstr>Malicious URLs – Key Findings</vt:lpstr>
      <vt:lpstr>Phishing URLs – Key Findings</vt:lpstr>
      <vt:lpstr>Inferential Statistics</vt:lpstr>
      <vt:lpstr>Inferential Statistics – Feature Set 1</vt:lpstr>
      <vt:lpstr>Machine Learning</vt:lpstr>
      <vt:lpstr>Build and test machine learning models</vt:lpstr>
      <vt:lpstr>Model Evaluation Metrics</vt:lpstr>
      <vt:lpstr>Model Evaluation Metrics, cont.</vt:lpstr>
      <vt:lpstr>Model Evaluation Metrics, cont.</vt:lpstr>
      <vt:lpstr>Feature Set 1 – Baseline Scores</vt:lpstr>
      <vt:lpstr>Feature Set 1 – Random Forest Classifier</vt:lpstr>
      <vt:lpstr>Feature Set 1 – Classification Report</vt:lpstr>
      <vt:lpstr>Feature Set 1 – Feature Importance</vt:lpstr>
      <vt:lpstr>Feature Set 1 – Reduced from 96 &gt;&gt;&gt; 22 </vt:lpstr>
      <vt:lpstr>Feature Set 2 – Machine Learning</vt:lpstr>
      <vt:lpstr>Feature Set 2 – Machine Learning</vt:lpstr>
      <vt:lpstr>Feature Set 2 – Baseline Scores</vt:lpstr>
      <vt:lpstr>Feature Set 2 – Parameter Tuning, Validation</vt:lpstr>
      <vt:lpstr>Feature Set 2 – Final Scores</vt:lpstr>
      <vt:lpstr>Feature Set 2 – Final Scores</vt:lpstr>
      <vt:lpstr>Feature Set 2 - Stacking</vt:lpstr>
      <vt:lpstr>Feature Set 2 - Stacking</vt:lpstr>
      <vt:lpstr>Summary</vt:lpstr>
      <vt:lpstr>Machine Learning Summary</vt:lpstr>
      <vt:lpstr>Models in Production</vt:lpstr>
      <vt:lpstr>Models in Production</vt:lpstr>
      <vt:lpstr>Next Steps</vt:lpstr>
      <vt:lpstr>Next Steps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URLs A Machine Learning Approach</dc:title>
  <dc:creator>Helga Wild</dc:creator>
  <cp:lastModifiedBy>Helga Wild</cp:lastModifiedBy>
  <cp:revision>77</cp:revision>
  <cp:lastPrinted>2020-11-25T17:46:54Z</cp:lastPrinted>
  <dcterms:created xsi:type="dcterms:W3CDTF">2020-10-21T12:36:14Z</dcterms:created>
  <dcterms:modified xsi:type="dcterms:W3CDTF">2020-11-25T20:30:50Z</dcterms:modified>
</cp:coreProperties>
</file>