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32"/>
  </p:notesMasterIdLst>
  <p:sldIdLst>
    <p:sldId id="256" r:id="rId2"/>
    <p:sldId id="330" r:id="rId3"/>
    <p:sldId id="291" r:id="rId4"/>
    <p:sldId id="267" r:id="rId5"/>
    <p:sldId id="303" r:id="rId6"/>
    <p:sldId id="270" r:id="rId7"/>
    <p:sldId id="329" r:id="rId8"/>
    <p:sldId id="282" r:id="rId9"/>
    <p:sldId id="284" r:id="rId10"/>
    <p:sldId id="285" r:id="rId11"/>
    <p:sldId id="302" r:id="rId12"/>
    <p:sldId id="300" r:id="rId13"/>
    <p:sldId id="305" r:id="rId14"/>
    <p:sldId id="306" r:id="rId15"/>
    <p:sldId id="307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22" r:id="rId28"/>
    <p:sldId id="298" r:id="rId29"/>
    <p:sldId id="319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F33016-00C5-4725-B224-2D58E8F5ED33}">
          <p14:sldIdLst>
            <p14:sldId id="256"/>
            <p14:sldId id="330"/>
            <p14:sldId id="291"/>
            <p14:sldId id="267"/>
            <p14:sldId id="303"/>
            <p14:sldId id="270"/>
            <p14:sldId id="329"/>
            <p14:sldId id="282"/>
            <p14:sldId id="284"/>
            <p14:sldId id="285"/>
            <p14:sldId id="302"/>
            <p14:sldId id="300"/>
            <p14:sldId id="305"/>
            <p14:sldId id="306"/>
            <p14:sldId id="307"/>
            <p14:sldId id="308"/>
            <p14:sldId id="310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2"/>
            <p14:sldId id="298"/>
            <p14:sldId id="319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C48"/>
    <a:srgbClr val="E0EFF8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8FE35-038E-4E1F-B5CD-4295E14374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1B06A8-FE19-4BF5-8B5D-C4FDC074F45F}">
      <dgm:prSet custT="1"/>
      <dgm:spPr>
        <a:solidFill>
          <a:schemeClr val="accent3"/>
        </a:solidFill>
      </dgm:spPr>
      <dgm:t>
        <a:bodyPr/>
        <a:lstStyle/>
        <a:p>
          <a:r>
            <a:rPr lang="en-US" sz="2800" dirty="0"/>
            <a:t>Feature sets:</a:t>
          </a:r>
        </a:p>
      </dgm:t>
    </dgm:pt>
    <dgm:pt modelId="{1B2FC763-5273-494D-BB48-3AC3E06484A3}" type="parTrans" cxnId="{584B184E-E98F-4A1A-9BBC-2258392F0075}">
      <dgm:prSet/>
      <dgm:spPr/>
      <dgm:t>
        <a:bodyPr/>
        <a:lstStyle/>
        <a:p>
          <a:endParaRPr lang="en-US"/>
        </a:p>
      </dgm:t>
    </dgm:pt>
    <dgm:pt modelId="{C7F14857-8F96-4496-AAFE-3AC689C7049C}" type="sibTrans" cxnId="{584B184E-E98F-4A1A-9BBC-2258392F0075}">
      <dgm:prSet/>
      <dgm:spPr/>
      <dgm:t>
        <a:bodyPr/>
        <a:lstStyle/>
        <a:p>
          <a:endParaRPr lang="en-US"/>
        </a:p>
      </dgm:t>
    </dgm:pt>
    <dgm:pt modelId="{FAC36BBC-53BE-49F0-9561-B79A4316470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>
              <a:solidFill>
                <a:srgbClr val="00B050"/>
              </a:solidFill>
            </a:rPr>
            <a:t> URL-based (lexical) properties</a:t>
          </a:r>
        </a:p>
      </dgm:t>
    </dgm:pt>
    <dgm:pt modelId="{48602BCD-2704-45C5-9080-A44EFB7FC77F}" type="parTrans" cxnId="{319B7593-DCFE-4ADE-8E53-8BBFD4492051}">
      <dgm:prSet/>
      <dgm:spPr/>
      <dgm:t>
        <a:bodyPr/>
        <a:lstStyle/>
        <a:p>
          <a:endParaRPr lang="en-US"/>
        </a:p>
      </dgm:t>
    </dgm:pt>
    <dgm:pt modelId="{97BD5C8B-BA39-45C4-BB2F-E8C8BD2210F5}" type="sibTrans" cxnId="{319B7593-DCFE-4ADE-8E53-8BBFD4492051}">
      <dgm:prSet/>
      <dgm:spPr/>
      <dgm:t>
        <a:bodyPr/>
        <a:lstStyle/>
        <a:p>
          <a:endParaRPr lang="en-US"/>
        </a:p>
      </dgm:t>
    </dgm:pt>
    <dgm:pt modelId="{4D2301FE-B579-47C6-B1DE-FE617CEC91C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>
              <a:solidFill>
                <a:srgbClr val="00B050"/>
              </a:solidFill>
            </a:rPr>
            <a:t> Term-document matrix (NLP approach)</a:t>
          </a:r>
        </a:p>
      </dgm:t>
    </dgm:pt>
    <dgm:pt modelId="{2FA8332F-460B-4CDE-8E90-A09842054DE9}" type="parTrans" cxnId="{39D817F1-3BDD-4897-84EC-21C16A5EDD15}">
      <dgm:prSet/>
      <dgm:spPr/>
      <dgm:t>
        <a:bodyPr/>
        <a:lstStyle/>
        <a:p>
          <a:endParaRPr lang="en-US"/>
        </a:p>
      </dgm:t>
    </dgm:pt>
    <dgm:pt modelId="{A73500D6-71B4-47AB-A786-08FCFFFD23CB}" type="sibTrans" cxnId="{39D817F1-3BDD-4897-84EC-21C16A5EDD15}">
      <dgm:prSet/>
      <dgm:spPr/>
      <dgm:t>
        <a:bodyPr/>
        <a:lstStyle/>
        <a:p>
          <a:endParaRPr lang="en-US"/>
        </a:p>
      </dgm:t>
    </dgm:pt>
    <dgm:pt modelId="{ADE7CF86-D16B-4D3B-B828-7471D7AC1594}" type="pres">
      <dgm:prSet presAssocID="{F558FE35-038E-4E1F-B5CD-4295E143746E}" presName="linear" presStyleCnt="0">
        <dgm:presLayoutVars>
          <dgm:animLvl val="lvl"/>
          <dgm:resizeHandles val="exact"/>
        </dgm:presLayoutVars>
      </dgm:prSet>
      <dgm:spPr/>
    </dgm:pt>
    <dgm:pt modelId="{D8A3228E-3A63-445D-A7DC-7766508AAEA6}" type="pres">
      <dgm:prSet presAssocID="{E11B06A8-FE19-4BF5-8B5D-C4FDC074F45F}" presName="parentText" presStyleLbl="node1" presStyleIdx="0" presStyleCnt="1" custLinFactNeighborY="-5385">
        <dgm:presLayoutVars>
          <dgm:chMax val="0"/>
          <dgm:bulletEnabled val="1"/>
        </dgm:presLayoutVars>
      </dgm:prSet>
      <dgm:spPr/>
    </dgm:pt>
    <dgm:pt modelId="{81C35207-7CC1-4B4C-92D2-A3147F90BCA1}" type="pres">
      <dgm:prSet presAssocID="{E11B06A8-FE19-4BF5-8B5D-C4FDC074F4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115096C-F472-4A1C-BAAE-5E2E116D2AB4}" type="presOf" srcId="{4D2301FE-B579-47C6-B1DE-FE617CEC91C5}" destId="{81C35207-7CC1-4B4C-92D2-A3147F90BCA1}" srcOrd="0" destOrd="1" presId="urn:microsoft.com/office/officeart/2005/8/layout/vList2"/>
    <dgm:cxn modelId="{584B184E-E98F-4A1A-9BBC-2258392F0075}" srcId="{F558FE35-038E-4E1F-B5CD-4295E143746E}" destId="{E11B06A8-FE19-4BF5-8B5D-C4FDC074F45F}" srcOrd="0" destOrd="0" parTransId="{1B2FC763-5273-494D-BB48-3AC3E06484A3}" sibTransId="{C7F14857-8F96-4496-AAFE-3AC689C7049C}"/>
    <dgm:cxn modelId="{91B36D74-BB41-49FE-A555-132D812247DA}" type="presOf" srcId="{F558FE35-038E-4E1F-B5CD-4295E143746E}" destId="{ADE7CF86-D16B-4D3B-B828-7471D7AC1594}" srcOrd="0" destOrd="0" presId="urn:microsoft.com/office/officeart/2005/8/layout/vList2"/>
    <dgm:cxn modelId="{456DC27C-F60F-4A9B-9E3C-57FE92749E37}" type="presOf" srcId="{FAC36BBC-53BE-49F0-9561-B79A43164702}" destId="{81C35207-7CC1-4B4C-92D2-A3147F90BCA1}" srcOrd="0" destOrd="0" presId="urn:microsoft.com/office/officeart/2005/8/layout/vList2"/>
    <dgm:cxn modelId="{319B7593-DCFE-4ADE-8E53-8BBFD4492051}" srcId="{E11B06A8-FE19-4BF5-8B5D-C4FDC074F45F}" destId="{FAC36BBC-53BE-49F0-9561-B79A43164702}" srcOrd="0" destOrd="0" parTransId="{48602BCD-2704-45C5-9080-A44EFB7FC77F}" sibTransId="{97BD5C8B-BA39-45C4-BB2F-E8C8BD2210F5}"/>
    <dgm:cxn modelId="{39EA0DBC-0F63-4543-9A66-689048F308CF}" type="presOf" srcId="{E11B06A8-FE19-4BF5-8B5D-C4FDC074F45F}" destId="{D8A3228E-3A63-445D-A7DC-7766508AAEA6}" srcOrd="0" destOrd="0" presId="urn:microsoft.com/office/officeart/2005/8/layout/vList2"/>
    <dgm:cxn modelId="{39D817F1-3BDD-4897-84EC-21C16A5EDD15}" srcId="{E11B06A8-FE19-4BF5-8B5D-C4FDC074F45F}" destId="{4D2301FE-B579-47C6-B1DE-FE617CEC91C5}" srcOrd="1" destOrd="0" parTransId="{2FA8332F-460B-4CDE-8E90-A09842054DE9}" sibTransId="{A73500D6-71B4-47AB-A786-08FCFFFD23CB}"/>
    <dgm:cxn modelId="{F1F3049C-5810-4080-8EF7-4D5C7B838050}" type="presParOf" srcId="{ADE7CF86-D16B-4D3B-B828-7471D7AC1594}" destId="{D8A3228E-3A63-445D-A7DC-7766508AAEA6}" srcOrd="0" destOrd="0" presId="urn:microsoft.com/office/officeart/2005/8/layout/vList2"/>
    <dgm:cxn modelId="{51A2B537-31CB-41D1-AEBE-A153377BF13C}" type="presParOf" srcId="{ADE7CF86-D16B-4D3B-B828-7471D7AC1594}" destId="{81C35207-7CC1-4B4C-92D2-A3147F90BCA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A028F-9F8D-4BB6-A16D-C527FCB30F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1BB00-4411-4864-BDF6-5EBAE954581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Prep</a:t>
          </a:r>
        </a:p>
      </dgm:t>
    </dgm:pt>
    <dgm:pt modelId="{FC2F28B1-B6B0-4BAD-88D5-7366BD0DDF0F}" type="parTrans" cxnId="{0B2B839A-2057-4EF2-AA11-E9B9A73D9D02}">
      <dgm:prSet/>
      <dgm:spPr/>
      <dgm:t>
        <a:bodyPr/>
        <a:lstStyle/>
        <a:p>
          <a:endParaRPr lang="en-US"/>
        </a:p>
      </dgm:t>
    </dgm:pt>
    <dgm:pt modelId="{B81D5FA3-EEC7-41B4-9A23-EECB064F859E}" type="sibTrans" cxnId="{0B2B839A-2057-4EF2-AA11-E9B9A73D9D02}">
      <dgm:prSet/>
      <dgm:spPr/>
      <dgm:t>
        <a:bodyPr/>
        <a:lstStyle/>
        <a:p>
          <a:endParaRPr lang="en-US"/>
        </a:p>
      </dgm:t>
    </dgm:pt>
    <dgm:pt modelId="{5214DD76-866E-4701-A005-566A1F668616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Remove categorical features</a:t>
          </a:r>
        </a:p>
      </dgm:t>
    </dgm:pt>
    <dgm:pt modelId="{C7C0D158-922C-451F-B86B-BB8005F04023}" type="parTrans" cxnId="{AFAEC295-6222-4F48-91CC-4129AEFC3EE9}">
      <dgm:prSet/>
      <dgm:spPr/>
      <dgm:t>
        <a:bodyPr/>
        <a:lstStyle/>
        <a:p>
          <a:endParaRPr lang="en-US"/>
        </a:p>
      </dgm:t>
    </dgm:pt>
    <dgm:pt modelId="{7F27001C-9A9E-4C0A-B16A-E50222A07531}" type="sibTrans" cxnId="{AFAEC295-6222-4F48-91CC-4129AEFC3EE9}">
      <dgm:prSet/>
      <dgm:spPr/>
      <dgm:t>
        <a:bodyPr/>
        <a:lstStyle/>
        <a:p>
          <a:endParaRPr lang="en-US"/>
        </a:p>
      </dgm:t>
    </dgm:pt>
    <dgm:pt modelId="{199DE1D9-E027-4AEE-B099-905881A2FBD7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Normalization</a:t>
          </a:r>
        </a:p>
      </dgm:t>
    </dgm:pt>
    <dgm:pt modelId="{09988289-1BC2-4994-919A-9FEE4D53EC70}" type="parTrans" cxnId="{6B5B5DF8-AFA6-4194-89F0-3172D7773E53}">
      <dgm:prSet/>
      <dgm:spPr/>
      <dgm:t>
        <a:bodyPr/>
        <a:lstStyle/>
        <a:p>
          <a:endParaRPr lang="en-US"/>
        </a:p>
      </dgm:t>
    </dgm:pt>
    <dgm:pt modelId="{B676B147-0053-4F52-BA56-FE05561F6C8E}" type="sibTrans" cxnId="{6B5B5DF8-AFA6-4194-89F0-3172D7773E53}">
      <dgm:prSet/>
      <dgm:spPr/>
      <dgm:t>
        <a:bodyPr/>
        <a:lstStyle/>
        <a:p>
          <a:endParaRPr lang="en-US"/>
        </a:p>
      </dgm:t>
    </dgm:pt>
    <dgm:pt modelId="{796100E9-A160-47D2-A1CC-CBB55D4DD499}">
      <dgm:prSet phldrT="[Text]"/>
      <dgm:spPr>
        <a:solidFill>
          <a:srgbClr val="040C48"/>
        </a:solidFill>
      </dgm:spPr>
      <dgm:t>
        <a:bodyPr/>
        <a:lstStyle/>
        <a:p>
          <a:r>
            <a:rPr lang="en-US" dirty="0"/>
            <a:t>Train</a:t>
          </a:r>
        </a:p>
      </dgm:t>
    </dgm:pt>
    <dgm:pt modelId="{99E8BC8E-B71F-4784-A7CB-7E405B382087}" type="parTrans" cxnId="{BAB334B0-F917-4451-B2FB-F9A09C00EB84}">
      <dgm:prSet/>
      <dgm:spPr/>
      <dgm:t>
        <a:bodyPr/>
        <a:lstStyle/>
        <a:p>
          <a:endParaRPr lang="en-US"/>
        </a:p>
      </dgm:t>
    </dgm:pt>
    <dgm:pt modelId="{464FD8DE-93A8-4043-971F-785C9137C806}" type="sibTrans" cxnId="{BAB334B0-F917-4451-B2FB-F9A09C00EB84}">
      <dgm:prSet/>
      <dgm:spPr/>
      <dgm:t>
        <a:bodyPr/>
        <a:lstStyle/>
        <a:p>
          <a:endParaRPr lang="en-US"/>
        </a:p>
      </dgm:t>
    </dgm:pt>
    <dgm:pt modelId="{525A3A3F-0E25-40A5-A5D1-C035E0174EEC}">
      <dgm:prSet phldrT="[Text]"/>
      <dgm:spPr>
        <a:solidFill>
          <a:schemeClr val="bg1">
            <a:alpha val="90000"/>
          </a:schemeClr>
        </a:solidFill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Parameter/Classifier tuning</a:t>
          </a:r>
        </a:p>
      </dgm:t>
    </dgm:pt>
    <dgm:pt modelId="{CC893556-656A-4CFA-9B15-B1CFC04BA6FA}" type="parTrans" cxnId="{5764DC81-D718-4AAF-BA23-1CB25653260E}">
      <dgm:prSet/>
      <dgm:spPr/>
      <dgm:t>
        <a:bodyPr/>
        <a:lstStyle/>
        <a:p>
          <a:endParaRPr lang="en-US"/>
        </a:p>
      </dgm:t>
    </dgm:pt>
    <dgm:pt modelId="{8A1AE867-84B1-4535-AA2C-315A64E34F52}" type="sibTrans" cxnId="{5764DC81-D718-4AAF-BA23-1CB25653260E}">
      <dgm:prSet/>
      <dgm:spPr/>
      <dgm:t>
        <a:bodyPr/>
        <a:lstStyle/>
        <a:p>
          <a:endParaRPr lang="en-US"/>
        </a:p>
      </dgm:t>
    </dgm:pt>
    <dgm:pt modelId="{F485EA63-2959-479D-8689-D8676007C8F7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F16F8B9-B7BC-47C6-BD23-027B298977F6}" type="parTrans" cxnId="{ADC3A8AE-FD29-400F-8519-F59F1AA12A6D}">
      <dgm:prSet/>
      <dgm:spPr/>
      <dgm:t>
        <a:bodyPr/>
        <a:lstStyle/>
        <a:p>
          <a:endParaRPr lang="en-US"/>
        </a:p>
      </dgm:t>
    </dgm:pt>
    <dgm:pt modelId="{1222EC3A-4249-4A65-A5ED-94A8452DB54F}" type="sibTrans" cxnId="{ADC3A8AE-FD29-400F-8519-F59F1AA12A6D}">
      <dgm:prSet/>
      <dgm:spPr/>
      <dgm:t>
        <a:bodyPr/>
        <a:lstStyle/>
        <a:p>
          <a:endParaRPr lang="en-US"/>
        </a:p>
      </dgm:t>
    </dgm:pt>
    <dgm:pt modelId="{A0E0A55F-21E4-431E-B68E-78ACE74FEEA3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Predict on test data</a:t>
          </a:r>
        </a:p>
      </dgm:t>
    </dgm:pt>
    <dgm:pt modelId="{BA488A3C-51A8-4B96-B684-E548B14073EE}" type="parTrans" cxnId="{6461E21F-F1F1-4B09-981C-96E9EAAE501B}">
      <dgm:prSet/>
      <dgm:spPr/>
      <dgm:t>
        <a:bodyPr/>
        <a:lstStyle/>
        <a:p>
          <a:endParaRPr lang="en-US"/>
        </a:p>
      </dgm:t>
    </dgm:pt>
    <dgm:pt modelId="{6D5324D3-FB34-4BA7-9B79-F7FAB3D6B89D}" type="sibTrans" cxnId="{6461E21F-F1F1-4B09-981C-96E9EAAE501B}">
      <dgm:prSet/>
      <dgm:spPr/>
      <dgm:t>
        <a:bodyPr/>
        <a:lstStyle/>
        <a:p>
          <a:endParaRPr lang="en-US"/>
        </a:p>
      </dgm:t>
    </dgm:pt>
    <dgm:pt modelId="{6D04E26A-CDB3-4836-BAA5-CD4445063E64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D63DA85-62B9-4D08-BDDE-E40EBDE5F02F}" type="parTrans" cxnId="{5ACDEA2A-5468-4C2C-B549-5B3C97761D98}">
      <dgm:prSet/>
      <dgm:spPr/>
      <dgm:t>
        <a:bodyPr/>
        <a:lstStyle/>
        <a:p>
          <a:endParaRPr lang="en-US"/>
        </a:p>
      </dgm:t>
    </dgm:pt>
    <dgm:pt modelId="{323CEBA8-463F-4ADD-8E0E-AB1CB4D45588}" type="sibTrans" cxnId="{5ACDEA2A-5468-4C2C-B549-5B3C97761D98}">
      <dgm:prSet/>
      <dgm:spPr/>
      <dgm:t>
        <a:bodyPr/>
        <a:lstStyle/>
        <a:p>
          <a:endParaRPr lang="en-US"/>
        </a:p>
      </dgm:t>
    </dgm:pt>
    <dgm:pt modelId="{651F371E-69ED-46E9-82E9-1FAE1380B884}">
      <dgm:prSet phldrT="[Text]"/>
      <dgm:spPr>
        <a:solidFill>
          <a:schemeClr val="bg1">
            <a:alpha val="90000"/>
          </a:schemeClr>
        </a:solidFill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A9F28EA-7114-4BA6-AA68-9CA31A2F21D2}" type="parTrans" cxnId="{BA79C240-2267-4157-8B1E-47F50B647942}">
      <dgm:prSet/>
      <dgm:spPr/>
      <dgm:t>
        <a:bodyPr/>
        <a:lstStyle/>
        <a:p>
          <a:endParaRPr lang="en-US"/>
        </a:p>
      </dgm:t>
    </dgm:pt>
    <dgm:pt modelId="{2238038F-C8B0-4A16-80AC-565F265FAF7D}" type="sibTrans" cxnId="{BA79C240-2267-4157-8B1E-47F50B647942}">
      <dgm:prSet/>
      <dgm:spPr/>
      <dgm:t>
        <a:bodyPr/>
        <a:lstStyle/>
        <a:p>
          <a:endParaRPr lang="en-US"/>
        </a:p>
      </dgm:t>
    </dgm:pt>
    <dgm:pt modelId="{975A9111-D6A5-41C0-8A46-671E89E9D670}" type="pres">
      <dgm:prSet presAssocID="{44EA028F-9F8D-4BB6-A16D-C527FCB30F89}" presName="linearFlow" presStyleCnt="0">
        <dgm:presLayoutVars>
          <dgm:dir/>
          <dgm:animLvl val="lvl"/>
          <dgm:resizeHandles val="exact"/>
        </dgm:presLayoutVars>
      </dgm:prSet>
      <dgm:spPr/>
    </dgm:pt>
    <dgm:pt modelId="{826EB15A-2433-417E-821F-7F9A95286477}" type="pres">
      <dgm:prSet presAssocID="{BFF1BB00-4411-4864-BDF6-5EBAE954581E}" presName="composite" presStyleCnt="0"/>
      <dgm:spPr/>
    </dgm:pt>
    <dgm:pt modelId="{1588B173-2B06-4850-89C0-BB4EB1619CFD}" type="pres">
      <dgm:prSet presAssocID="{BFF1BB00-4411-4864-BDF6-5EBAE95458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6003190-5919-490C-93B8-E3502E3C35DB}" type="pres">
      <dgm:prSet presAssocID="{BFF1BB00-4411-4864-BDF6-5EBAE954581E}" presName="descendantText" presStyleLbl="alignAcc1" presStyleIdx="0" presStyleCnt="3" custLinFactNeighborX="1330" custLinFactNeighborY="-217">
        <dgm:presLayoutVars>
          <dgm:bulletEnabled val="1"/>
        </dgm:presLayoutVars>
      </dgm:prSet>
      <dgm:spPr/>
    </dgm:pt>
    <dgm:pt modelId="{4207793F-9DD8-494F-A586-CD46184DBC6A}" type="pres">
      <dgm:prSet presAssocID="{B81D5FA3-EEC7-41B4-9A23-EECB064F859E}" presName="sp" presStyleCnt="0"/>
      <dgm:spPr/>
    </dgm:pt>
    <dgm:pt modelId="{FDAC0548-FFB8-4C6B-9ACC-4B0197C3C21E}" type="pres">
      <dgm:prSet presAssocID="{796100E9-A160-47D2-A1CC-CBB55D4DD499}" presName="composite" presStyleCnt="0"/>
      <dgm:spPr/>
    </dgm:pt>
    <dgm:pt modelId="{D355BE1B-5A05-4911-ADAA-F1AB43A566C5}" type="pres">
      <dgm:prSet presAssocID="{796100E9-A160-47D2-A1CC-CBB55D4DD4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B88F41-A92E-43A7-85BD-5AF00DA97937}" type="pres">
      <dgm:prSet presAssocID="{796100E9-A160-47D2-A1CC-CBB55D4DD499}" presName="descendantText" presStyleLbl="alignAcc1" presStyleIdx="1" presStyleCnt="3" custLinFactNeighborX="0" custLinFactNeighborY="1151">
        <dgm:presLayoutVars>
          <dgm:bulletEnabled val="1"/>
        </dgm:presLayoutVars>
      </dgm:prSet>
      <dgm:spPr/>
    </dgm:pt>
    <dgm:pt modelId="{DD7955DF-A543-4CA4-9F11-5133FEEA6F4C}" type="pres">
      <dgm:prSet presAssocID="{464FD8DE-93A8-4043-971F-785C9137C806}" presName="sp" presStyleCnt="0"/>
      <dgm:spPr/>
    </dgm:pt>
    <dgm:pt modelId="{C9EA26C5-378B-454D-AA92-B12F29702B8A}" type="pres">
      <dgm:prSet presAssocID="{F485EA63-2959-479D-8689-D8676007C8F7}" presName="composite" presStyleCnt="0"/>
      <dgm:spPr/>
    </dgm:pt>
    <dgm:pt modelId="{8DC85D97-C63F-4DEE-ADE2-0D8706F0913D}" type="pres">
      <dgm:prSet presAssocID="{F485EA63-2959-479D-8689-D8676007C8F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E08643-66B6-4A6E-8637-4DAE171A3521}" type="pres">
      <dgm:prSet presAssocID="{F485EA63-2959-479D-8689-D8676007C8F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DCC910-7D2A-42D4-BA4F-9E750BD24B4B}" type="presOf" srcId="{44EA028F-9F8D-4BB6-A16D-C527FCB30F89}" destId="{975A9111-D6A5-41C0-8A46-671E89E9D670}" srcOrd="0" destOrd="0" presId="urn:microsoft.com/office/officeart/2005/8/layout/chevron2"/>
    <dgm:cxn modelId="{6461E21F-F1F1-4B09-981C-96E9EAAE501B}" srcId="{F485EA63-2959-479D-8689-D8676007C8F7}" destId="{A0E0A55F-21E4-431E-B68E-78ACE74FEEA3}" srcOrd="0" destOrd="0" parTransId="{BA488A3C-51A8-4B96-B684-E548B14073EE}" sibTransId="{6D5324D3-FB34-4BA7-9B79-F7FAB3D6B89D}"/>
    <dgm:cxn modelId="{5ACDEA2A-5468-4C2C-B549-5B3C97761D98}" srcId="{F485EA63-2959-479D-8689-D8676007C8F7}" destId="{6D04E26A-CDB3-4836-BAA5-CD4445063E64}" srcOrd="1" destOrd="0" parTransId="{1D63DA85-62B9-4D08-BDDE-E40EBDE5F02F}" sibTransId="{323CEBA8-463F-4ADD-8E0E-AB1CB4D45588}"/>
    <dgm:cxn modelId="{BA79C240-2267-4157-8B1E-47F50B647942}" srcId="{796100E9-A160-47D2-A1CC-CBB55D4DD499}" destId="{651F371E-69ED-46E9-82E9-1FAE1380B884}" srcOrd="1" destOrd="0" parTransId="{1A9F28EA-7114-4BA6-AA68-9CA31A2F21D2}" sibTransId="{2238038F-C8B0-4A16-80AC-565F265FAF7D}"/>
    <dgm:cxn modelId="{229E536D-622D-4A1D-941B-40A22DC2A6D9}" type="presOf" srcId="{796100E9-A160-47D2-A1CC-CBB55D4DD499}" destId="{D355BE1B-5A05-4911-ADAA-F1AB43A566C5}" srcOrd="0" destOrd="0" presId="urn:microsoft.com/office/officeart/2005/8/layout/chevron2"/>
    <dgm:cxn modelId="{DB838870-D617-49F3-902F-91AE8D7B1700}" type="presOf" srcId="{A0E0A55F-21E4-431E-B68E-78ACE74FEEA3}" destId="{A8E08643-66B6-4A6E-8637-4DAE171A3521}" srcOrd="0" destOrd="0" presId="urn:microsoft.com/office/officeart/2005/8/layout/chevron2"/>
    <dgm:cxn modelId="{5764DC81-D718-4AAF-BA23-1CB25653260E}" srcId="{796100E9-A160-47D2-A1CC-CBB55D4DD499}" destId="{525A3A3F-0E25-40A5-A5D1-C035E0174EEC}" srcOrd="0" destOrd="0" parTransId="{CC893556-656A-4CFA-9B15-B1CFC04BA6FA}" sibTransId="{8A1AE867-84B1-4535-AA2C-315A64E34F52}"/>
    <dgm:cxn modelId="{AFAEC295-6222-4F48-91CC-4129AEFC3EE9}" srcId="{BFF1BB00-4411-4864-BDF6-5EBAE954581E}" destId="{5214DD76-866E-4701-A005-566A1F668616}" srcOrd="0" destOrd="0" parTransId="{C7C0D158-922C-451F-B86B-BB8005F04023}" sibTransId="{7F27001C-9A9E-4C0A-B16A-E50222A07531}"/>
    <dgm:cxn modelId="{0B2B839A-2057-4EF2-AA11-E9B9A73D9D02}" srcId="{44EA028F-9F8D-4BB6-A16D-C527FCB30F89}" destId="{BFF1BB00-4411-4864-BDF6-5EBAE954581E}" srcOrd="0" destOrd="0" parTransId="{FC2F28B1-B6B0-4BAD-88D5-7366BD0DDF0F}" sibTransId="{B81D5FA3-EEC7-41B4-9A23-EECB064F859E}"/>
    <dgm:cxn modelId="{1A789DA9-1A76-4A49-AC24-7F2CAEF0673B}" type="presOf" srcId="{525A3A3F-0E25-40A5-A5D1-C035E0174EEC}" destId="{30B88F41-A92E-43A7-85BD-5AF00DA97937}" srcOrd="0" destOrd="0" presId="urn:microsoft.com/office/officeart/2005/8/layout/chevron2"/>
    <dgm:cxn modelId="{8E4696AD-5EAC-485F-95E3-CC06E852DF74}" type="presOf" srcId="{BFF1BB00-4411-4864-BDF6-5EBAE954581E}" destId="{1588B173-2B06-4850-89C0-BB4EB1619CFD}" srcOrd="0" destOrd="0" presId="urn:microsoft.com/office/officeart/2005/8/layout/chevron2"/>
    <dgm:cxn modelId="{ADC3A8AE-FD29-400F-8519-F59F1AA12A6D}" srcId="{44EA028F-9F8D-4BB6-A16D-C527FCB30F89}" destId="{F485EA63-2959-479D-8689-D8676007C8F7}" srcOrd="2" destOrd="0" parTransId="{5F16F8B9-B7BC-47C6-BD23-027B298977F6}" sibTransId="{1222EC3A-4249-4A65-A5ED-94A8452DB54F}"/>
    <dgm:cxn modelId="{BAB334B0-F917-4451-B2FB-F9A09C00EB84}" srcId="{44EA028F-9F8D-4BB6-A16D-C527FCB30F89}" destId="{796100E9-A160-47D2-A1CC-CBB55D4DD499}" srcOrd="1" destOrd="0" parTransId="{99E8BC8E-B71F-4784-A7CB-7E405B382087}" sibTransId="{464FD8DE-93A8-4043-971F-785C9137C806}"/>
    <dgm:cxn modelId="{49C2B8C2-E55F-4261-9E51-295650A8FA42}" type="presOf" srcId="{6D04E26A-CDB3-4836-BAA5-CD4445063E64}" destId="{A8E08643-66B6-4A6E-8637-4DAE171A3521}" srcOrd="0" destOrd="1" presId="urn:microsoft.com/office/officeart/2005/8/layout/chevron2"/>
    <dgm:cxn modelId="{BDA05DCF-07EA-443A-955F-789A0485DAA3}" type="presOf" srcId="{5214DD76-866E-4701-A005-566A1F668616}" destId="{C6003190-5919-490C-93B8-E3502E3C35DB}" srcOrd="0" destOrd="0" presId="urn:microsoft.com/office/officeart/2005/8/layout/chevron2"/>
    <dgm:cxn modelId="{813454DF-EB16-4E52-936C-5A25779C8BDD}" type="presOf" srcId="{F485EA63-2959-479D-8689-D8676007C8F7}" destId="{8DC85D97-C63F-4DEE-ADE2-0D8706F0913D}" srcOrd="0" destOrd="0" presId="urn:microsoft.com/office/officeart/2005/8/layout/chevron2"/>
    <dgm:cxn modelId="{70273DF0-6BF6-4078-B629-90AA17651D33}" type="presOf" srcId="{199DE1D9-E027-4AEE-B099-905881A2FBD7}" destId="{C6003190-5919-490C-93B8-E3502E3C35DB}" srcOrd="0" destOrd="1" presId="urn:microsoft.com/office/officeart/2005/8/layout/chevron2"/>
    <dgm:cxn modelId="{753CEFF3-9FFF-4783-BE53-87538854BCE9}" type="presOf" srcId="{651F371E-69ED-46E9-82E9-1FAE1380B884}" destId="{30B88F41-A92E-43A7-85BD-5AF00DA97937}" srcOrd="0" destOrd="1" presId="urn:microsoft.com/office/officeart/2005/8/layout/chevron2"/>
    <dgm:cxn modelId="{6B5B5DF8-AFA6-4194-89F0-3172D7773E53}" srcId="{BFF1BB00-4411-4864-BDF6-5EBAE954581E}" destId="{199DE1D9-E027-4AEE-B099-905881A2FBD7}" srcOrd="1" destOrd="0" parTransId="{09988289-1BC2-4994-919A-9FEE4D53EC70}" sibTransId="{B676B147-0053-4F52-BA56-FE05561F6C8E}"/>
    <dgm:cxn modelId="{C9F65536-D9D7-44F5-ADEC-2E1052C4A923}" type="presParOf" srcId="{975A9111-D6A5-41C0-8A46-671E89E9D670}" destId="{826EB15A-2433-417E-821F-7F9A95286477}" srcOrd="0" destOrd="0" presId="urn:microsoft.com/office/officeart/2005/8/layout/chevron2"/>
    <dgm:cxn modelId="{9EE2A6E3-F7CF-4F37-99CD-C7BCFEBBB40E}" type="presParOf" srcId="{826EB15A-2433-417E-821F-7F9A95286477}" destId="{1588B173-2B06-4850-89C0-BB4EB1619CFD}" srcOrd="0" destOrd="0" presId="urn:microsoft.com/office/officeart/2005/8/layout/chevron2"/>
    <dgm:cxn modelId="{88AC1D2C-74B8-43E7-B0C7-C753F3DA9246}" type="presParOf" srcId="{826EB15A-2433-417E-821F-7F9A95286477}" destId="{C6003190-5919-490C-93B8-E3502E3C35DB}" srcOrd="1" destOrd="0" presId="urn:microsoft.com/office/officeart/2005/8/layout/chevron2"/>
    <dgm:cxn modelId="{1709DE93-0C05-4894-B46B-D5825AE6DDA1}" type="presParOf" srcId="{975A9111-D6A5-41C0-8A46-671E89E9D670}" destId="{4207793F-9DD8-494F-A586-CD46184DBC6A}" srcOrd="1" destOrd="0" presId="urn:microsoft.com/office/officeart/2005/8/layout/chevron2"/>
    <dgm:cxn modelId="{29B88C4A-410E-44BE-B966-857F9EB75010}" type="presParOf" srcId="{975A9111-D6A5-41C0-8A46-671E89E9D670}" destId="{FDAC0548-FFB8-4C6B-9ACC-4B0197C3C21E}" srcOrd="2" destOrd="0" presId="urn:microsoft.com/office/officeart/2005/8/layout/chevron2"/>
    <dgm:cxn modelId="{8D157228-EC89-48C0-9EAF-09B7B024BBE8}" type="presParOf" srcId="{FDAC0548-FFB8-4C6B-9ACC-4B0197C3C21E}" destId="{D355BE1B-5A05-4911-ADAA-F1AB43A566C5}" srcOrd="0" destOrd="0" presId="urn:microsoft.com/office/officeart/2005/8/layout/chevron2"/>
    <dgm:cxn modelId="{8FA385C1-921D-4992-BE48-EB251F875F6C}" type="presParOf" srcId="{FDAC0548-FFB8-4C6B-9ACC-4B0197C3C21E}" destId="{30B88F41-A92E-43A7-85BD-5AF00DA97937}" srcOrd="1" destOrd="0" presId="urn:microsoft.com/office/officeart/2005/8/layout/chevron2"/>
    <dgm:cxn modelId="{C9FF55BC-79BF-413A-8A3A-D47DF984C153}" type="presParOf" srcId="{975A9111-D6A5-41C0-8A46-671E89E9D670}" destId="{DD7955DF-A543-4CA4-9F11-5133FEEA6F4C}" srcOrd="3" destOrd="0" presId="urn:microsoft.com/office/officeart/2005/8/layout/chevron2"/>
    <dgm:cxn modelId="{C035B083-5FF8-4BEE-A017-79DA9A8DBC48}" type="presParOf" srcId="{975A9111-D6A5-41C0-8A46-671E89E9D670}" destId="{C9EA26C5-378B-454D-AA92-B12F29702B8A}" srcOrd="4" destOrd="0" presId="urn:microsoft.com/office/officeart/2005/8/layout/chevron2"/>
    <dgm:cxn modelId="{C501C4D8-4105-4810-B90B-A3F4982C6F25}" type="presParOf" srcId="{C9EA26C5-378B-454D-AA92-B12F29702B8A}" destId="{8DC85D97-C63F-4DEE-ADE2-0D8706F0913D}" srcOrd="0" destOrd="0" presId="urn:microsoft.com/office/officeart/2005/8/layout/chevron2"/>
    <dgm:cxn modelId="{74CAFFC8-333D-4235-B827-BE0F22F623FE}" type="presParOf" srcId="{C9EA26C5-378B-454D-AA92-B12F29702B8A}" destId="{A8E08643-66B6-4A6E-8637-4DAE171A35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EA028F-9F8D-4BB6-A16D-C527FCB30F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1BB00-4411-4864-BDF6-5EBAE954581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Prep</a:t>
          </a:r>
        </a:p>
      </dgm:t>
    </dgm:pt>
    <dgm:pt modelId="{FC2F28B1-B6B0-4BAD-88D5-7366BD0DDF0F}" type="parTrans" cxnId="{0B2B839A-2057-4EF2-AA11-E9B9A73D9D02}">
      <dgm:prSet/>
      <dgm:spPr/>
      <dgm:t>
        <a:bodyPr/>
        <a:lstStyle/>
        <a:p>
          <a:endParaRPr lang="en-US"/>
        </a:p>
      </dgm:t>
    </dgm:pt>
    <dgm:pt modelId="{B81D5FA3-EEC7-41B4-9A23-EECB064F859E}" type="sibTrans" cxnId="{0B2B839A-2057-4EF2-AA11-E9B9A73D9D02}">
      <dgm:prSet/>
      <dgm:spPr/>
      <dgm:t>
        <a:bodyPr/>
        <a:lstStyle/>
        <a:p>
          <a:endParaRPr lang="en-US"/>
        </a:p>
      </dgm:t>
    </dgm:pt>
    <dgm:pt modelId="{5214DD76-866E-4701-A005-566A1F668616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Tokenization</a:t>
          </a:r>
        </a:p>
      </dgm:t>
    </dgm:pt>
    <dgm:pt modelId="{C7C0D158-922C-451F-B86B-BB8005F04023}" type="parTrans" cxnId="{AFAEC295-6222-4F48-91CC-4129AEFC3EE9}">
      <dgm:prSet/>
      <dgm:spPr/>
      <dgm:t>
        <a:bodyPr/>
        <a:lstStyle/>
        <a:p>
          <a:endParaRPr lang="en-US"/>
        </a:p>
      </dgm:t>
    </dgm:pt>
    <dgm:pt modelId="{7F27001C-9A9E-4C0A-B16A-E50222A07531}" type="sibTrans" cxnId="{AFAEC295-6222-4F48-91CC-4129AEFC3EE9}">
      <dgm:prSet/>
      <dgm:spPr/>
      <dgm:t>
        <a:bodyPr/>
        <a:lstStyle/>
        <a:p>
          <a:endParaRPr lang="en-US"/>
        </a:p>
      </dgm:t>
    </dgm:pt>
    <dgm:pt modelId="{199DE1D9-E027-4AEE-B099-905881A2FBD7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Build Term-document matrix</a:t>
          </a:r>
        </a:p>
      </dgm:t>
    </dgm:pt>
    <dgm:pt modelId="{09988289-1BC2-4994-919A-9FEE4D53EC70}" type="parTrans" cxnId="{6B5B5DF8-AFA6-4194-89F0-3172D7773E53}">
      <dgm:prSet/>
      <dgm:spPr/>
      <dgm:t>
        <a:bodyPr/>
        <a:lstStyle/>
        <a:p>
          <a:endParaRPr lang="en-US"/>
        </a:p>
      </dgm:t>
    </dgm:pt>
    <dgm:pt modelId="{B676B147-0053-4F52-BA56-FE05561F6C8E}" type="sibTrans" cxnId="{6B5B5DF8-AFA6-4194-89F0-3172D7773E53}">
      <dgm:prSet/>
      <dgm:spPr/>
      <dgm:t>
        <a:bodyPr/>
        <a:lstStyle/>
        <a:p>
          <a:endParaRPr lang="en-US"/>
        </a:p>
      </dgm:t>
    </dgm:pt>
    <dgm:pt modelId="{796100E9-A160-47D2-A1CC-CBB55D4DD499}">
      <dgm:prSet phldrT="[Text]"/>
      <dgm:spPr>
        <a:solidFill>
          <a:srgbClr val="040C48"/>
        </a:solidFill>
      </dgm:spPr>
      <dgm:t>
        <a:bodyPr/>
        <a:lstStyle/>
        <a:p>
          <a:r>
            <a:rPr lang="en-US" dirty="0"/>
            <a:t>Train</a:t>
          </a:r>
        </a:p>
      </dgm:t>
    </dgm:pt>
    <dgm:pt modelId="{99E8BC8E-B71F-4784-A7CB-7E405B382087}" type="parTrans" cxnId="{BAB334B0-F917-4451-B2FB-F9A09C00EB84}">
      <dgm:prSet/>
      <dgm:spPr/>
      <dgm:t>
        <a:bodyPr/>
        <a:lstStyle/>
        <a:p>
          <a:endParaRPr lang="en-US"/>
        </a:p>
      </dgm:t>
    </dgm:pt>
    <dgm:pt modelId="{464FD8DE-93A8-4043-971F-785C9137C806}" type="sibTrans" cxnId="{BAB334B0-F917-4451-B2FB-F9A09C00EB84}">
      <dgm:prSet/>
      <dgm:spPr/>
      <dgm:t>
        <a:bodyPr/>
        <a:lstStyle/>
        <a:p>
          <a:endParaRPr lang="en-US"/>
        </a:p>
      </dgm:t>
    </dgm:pt>
    <dgm:pt modelId="{525A3A3F-0E25-40A5-A5D1-C035E0174EEC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Parameter/Classifier tuning</a:t>
          </a:r>
        </a:p>
      </dgm:t>
    </dgm:pt>
    <dgm:pt modelId="{CC893556-656A-4CFA-9B15-B1CFC04BA6FA}" type="parTrans" cxnId="{5764DC81-D718-4AAF-BA23-1CB25653260E}">
      <dgm:prSet/>
      <dgm:spPr/>
      <dgm:t>
        <a:bodyPr/>
        <a:lstStyle/>
        <a:p>
          <a:endParaRPr lang="en-US"/>
        </a:p>
      </dgm:t>
    </dgm:pt>
    <dgm:pt modelId="{8A1AE867-84B1-4535-AA2C-315A64E34F52}" type="sibTrans" cxnId="{5764DC81-D718-4AAF-BA23-1CB25653260E}">
      <dgm:prSet/>
      <dgm:spPr/>
      <dgm:t>
        <a:bodyPr/>
        <a:lstStyle/>
        <a:p>
          <a:endParaRPr lang="en-US"/>
        </a:p>
      </dgm:t>
    </dgm:pt>
    <dgm:pt modelId="{D8DD3590-6BA5-4DAE-84C9-5F66736EAF99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392D05D5-5BAF-4A74-908E-A1BA1EBEE2A3}" type="parTrans" cxnId="{E9E3E830-3174-4BF4-93ED-CEA6BFFF4DBD}">
      <dgm:prSet/>
      <dgm:spPr/>
      <dgm:t>
        <a:bodyPr/>
        <a:lstStyle/>
        <a:p>
          <a:endParaRPr lang="en-US"/>
        </a:p>
      </dgm:t>
    </dgm:pt>
    <dgm:pt modelId="{1BE47BAD-ED5F-4FD4-9DB0-60373F063C4B}" type="sibTrans" cxnId="{E9E3E830-3174-4BF4-93ED-CEA6BFFF4DBD}">
      <dgm:prSet/>
      <dgm:spPr/>
      <dgm:t>
        <a:bodyPr/>
        <a:lstStyle/>
        <a:p>
          <a:endParaRPr lang="en-US"/>
        </a:p>
      </dgm:t>
    </dgm:pt>
    <dgm:pt modelId="{F485EA63-2959-479D-8689-D8676007C8F7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F16F8B9-B7BC-47C6-BD23-027B298977F6}" type="parTrans" cxnId="{ADC3A8AE-FD29-400F-8519-F59F1AA12A6D}">
      <dgm:prSet/>
      <dgm:spPr/>
      <dgm:t>
        <a:bodyPr/>
        <a:lstStyle/>
        <a:p>
          <a:endParaRPr lang="en-US"/>
        </a:p>
      </dgm:t>
    </dgm:pt>
    <dgm:pt modelId="{1222EC3A-4249-4A65-A5ED-94A8452DB54F}" type="sibTrans" cxnId="{ADC3A8AE-FD29-400F-8519-F59F1AA12A6D}">
      <dgm:prSet/>
      <dgm:spPr/>
      <dgm:t>
        <a:bodyPr/>
        <a:lstStyle/>
        <a:p>
          <a:endParaRPr lang="en-US"/>
        </a:p>
      </dgm:t>
    </dgm:pt>
    <dgm:pt modelId="{A0E0A55F-21E4-431E-B68E-78ACE74FEEA3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Predict on test data</a:t>
          </a:r>
        </a:p>
      </dgm:t>
    </dgm:pt>
    <dgm:pt modelId="{BA488A3C-51A8-4B96-B684-E548B14073EE}" type="parTrans" cxnId="{6461E21F-F1F1-4B09-981C-96E9EAAE501B}">
      <dgm:prSet/>
      <dgm:spPr/>
      <dgm:t>
        <a:bodyPr/>
        <a:lstStyle/>
        <a:p>
          <a:endParaRPr lang="en-US"/>
        </a:p>
      </dgm:t>
    </dgm:pt>
    <dgm:pt modelId="{6D5324D3-FB34-4BA7-9B79-F7FAB3D6B89D}" type="sibTrans" cxnId="{6461E21F-F1F1-4B09-981C-96E9EAAE501B}">
      <dgm:prSet/>
      <dgm:spPr/>
      <dgm:t>
        <a:bodyPr/>
        <a:lstStyle/>
        <a:p>
          <a:endParaRPr lang="en-US"/>
        </a:p>
      </dgm:t>
    </dgm:pt>
    <dgm:pt modelId="{6D04E26A-CDB3-4836-BAA5-CD4445063E64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D63DA85-62B9-4D08-BDDE-E40EBDE5F02F}" type="parTrans" cxnId="{5ACDEA2A-5468-4C2C-B549-5B3C97761D98}">
      <dgm:prSet/>
      <dgm:spPr/>
      <dgm:t>
        <a:bodyPr/>
        <a:lstStyle/>
        <a:p>
          <a:endParaRPr lang="en-US"/>
        </a:p>
      </dgm:t>
    </dgm:pt>
    <dgm:pt modelId="{323CEBA8-463F-4ADD-8E0E-AB1CB4D45588}" type="sibTrans" cxnId="{5ACDEA2A-5468-4C2C-B549-5B3C97761D98}">
      <dgm:prSet/>
      <dgm:spPr/>
      <dgm:t>
        <a:bodyPr/>
        <a:lstStyle/>
        <a:p>
          <a:endParaRPr lang="en-US"/>
        </a:p>
      </dgm:t>
    </dgm:pt>
    <dgm:pt modelId="{975A9111-D6A5-41C0-8A46-671E89E9D670}" type="pres">
      <dgm:prSet presAssocID="{44EA028F-9F8D-4BB6-A16D-C527FCB30F89}" presName="linearFlow" presStyleCnt="0">
        <dgm:presLayoutVars>
          <dgm:dir/>
          <dgm:animLvl val="lvl"/>
          <dgm:resizeHandles val="exact"/>
        </dgm:presLayoutVars>
      </dgm:prSet>
      <dgm:spPr/>
    </dgm:pt>
    <dgm:pt modelId="{826EB15A-2433-417E-821F-7F9A95286477}" type="pres">
      <dgm:prSet presAssocID="{BFF1BB00-4411-4864-BDF6-5EBAE954581E}" presName="composite" presStyleCnt="0"/>
      <dgm:spPr/>
    </dgm:pt>
    <dgm:pt modelId="{1588B173-2B06-4850-89C0-BB4EB1619CFD}" type="pres">
      <dgm:prSet presAssocID="{BFF1BB00-4411-4864-BDF6-5EBAE95458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6003190-5919-490C-93B8-E3502E3C35DB}" type="pres">
      <dgm:prSet presAssocID="{BFF1BB00-4411-4864-BDF6-5EBAE954581E}" presName="descendantText" presStyleLbl="alignAcc1" presStyleIdx="0" presStyleCnt="3" custLinFactNeighborX="1330" custLinFactNeighborY="-217">
        <dgm:presLayoutVars>
          <dgm:bulletEnabled val="1"/>
        </dgm:presLayoutVars>
      </dgm:prSet>
      <dgm:spPr/>
    </dgm:pt>
    <dgm:pt modelId="{4207793F-9DD8-494F-A586-CD46184DBC6A}" type="pres">
      <dgm:prSet presAssocID="{B81D5FA3-EEC7-41B4-9A23-EECB064F859E}" presName="sp" presStyleCnt="0"/>
      <dgm:spPr/>
    </dgm:pt>
    <dgm:pt modelId="{FDAC0548-FFB8-4C6B-9ACC-4B0197C3C21E}" type="pres">
      <dgm:prSet presAssocID="{796100E9-A160-47D2-A1CC-CBB55D4DD499}" presName="composite" presStyleCnt="0"/>
      <dgm:spPr/>
    </dgm:pt>
    <dgm:pt modelId="{D355BE1B-5A05-4911-ADAA-F1AB43A566C5}" type="pres">
      <dgm:prSet presAssocID="{796100E9-A160-47D2-A1CC-CBB55D4DD4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B88F41-A92E-43A7-85BD-5AF00DA97937}" type="pres">
      <dgm:prSet presAssocID="{796100E9-A160-47D2-A1CC-CBB55D4DD499}" presName="descendantText" presStyleLbl="alignAcc1" presStyleIdx="1" presStyleCnt="3" custLinFactNeighborX="-75" custLinFactNeighborY="-3452">
        <dgm:presLayoutVars>
          <dgm:bulletEnabled val="1"/>
        </dgm:presLayoutVars>
      </dgm:prSet>
      <dgm:spPr/>
    </dgm:pt>
    <dgm:pt modelId="{DD7955DF-A543-4CA4-9F11-5133FEEA6F4C}" type="pres">
      <dgm:prSet presAssocID="{464FD8DE-93A8-4043-971F-785C9137C806}" presName="sp" presStyleCnt="0"/>
      <dgm:spPr/>
    </dgm:pt>
    <dgm:pt modelId="{C9EA26C5-378B-454D-AA92-B12F29702B8A}" type="pres">
      <dgm:prSet presAssocID="{F485EA63-2959-479D-8689-D8676007C8F7}" presName="composite" presStyleCnt="0"/>
      <dgm:spPr/>
    </dgm:pt>
    <dgm:pt modelId="{8DC85D97-C63F-4DEE-ADE2-0D8706F0913D}" type="pres">
      <dgm:prSet presAssocID="{F485EA63-2959-479D-8689-D8676007C8F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E08643-66B6-4A6E-8637-4DAE171A3521}" type="pres">
      <dgm:prSet presAssocID="{F485EA63-2959-479D-8689-D8676007C8F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DCC910-7D2A-42D4-BA4F-9E750BD24B4B}" type="presOf" srcId="{44EA028F-9F8D-4BB6-A16D-C527FCB30F89}" destId="{975A9111-D6A5-41C0-8A46-671E89E9D670}" srcOrd="0" destOrd="0" presId="urn:microsoft.com/office/officeart/2005/8/layout/chevron2"/>
    <dgm:cxn modelId="{6461E21F-F1F1-4B09-981C-96E9EAAE501B}" srcId="{F485EA63-2959-479D-8689-D8676007C8F7}" destId="{A0E0A55F-21E4-431E-B68E-78ACE74FEEA3}" srcOrd="0" destOrd="0" parTransId="{BA488A3C-51A8-4B96-B684-E548B14073EE}" sibTransId="{6D5324D3-FB34-4BA7-9B79-F7FAB3D6B89D}"/>
    <dgm:cxn modelId="{5ACDEA2A-5468-4C2C-B549-5B3C97761D98}" srcId="{F485EA63-2959-479D-8689-D8676007C8F7}" destId="{6D04E26A-CDB3-4836-BAA5-CD4445063E64}" srcOrd="1" destOrd="0" parTransId="{1D63DA85-62B9-4D08-BDDE-E40EBDE5F02F}" sibTransId="{323CEBA8-463F-4ADD-8E0E-AB1CB4D45588}"/>
    <dgm:cxn modelId="{E9E3E830-3174-4BF4-93ED-CEA6BFFF4DBD}" srcId="{796100E9-A160-47D2-A1CC-CBB55D4DD499}" destId="{D8DD3590-6BA5-4DAE-84C9-5F66736EAF99}" srcOrd="1" destOrd="0" parTransId="{392D05D5-5BAF-4A74-908E-A1BA1EBEE2A3}" sibTransId="{1BE47BAD-ED5F-4FD4-9DB0-60373F063C4B}"/>
    <dgm:cxn modelId="{229E536D-622D-4A1D-941B-40A22DC2A6D9}" type="presOf" srcId="{796100E9-A160-47D2-A1CC-CBB55D4DD499}" destId="{D355BE1B-5A05-4911-ADAA-F1AB43A566C5}" srcOrd="0" destOrd="0" presId="urn:microsoft.com/office/officeart/2005/8/layout/chevron2"/>
    <dgm:cxn modelId="{DB838870-D617-49F3-902F-91AE8D7B1700}" type="presOf" srcId="{A0E0A55F-21E4-431E-B68E-78ACE74FEEA3}" destId="{A8E08643-66B6-4A6E-8637-4DAE171A3521}" srcOrd="0" destOrd="0" presId="urn:microsoft.com/office/officeart/2005/8/layout/chevron2"/>
    <dgm:cxn modelId="{BC287073-3816-497C-8012-5028EA61DFAA}" type="presOf" srcId="{D8DD3590-6BA5-4DAE-84C9-5F66736EAF99}" destId="{30B88F41-A92E-43A7-85BD-5AF00DA97937}" srcOrd="0" destOrd="1" presId="urn:microsoft.com/office/officeart/2005/8/layout/chevron2"/>
    <dgm:cxn modelId="{5764DC81-D718-4AAF-BA23-1CB25653260E}" srcId="{796100E9-A160-47D2-A1CC-CBB55D4DD499}" destId="{525A3A3F-0E25-40A5-A5D1-C035E0174EEC}" srcOrd="0" destOrd="0" parTransId="{CC893556-656A-4CFA-9B15-B1CFC04BA6FA}" sibTransId="{8A1AE867-84B1-4535-AA2C-315A64E34F52}"/>
    <dgm:cxn modelId="{AFAEC295-6222-4F48-91CC-4129AEFC3EE9}" srcId="{BFF1BB00-4411-4864-BDF6-5EBAE954581E}" destId="{5214DD76-866E-4701-A005-566A1F668616}" srcOrd="0" destOrd="0" parTransId="{C7C0D158-922C-451F-B86B-BB8005F04023}" sibTransId="{7F27001C-9A9E-4C0A-B16A-E50222A07531}"/>
    <dgm:cxn modelId="{0B2B839A-2057-4EF2-AA11-E9B9A73D9D02}" srcId="{44EA028F-9F8D-4BB6-A16D-C527FCB30F89}" destId="{BFF1BB00-4411-4864-BDF6-5EBAE954581E}" srcOrd="0" destOrd="0" parTransId="{FC2F28B1-B6B0-4BAD-88D5-7366BD0DDF0F}" sibTransId="{B81D5FA3-EEC7-41B4-9A23-EECB064F859E}"/>
    <dgm:cxn modelId="{1A789DA9-1A76-4A49-AC24-7F2CAEF0673B}" type="presOf" srcId="{525A3A3F-0E25-40A5-A5D1-C035E0174EEC}" destId="{30B88F41-A92E-43A7-85BD-5AF00DA97937}" srcOrd="0" destOrd="0" presId="urn:microsoft.com/office/officeart/2005/8/layout/chevron2"/>
    <dgm:cxn modelId="{8E4696AD-5EAC-485F-95E3-CC06E852DF74}" type="presOf" srcId="{BFF1BB00-4411-4864-BDF6-5EBAE954581E}" destId="{1588B173-2B06-4850-89C0-BB4EB1619CFD}" srcOrd="0" destOrd="0" presId="urn:microsoft.com/office/officeart/2005/8/layout/chevron2"/>
    <dgm:cxn modelId="{ADC3A8AE-FD29-400F-8519-F59F1AA12A6D}" srcId="{44EA028F-9F8D-4BB6-A16D-C527FCB30F89}" destId="{F485EA63-2959-479D-8689-D8676007C8F7}" srcOrd="2" destOrd="0" parTransId="{5F16F8B9-B7BC-47C6-BD23-027B298977F6}" sibTransId="{1222EC3A-4249-4A65-A5ED-94A8452DB54F}"/>
    <dgm:cxn modelId="{BAB334B0-F917-4451-B2FB-F9A09C00EB84}" srcId="{44EA028F-9F8D-4BB6-A16D-C527FCB30F89}" destId="{796100E9-A160-47D2-A1CC-CBB55D4DD499}" srcOrd="1" destOrd="0" parTransId="{99E8BC8E-B71F-4784-A7CB-7E405B382087}" sibTransId="{464FD8DE-93A8-4043-971F-785C9137C806}"/>
    <dgm:cxn modelId="{49C2B8C2-E55F-4261-9E51-295650A8FA42}" type="presOf" srcId="{6D04E26A-CDB3-4836-BAA5-CD4445063E64}" destId="{A8E08643-66B6-4A6E-8637-4DAE171A3521}" srcOrd="0" destOrd="1" presId="urn:microsoft.com/office/officeart/2005/8/layout/chevron2"/>
    <dgm:cxn modelId="{BDA05DCF-07EA-443A-955F-789A0485DAA3}" type="presOf" srcId="{5214DD76-866E-4701-A005-566A1F668616}" destId="{C6003190-5919-490C-93B8-E3502E3C35DB}" srcOrd="0" destOrd="0" presId="urn:microsoft.com/office/officeart/2005/8/layout/chevron2"/>
    <dgm:cxn modelId="{813454DF-EB16-4E52-936C-5A25779C8BDD}" type="presOf" srcId="{F485EA63-2959-479D-8689-D8676007C8F7}" destId="{8DC85D97-C63F-4DEE-ADE2-0D8706F0913D}" srcOrd="0" destOrd="0" presId="urn:microsoft.com/office/officeart/2005/8/layout/chevron2"/>
    <dgm:cxn modelId="{70273DF0-6BF6-4078-B629-90AA17651D33}" type="presOf" srcId="{199DE1D9-E027-4AEE-B099-905881A2FBD7}" destId="{C6003190-5919-490C-93B8-E3502E3C35DB}" srcOrd="0" destOrd="1" presId="urn:microsoft.com/office/officeart/2005/8/layout/chevron2"/>
    <dgm:cxn modelId="{6B5B5DF8-AFA6-4194-89F0-3172D7773E53}" srcId="{BFF1BB00-4411-4864-BDF6-5EBAE954581E}" destId="{199DE1D9-E027-4AEE-B099-905881A2FBD7}" srcOrd="1" destOrd="0" parTransId="{09988289-1BC2-4994-919A-9FEE4D53EC70}" sibTransId="{B676B147-0053-4F52-BA56-FE05561F6C8E}"/>
    <dgm:cxn modelId="{C9F65536-D9D7-44F5-ADEC-2E1052C4A923}" type="presParOf" srcId="{975A9111-D6A5-41C0-8A46-671E89E9D670}" destId="{826EB15A-2433-417E-821F-7F9A95286477}" srcOrd="0" destOrd="0" presId="urn:microsoft.com/office/officeart/2005/8/layout/chevron2"/>
    <dgm:cxn modelId="{9EE2A6E3-F7CF-4F37-99CD-C7BCFEBBB40E}" type="presParOf" srcId="{826EB15A-2433-417E-821F-7F9A95286477}" destId="{1588B173-2B06-4850-89C0-BB4EB1619CFD}" srcOrd="0" destOrd="0" presId="urn:microsoft.com/office/officeart/2005/8/layout/chevron2"/>
    <dgm:cxn modelId="{88AC1D2C-74B8-43E7-B0C7-C753F3DA9246}" type="presParOf" srcId="{826EB15A-2433-417E-821F-7F9A95286477}" destId="{C6003190-5919-490C-93B8-E3502E3C35DB}" srcOrd="1" destOrd="0" presId="urn:microsoft.com/office/officeart/2005/8/layout/chevron2"/>
    <dgm:cxn modelId="{1709DE93-0C05-4894-B46B-D5825AE6DDA1}" type="presParOf" srcId="{975A9111-D6A5-41C0-8A46-671E89E9D670}" destId="{4207793F-9DD8-494F-A586-CD46184DBC6A}" srcOrd="1" destOrd="0" presId="urn:microsoft.com/office/officeart/2005/8/layout/chevron2"/>
    <dgm:cxn modelId="{29B88C4A-410E-44BE-B966-857F9EB75010}" type="presParOf" srcId="{975A9111-D6A5-41C0-8A46-671E89E9D670}" destId="{FDAC0548-FFB8-4C6B-9ACC-4B0197C3C21E}" srcOrd="2" destOrd="0" presId="urn:microsoft.com/office/officeart/2005/8/layout/chevron2"/>
    <dgm:cxn modelId="{8D157228-EC89-48C0-9EAF-09B7B024BBE8}" type="presParOf" srcId="{FDAC0548-FFB8-4C6B-9ACC-4B0197C3C21E}" destId="{D355BE1B-5A05-4911-ADAA-F1AB43A566C5}" srcOrd="0" destOrd="0" presId="urn:microsoft.com/office/officeart/2005/8/layout/chevron2"/>
    <dgm:cxn modelId="{8FA385C1-921D-4992-BE48-EB251F875F6C}" type="presParOf" srcId="{FDAC0548-FFB8-4C6B-9ACC-4B0197C3C21E}" destId="{30B88F41-A92E-43A7-85BD-5AF00DA97937}" srcOrd="1" destOrd="0" presId="urn:microsoft.com/office/officeart/2005/8/layout/chevron2"/>
    <dgm:cxn modelId="{C9FF55BC-79BF-413A-8A3A-D47DF984C153}" type="presParOf" srcId="{975A9111-D6A5-41C0-8A46-671E89E9D670}" destId="{DD7955DF-A543-4CA4-9F11-5133FEEA6F4C}" srcOrd="3" destOrd="0" presId="urn:microsoft.com/office/officeart/2005/8/layout/chevron2"/>
    <dgm:cxn modelId="{C035B083-5FF8-4BEE-A017-79DA9A8DBC48}" type="presParOf" srcId="{975A9111-D6A5-41C0-8A46-671E89E9D670}" destId="{C9EA26C5-378B-454D-AA92-B12F29702B8A}" srcOrd="4" destOrd="0" presId="urn:microsoft.com/office/officeart/2005/8/layout/chevron2"/>
    <dgm:cxn modelId="{C501C4D8-4105-4810-B90B-A3F4982C6F25}" type="presParOf" srcId="{C9EA26C5-378B-454D-AA92-B12F29702B8A}" destId="{8DC85D97-C63F-4DEE-ADE2-0D8706F0913D}" srcOrd="0" destOrd="0" presId="urn:microsoft.com/office/officeart/2005/8/layout/chevron2"/>
    <dgm:cxn modelId="{74CAFFC8-333D-4235-B827-BE0F22F623FE}" type="presParOf" srcId="{C9EA26C5-378B-454D-AA92-B12F29702B8A}" destId="{A8E08643-66B6-4A6E-8637-4DAE171A35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3228E-3A63-445D-A7DC-7766508AAEA6}">
      <dsp:nvSpPr>
        <dsp:cNvPr id="0" name=""/>
        <dsp:cNvSpPr/>
      </dsp:nvSpPr>
      <dsp:spPr>
        <a:xfrm>
          <a:off x="0" y="1743807"/>
          <a:ext cx="6588691" cy="121680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 sets:</a:t>
          </a:r>
        </a:p>
      </dsp:txBody>
      <dsp:txXfrm>
        <a:off x="59399" y="1803206"/>
        <a:ext cx="6469893" cy="1098002"/>
      </dsp:txXfrm>
    </dsp:sp>
    <dsp:sp modelId="{81C35207-7CC1-4B4C-92D2-A3147F90BCA1}">
      <dsp:nvSpPr>
        <dsp:cNvPr id="0" name=""/>
        <dsp:cNvSpPr/>
      </dsp:nvSpPr>
      <dsp:spPr>
        <a:xfrm>
          <a:off x="0" y="3018571"/>
          <a:ext cx="658869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800" kern="1200" dirty="0">
              <a:solidFill>
                <a:srgbClr val="00B050"/>
              </a:solidFill>
            </a:rPr>
            <a:t> URL-based (lexical) properties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800" kern="1200" dirty="0">
              <a:solidFill>
                <a:srgbClr val="00B050"/>
              </a:solidFill>
            </a:rPr>
            <a:t> Term-document matrix (NLP approach)</a:t>
          </a:r>
        </a:p>
      </dsp:txBody>
      <dsp:txXfrm>
        <a:off x="0" y="3018571"/>
        <a:ext cx="6588691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173-2B06-4850-89C0-BB4EB1619CFD}">
      <dsp:nvSpPr>
        <dsp:cNvPr id="0" name=""/>
        <dsp:cNvSpPr/>
      </dsp:nvSpPr>
      <dsp:spPr>
        <a:xfrm rot="5400000">
          <a:off x="-203749" y="206025"/>
          <a:ext cx="1358332" cy="9508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</a:t>
          </a:r>
        </a:p>
      </dsp:txBody>
      <dsp:txXfrm rot="-5400000">
        <a:off x="1" y="477691"/>
        <a:ext cx="950832" cy="407500"/>
      </dsp:txXfrm>
    </dsp:sp>
    <dsp:sp modelId="{C6003190-5919-490C-93B8-E3502E3C35DB}">
      <dsp:nvSpPr>
        <dsp:cNvPr id="0" name=""/>
        <dsp:cNvSpPr/>
      </dsp:nvSpPr>
      <dsp:spPr>
        <a:xfrm rot="5400000">
          <a:off x="2612851" y="-1661659"/>
          <a:ext cx="882915" cy="4206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 categorical features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Normalization</a:t>
          </a:r>
        </a:p>
      </dsp:txBody>
      <dsp:txXfrm rot="-5400000">
        <a:off x="950832" y="43460"/>
        <a:ext cx="4163854" cy="796715"/>
      </dsp:txXfrm>
    </dsp:sp>
    <dsp:sp modelId="{D355BE1B-5A05-4911-ADAA-F1AB43A566C5}">
      <dsp:nvSpPr>
        <dsp:cNvPr id="0" name=""/>
        <dsp:cNvSpPr/>
      </dsp:nvSpPr>
      <dsp:spPr>
        <a:xfrm rot="5400000">
          <a:off x="-203749" y="1366877"/>
          <a:ext cx="1358332" cy="950832"/>
        </a:xfrm>
        <a:prstGeom prst="chevron">
          <a:avLst/>
        </a:prstGeom>
        <a:solidFill>
          <a:srgbClr val="040C4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</a:p>
      </dsp:txBody>
      <dsp:txXfrm rot="-5400000">
        <a:off x="1" y="1638543"/>
        <a:ext cx="950832" cy="407500"/>
      </dsp:txXfrm>
    </dsp:sp>
    <dsp:sp modelId="{30B88F41-A92E-43A7-85BD-5AF00DA97937}">
      <dsp:nvSpPr>
        <dsp:cNvPr id="0" name=""/>
        <dsp:cNvSpPr/>
      </dsp:nvSpPr>
      <dsp:spPr>
        <a:xfrm rot="5400000">
          <a:off x="2612851" y="-488729"/>
          <a:ext cx="882915" cy="4206954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Parameter/Classifier tuning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1216390"/>
        <a:ext cx="4163854" cy="796715"/>
      </dsp:txXfrm>
    </dsp:sp>
    <dsp:sp modelId="{8DC85D97-C63F-4DEE-ADE2-0D8706F0913D}">
      <dsp:nvSpPr>
        <dsp:cNvPr id="0" name=""/>
        <dsp:cNvSpPr/>
      </dsp:nvSpPr>
      <dsp:spPr>
        <a:xfrm rot="5400000">
          <a:off x="-203749" y="2527730"/>
          <a:ext cx="1358332" cy="95083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 rot="-5400000">
        <a:off x="1" y="2799396"/>
        <a:ext cx="950832" cy="407500"/>
      </dsp:txXfrm>
    </dsp:sp>
    <dsp:sp modelId="{A8E08643-66B6-4A6E-8637-4DAE171A3521}">
      <dsp:nvSpPr>
        <dsp:cNvPr id="0" name=""/>
        <dsp:cNvSpPr/>
      </dsp:nvSpPr>
      <dsp:spPr>
        <a:xfrm rot="5400000">
          <a:off x="2612851" y="661960"/>
          <a:ext cx="882915" cy="4206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 on test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2367079"/>
        <a:ext cx="4163854" cy="796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173-2B06-4850-89C0-BB4EB1619CFD}">
      <dsp:nvSpPr>
        <dsp:cNvPr id="0" name=""/>
        <dsp:cNvSpPr/>
      </dsp:nvSpPr>
      <dsp:spPr>
        <a:xfrm rot="5400000">
          <a:off x="-203749" y="206025"/>
          <a:ext cx="1358332" cy="9508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</a:t>
          </a:r>
        </a:p>
      </dsp:txBody>
      <dsp:txXfrm rot="-5400000">
        <a:off x="1" y="477691"/>
        <a:ext cx="950832" cy="407500"/>
      </dsp:txXfrm>
    </dsp:sp>
    <dsp:sp modelId="{C6003190-5919-490C-93B8-E3502E3C35DB}">
      <dsp:nvSpPr>
        <dsp:cNvPr id="0" name=""/>
        <dsp:cNvSpPr/>
      </dsp:nvSpPr>
      <dsp:spPr>
        <a:xfrm rot="5400000">
          <a:off x="2625552" y="-167436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Tokenization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Build Term-document matrix</a:t>
          </a:r>
        </a:p>
      </dsp:txBody>
      <dsp:txXfrm rot="-5400000">
        <a:off x="950832" y="43460"/>
        <a:ext cx="4189255" cy="796715"/>
      </dsp:txXfrm>
    </dsp:sp>
    <dsp:sp modelId="{D355BE1B-5A05-4911-ADAA-F1AB43A566C5}">
      <dsp:nvSpPr>
        <dsp:cNvPr id="0" name=""/>
        <dsp:cNvSpPr/>
      </dsp:nvSpPr>
      <dsp:spPr>
        <a:xfrm rot="5400000">
          <a:off x="-203749" y="1366877"/>
          <a:ext cx="1358332" cy="950832"/>
        </a:xfrm>
        <a:prstGeom prst="chevron">
          <a:avLst/>
        </a:prstGeom>
        <a:solidFill>
          <a:srgbClr val="040C4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</a:p>
      </dsp:txBody>
      <dsp:txXfrm rot="-5400000">
        <a:off x="1" y="1638543"/>
        <a:ext cx="950832" cy="407500"/>
      </dsp:txXfrm>
    </dsp:sp>
    <dsp:sp modelId="{30B88F41-A92E-43A7-85BD-5AF00DA97937}">
      <dsp:nvSpPr>
        <dsp:cNvPr id="0" name=""/>
        <dsp:cNvSpPr/>
      </dsp:nvSpPr>
      <dsp:spPr>
        <a:xfrm rot="5400000">
          <a:off x="2622378" y="-54207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Parameter/Classifier tuning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47658" y="1175750"/>
        <a:ext cx="4189255" cy="796715"/>
      </dsp:txXfrm>
    </dsp:sp>
    <dsp:sp modelId="{8DC85D97-C63F-4DEE-ADE2-0D8706F0913D}">
      <dsp:nvSpPr>
        <dsp:cNvPr id="0" name=""/>
        <dsp:cNvSpPr/>
      </dsp:nvSpPr>
      <dsp:spPr>
        <a:xfrm rot="5400000">
          <a:off x="-203749" y="2527730"/>
          <a:ext cx="1358332" cy="95083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 rot="-5400000">
        <a:off x="1" y="2799396"/>
        <a:ext cx="950832" cy="407500"/>
      </dsp:txXfrm>
    </dsp:sp>
    <dsp:sp modelId="{A8E08643-66B6-4A6E-8637-4DAE171A3521}">
      <dsp:nvSpPr>
        <dsp:cNvPr id="0" name=""/>
        <dsp:cNvSpPr/>
      </dsp:nvSpPr>
      <dsp:spPr>
        <a:xfrm rot="5400000">
          <a:off x="2625552" y="64926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 on test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2367080"/>
        <a:ext cx="4189255" cy="79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CA590-C607-45F0-AE80-C9604A85EF83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158F2-3E79-4C48-9280-3A30A07B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https://class101.dev/images/thumbnails/tf-idf.png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672-8B04-4F09-91AB-D301FA31E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6A9A9-883D-4CB2-82B4-410D1E60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6673-8616-4626-A2E2-BC5B1827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DB87-6711-4AC6-8572-8536D64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1ADB-C2DB-489C-ADE2-B56EAE09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05A-EFCF-48D1-9C6E-105A45CE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11854-B719-4CB6-B1CA-B6C6F77C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7EFC-CBCC-4E71-BEFB-63F693BA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4D03-AA84-4E2A-9ABB-96FD692B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CB9A-037B-43A0-A9B9-92E7D164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696E2-FCDC-4D0F-8633-271C16BE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9871-8DCD-42F3-9E59-D35AF601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E5A2-F3CE-46FB-B661-13B8A0DB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27A3-F7EC-48C4-8871-AE4E6C91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625-9268-49E0-BBFC-1E7D8712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E24E-635B-4DA9-A34B-4EE044CD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763F-80A2-4D25-90C7-5AC8A3C7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F25F-D67F-4CF6-9AB1-8E8456AD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F029-021B-4370-B9E3-E4500E05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AAE8-D6C8-4563-9FFD-927B8C5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B6A7-677A-49D8-AE65-F51A2E0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B95C-29A8-4217-83D2-F66F9C69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133D-BF22-490A-8751-6E942E0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CE81-E8AB-4ECE-8A6E-C59AA24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AC3F-AD02-4978-A643-F8FB9303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D2B0-5E3A-4C35-9A75-9F9EB3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7E92-3D3B-477F-BEC9-5D9543B0A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B670-5DE9-4DBF-9F30-83784C50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494E-F706-4D51-A357-C65D7B9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E77F8-6716-4068-9C30-C72F33B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A8EE-0829-4CDC-8D3B-33FF3EC6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896-6500-481B-99C5-D455AAC1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3443-296E-47BF-A705-4EEA64B9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33F7-5143-4C8B-8A00-8B27B1D6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71B90-4910-4CC6-9CEC-2EE057231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C8D73-2183-4524-83E4-AD99DD783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3BBE4-34A6-434E-B4E4-73643E97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C3D0-CC15-4CC2-A79D-5B010220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819BB-55C5-490E-88E1-9B15E4F3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0246-1B17-4E6D-AF1F-E554FAD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1E548-B4D6-4A4F-A5EE-BD7121C8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EE8F-8A99-4EE0-9B7B-EB35F92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CDFC7-0064-4CC7-A29F-34A8C1C3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557A-55B1-4EFB-9487-5708C512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BBD7F-D341-4A8C-AA7B-3CE7AEFF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5AD8-B412-4412-853E-61D15592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FED-DC87-4678-BE1A-4686416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AFF9-F3BF-4184-84A1-BFD550A6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5CB0-A798-4630-81C5-88B21BE76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0EBA-F697-4E06-99A5-A6302857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FB2E-B59D-416C-A658-B0EDE018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5B0E-3106-4AA0-B3EA-03DD094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0E76-0F13-4F9E-90B0-0F482202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62BA9-CF95-4D73-85A8-AEBEA238A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52979-35A6-44AA-92EB-EA04DACB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40880-1473-4E48-8AA3-E2EE692A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A4D0-CD27-48DA-9CD8-9AB85D1F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8A62-A05A-45F9-A841-C44E89D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56282-DC4C-417A-A341-B7741C72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FC45-E3D8-41BA-B5E0-DF653B89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42E9-CD58-4EEE-8291-9D513E198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5C07-6DCD-46A5-BB48-FDB7669AB47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10FF-754B-4796-A3A0-958576CA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5B9F-B6BB-4652-9F13-6EDFDF6E0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raw/7MjG2xsJ" TargetMode="External"/><Relationship Id="rId2" Type="http://schemas.openxmlformats.org/officeDocument/2006/relationships/hyperlink" Target="http://48.218.61.11:33553/Moxi.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6DABEF-3FC9-4C3E-BD45-0EB280732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E9533-FF57-4EDF-9405-F497DBB6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35911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Classifying URLs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B6EC-FE2A-4C3F-8764-AB35539C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Author: Helga Wilde</a:t>
            </a:r>
          </a:p>
        </p:txBody>
      </p:sp>
    </p:spTree>
    <p:extLst>
      <p:ext uri="{BB962C8B-B14F-4D97-AF65-F5344CB8AC3E}">
        <p14:creationId xmlns:p14="http://schemas.microsoft.com/office/powerpoint/2010/main" val="375073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 – Feature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Pairwise Correlation Analysis</a:t>
            </a:r>
          </a:p>
          <a:p>
            <a:r>
              <a:rPr lang="en-US" sz="2400" dirty="0"/>
              <a:t>a significant number of highly correlated features</a:t>
            </a:r>
          </a:p>
          <a:p>
            <a:r>
              <a:rPr lang="en-US" sz="2400" dirty="0"/>
              <a:t>73 pairs of features have correlation scores of 80+%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Predictor v Target Correlation Analysis</a:t>
            </a:r>
          </a:p>
          <a:p>
            <a:r>
              <a:rPr lang="en-US" sz="2400" dirty="0"/>
              <a:t>Numeric-based domain and </a:t>
            </a:r>
            <a:r>
              <a:rPr lang="en-US" sz="2400" dirty="0" err="1"/>
              <a:t>netloc</a:t>
            </a:r>
            <a:r>
              <a:rPr lang="en-US" sz="2400" dirty="0"/>
              <a:t> features most highly correlated with target feature</a:t>
            </a:r>
          </a:p>
          <a:p>
            <a:r>
              <a:rPr lang="en-US" sz="2400" dirty="0"/>
              <a:t>May be reflective of IP addresses in malicious </a:t>
            </a:r>
            <a:r>
              <a:rPr lang="en-US" sz="2400" dirty="0" err="1"/>
              <a:t>urls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04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81B-1527-43F6-A1E7-043BAB7F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New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F9C3-1D9A-4C81-906E-0A576B705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04DF-ED43-402F-A0D0-033A148D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BDB3-B5C6-4EF2-B85A-3741C6A4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600" b="0" u="sng" dirty="0"/>
              <a:t>Lexical Feature Set</a:t>
            </a:r>
            <a:r>
              <a:rPr lang="en-US" sz="3600" b="0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CA906-D7C1-416D-A21B-3EAFE13B0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0" u="sng" dirty="0"/>
              <a:t>URL Tokens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793B28C-849C-4638-85C5-0938BE5B8C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53451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BF6F993-8FA5-47DD-BAEF-23884244226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7715578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84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2E86-AA0C-47A2-9B51-26056E4F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F841D-E24D-427C-9854-0FE3B2B5F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94385"/>
              </p:ext>
            </p:extLst>
          </p:nvPr>
        </p:nvGraphicFramePr>
        <p:xfrm>
          <a:off x="2041236" y="1876649"/>
          <a:ext cx="8645237" cy="399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1435">
                  <a:extLst>
                    <a:ext uri="{9D8B030D-6E8A-4147-A177-3AD203B41FA5}">
                      <a16:colId xmlns:a16="http://schemas.microsoft.com/office/drawing/2014/main" val="1591483453"/>
                    </a:ext>
                  </a:extLst>
                </a:gridCol>
                <a:gridCol w="6553802">
                  <a:extLst>
                    <a:ext uri="{9D8B030D-6E8A-4147-A177-3AD203B41FA5}">
                      <a16:colId xmlns:a16="http://schemas.microsoft.com/office/drawing/2014/main" val="502799506"/>
                    </a:ext>
                  </a:extLst>
                </a:gridCol>
              </a:tblGrid>
              <a:tr h="761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Classification Outcome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93368"/>
                  </a:ext>
                </a:extLst>
              </a:tr>
              <a:tr h="8670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Positive (TP)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correctly predicts the positive class.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malicious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classified as malicious.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9241"/>
                  </a:ext>
                </a:extLst>
              </a:tr>
              <a:tr h="7954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Positive (FP)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model incorrectly predicts the positive class.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benign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misclassified as malicious.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6902"/>
                  </a:ext>
                </a:extLst>
              </a:tr>
              <a:tr h="78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Negative (TN)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model correctly predicts the negative class.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benign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not classified as malicious.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5387"/>
                  </a:ext>
                </a:extLst>
              </a:tr>
              <a:tr h="78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Negative (FN)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model incorrectly predicts the negative class.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E.g. An actual malicious </a:t>
                      </a:r>
                      <a:r>
                        <a:rPr lang="en-US" sz="1600" dirty="0" err="1">
                          <a:effectLst/>
                        </a:rPr>
                        <a:t>url</a:t>
                      </a:r>
                      <a:r>
                        <a:rPr lang="en-US" sz="1600" dirty="0">
                          <a:effectLst/>
                        </a:rPr>
                        <a:t> is not classified as malicious.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5902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2EB50E-EF3B-414D-A0B5-63C3609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0382" y="-251871"/>
            <a:ext cx="14562382" cy="99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300ED1-1F30-452D-85B4-12EEC649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29" y="2697312"/>
            <a:ext cx="684502" cy="684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559A6-C38B-4BF4-9F20-BC4008F0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6" y="4331836"/>
            <a:ext cx="684502" cy="684502"/>
          </a:xfrm>
          <a:prstGeom prst="rect">
            <a:avLst/>
          </a:prstGeom>
        </p:spPr>
      </p:pic>
      <p:pic>
        <p:nvPicPr>
          <p:cNvPr id="1027" name="Picture 3" descr="Amazon.com: Cute Simple Yellow Emoticon Emoji Cartoon Vinyl Sticker, Sad:  Automotive">
            <a:extLst>
              <a:ext uri="{FF2B5EF4-FFF2-40B4-BE49-F238E27FC236}">
                <a16:creationId xmlns:a16="http://schemas.microsoft.com/office/drawing/2014/main" id="{F3BE3CA2-A99F-4575-A872-566CD1F4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06" y="3531958"/>
            <a:ext cx="684502" cy="68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ᐈ Scared faces stock vectors, Royalty Free smiley faces scared  illustrations | download on Depositphotos®">
            <a:extLst>
              <a:ext uri="{FF2B5EF4-FFF2-40B4-BE49-F238E27FC236}">
                <a16:creationId xmlns:a16="http://schemas.microsoft.com/office/drawing/2014/main" id="{26EC6241-1603-4A2F-8017-AF4551CA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3" y="5166482"/>
            <a:ext cx="1201448" cy="7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5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861F-5EB7-40E4-80F0-0E61D38C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0A33-647C-4E02-898B-D670A491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 Loss -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important classification metric based on probabilities. Log Loss quantifies the accuracy of a classifier by penalizing false classifications. A good metric for comparing models, with lower 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 loss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values meaning better predictions.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Accuracy </a:t>
            </a:r>
            <a:r>
              <a:rPr lang="en-US" sz="1800" b="1" i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Fraction of the total samples that were correctly classified as benign, phishing or malicious. Overall accuracy of the model.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Classification Report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Precision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The fraction of predictions as a positive class that were actually positive (TP/(TP + FP)). </a:t>
            </a:r>
            <a:r>
              <a:rPr lang="en-US" sz="1800" dirty="0">
                <a:solidFill>
                  <a:srgbClr val="4444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Recall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The True Positive Rate: the fraction of all positive samples that were correctly predicted as positive by the classifier (TP/(TP + FN))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F1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A weighted averaged of the precision and recall scores, where an F1 score of 1 means it is 100% accurate. (2TP/(2TP + FP + FN))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primary goal is to accurately classify phishing and malicious </a:t>
            </a:r>
            <a:r>
              <a:rPr lang="en-US" sz="18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url</a:t>
            </a: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links, attaining high true positive rates and low false negative rates. Therefore, recall scores for phishing and malicious </a:t>
            </a:r>
            <a:r>
              <a:rPr lang="en-US" sz="18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urls</a:t>
            </a: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are highly valuable. </a:t>
            </a:r>
            <a:endParaRPr lang="en-US" sz="1800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7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5680-ECD2-487D-B3AA-CBA9EF37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Metrics,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2CF62A-2A3A-4B7B-B96B-B745A6A6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5" y="2761650"/>
            <a:ext cx="5688259" cy="3311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BEC6D-B9F7-4CB5-92A6-C9C73F08749D}"/>
              </a:ext>
            </a:extLst>
          </p:cNvPr>
          <p:cNvSpPr txBox="1"/>
          <p:nvPr/>
        </p:nvSpPr>
        <p:spPr>
          <a:xfrm>
            <a:off x="1774407" y="1999985"/>
            <a:ext cx="535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5A203-9E4D-471E-8E8C-F3ED9671A1FF}"/>
              </a:ext>
            </a:extLst>
          </p:cNvPr>
          <p:cNvSpPr txBox="1"/>
          <p:nvPr/>
        </p:nvSpPr>
        <p:spPr>
          <a:xfrm>
            <a:off x="7028874" y="2761650"/>
            <a:ext cx="4583545" cy="2862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Confusion matrices allow us to visualize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TP / TN / FP / FN scores for each class.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Confusion matrices for multi-class problems are not straight-forward.  For example, in this 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matrix, True positive classifications scores for malicious </a:t>
            </a:r>
            <a:r>
              <a:rPr lang="en-US" sz="18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urls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are obvious. </a:t>
            </a:r>
          </a:p>
          <a:p>
            <a:endParaRPr lang="en-US" dirty="0">
              <a:solidFill>
                <a:srgbClr val="2429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Other measurements like TN, FP, FN may be derived with manual calculations.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E5D2-F6B8-43CF-B7CE-A890D1E1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Baseline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D8079-6E06-4485-B8B7-E4A47D5A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420" y="1796970"/>
            <a:ext cx="9453056" cy="2960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4734D-1B91-4BF4-91C0-37E2FE940873}"/>
              </a:ext>
            </a:extLst>
          </p:cNvPr>
          <p:cNvSpPr txBox="1"/>
          <p:nvPr/>
        </p:nvSpPr>
        <p:spPr>
          <a:xfrm>
            <a:off x="1110002" y="5237019"/>
            <a:ext cx="919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Random Forest Classifier outperforms other classifiers</a:t>
            </a:r>
          </a:p>
        </p:txBody>
      </p:sp>
    </p:spTree>
    <p:extLst>
      <p:ext uri="{BB962C8B-B14F-4D97-AF65-F5344CB8AC3E}">
        <p14:creationId xmlns:p14="http://schemas.microsoft.com/office/powerpoint/2010/main" val="143321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E5D2-F6B8-43CF-B7CE-A890D1E1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Random Forest Classifier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46B499-E557-4FD7-ACA2-76F06531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21" y="1893711"/>
            <a:ext cx="10678728" cy="3070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3EEDF-9CE0-4586-AAFA-1D8EF7009089}"/>
              </a:ext>
            </a:extLst>
          </p:cNvPr>
          <p:cNvSpPr txBox="1"/>
          <p:nvPr/>
        </p:nvSpPr>
        <p:spPr>
          <a:xfrm>
            <a:off x="1110002" y="5237019"/>
            <a:ext cx="9190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Normalization of features improves performance slightly. Parameter tuning does not enhance the model.</a:t>
            </a:r>
          </a:p>
        </p:txBody>
      </p:sp>
    </p:spTree>
    <p:extLst>
      <p:ext uri="{BB962C8B-B14F-4D97-AF65-F5344CB8AC3E}">
        <p14:creationId xmlns:p14="http://schemas.microsoft.com/office/powerpoint/2010/main" val="11889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158-6AC2-40BA-8BF4-8BFE07C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Classification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DCE77-0B40-487B-92EB-5FC483389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232" y="2588425"/>
            <a:ext cx="7455536" cy="32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175-DEAE-4C39-92A4-EB21D6D8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8C0E3-0335-4F62-9E20-92B604494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824" y="1829120"/>
            <a:ext cx="2023141" cy="4091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AB537-B88A-4BD0-B2DF-6BAC6A08B481}"/>
              </a:ext>
            </a:extLst>
          </p:cNvPr>
          <p:cNvSpPr txBox="1"/>
          <p:nvPr/>
        </p:nvSpPr>
        <p:spPr>
          <a:xfrm>
            <a:off x="6169892" y="2644170"/>
            <a:ext cx="3666836" cy="1569660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and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netloc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predominate in feature importance scores for our Random Forest Classifier.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3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E643-ABD5-4D34-9DD1-81D4963E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5927-27B7-44ED-946F-5AC368A9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 Work</a:t>
            </a:r>
          </a:p>
          <a:p>
            <a:r>
              <a:rPr lang="en-US" sz="2400" dirty="0"/>
              <a:t>Goals &amp; Approach</a:t>
            </a:r>
          </a:p>
          <a:p>
            <a:r>
              <a:rPr lang="en-US" sz="2400" dirty="0"/>
              <a:t>Data &amp; Features</a:t>
            </a:r>
          </a:p>
          <a:p>
            <a:r>
              <a:rPr lang="en-US" sz="2400" dirty="0"/>
              <a:t>EDA &amp; Inferential Statistics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Updates</a:t>
            </a:r>
          </a:p>
          <a:p>
            <a:r>
              <a:rPr lang="en-US" sz="2400" dirty="0"/>
              <a:t>Machine Learning Metrics</a:t>
            </a:r>
          </a:p>
          <a:p>
            <a:r>
              <a:rPr lang="en-US" sz="2400" dirty="0"/>
              <a:t>Models</a:t>
            </a:r>
          </a:p>
          <a:p>
            <a:r>
              <a:rPr lang="en-US" sz="2400" dirty="0"/>
              <a:t>Summary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83079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C2EF-121C-486B-A5E9-D2937E29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1 – Reduced from 96 &gt;&gt;&gt; 22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A0D833-B802-4F62-861B-4699E3D9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266" y="1556757"/>
            <a:ext cx="4177254" cy="4828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8C89F-951B-4DD5-8E94-EB67E2B2E24C}"/>
              </a:ext>
            </a:extLst>
          </p:cNvPr>
          <p:cNvSpPr txBox="1"/>
          <p:nvPr/>
        </p:nvSpPr>
        <p:spPr>
          <a:xfrm>
            <a:off x="6096000" y="1556757"/>
            <a:ext cx="4921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based on prior feature importance and pairwise correlation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accuracy scores did not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still have a high proportion of domain/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netloc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in feature importance scores, but new features appear and features like entropy and the percent of special characters move up significantly in the importance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Multicollinearity does not negatively affect a Random Forest Classifier. Retain full feature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E2DF56-797F-4403-971A-951CBEE3B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r>
              <a:rPr lang="en-US" sz="2400" spc="-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NLTK </a:t>
            </a:r>
            <a:r>
              <a:rPr lang="en-US" sz="2400" b="0" spc="-1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WordPunctTokenizer</a:t>
            </a:r>
            <a:r>
              <a:rPr lang="en-US" sz="2400" b="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  <a:r>
              <a:rPr lang="en-US" sz="2400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method applied to </a:t>
            </a:r>
            <a:r>
              <a:rPr lang="en-US" sz="2400" spc="-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each </a:t>
            </a:r>
            <a:r>
              <a:rPr lang="en-US" sz="2400" spc="-1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url</a:t>
            </a:r>
            <a:r>
              <a:rPr lang="en-US" sz="2400" spc="-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string to acquire tokens - </a:t>
            </a:r>
            <a:r>
              <a:rPr lang="en-US" sz="2400" dirty="0"/>
              <a:t>e.g. http, ://, www, ., google, ., 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Corpus – the collection of all tokens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TF-IDF – The vectorization method to transform tokens into vector representations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Each </a:t>
            </a:r>
            <a:r>
              <a:rPr lang="en-US" sz="2400" dirty="0" err="1"/>
              <a:t>url</a:t>
            </a:r>
            <a:r>
              <a:rPr lang="en-US" sz="2400" dirty="0"/>
              <a:t> token is assigned a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proportional to frequency in </a:t>
            </a:r>
            <a:r>
              <a:rPr lang="en-US" sz="2400" dirty="0" err="1"/>
              <a:t>url</a:t>
            </a:r>
            <a:r>
              <a:rPr lang="en-US" sz="2400" dirty="0"/>
              <a:t> string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inversely proportional to number of </a:t>
            </a:r>
            <a:r>
              <a:rPr lang="en-US" sz="2400" dirty="0" err="1"/>
              <a:t>url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strings in which it occurs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FCFBB-6836-478F-8FBC-E135C37A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85" y="3848912"/>
            <a:ext cx="4784725" cy="2454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59252-54DE-442C-9B99-E610FA2CB1F6}"/>
              </a:ext>
            </a:extLst>
          </p:cNvPr>
          <p:cNvSpPr txBox="1"/>
          <p:nvPr/>
        </p:nvSpPr>
        <p:spPr>
          <a:xfrm>
            <a:off x="6424185" y="6400800"/>
            <a:ext cx="509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https://class101.dev/images/thumbnails/tf-idf.png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FAC7B-A91C-4799-8338-800B02BDAE5E}"/>
              </a:ext>
            </a:extLst>
          </p:cNvPr>
          <p:cNvSpPr txBox="1"/>
          <p:nvPr/>
        </p:nvSpPr>
        <p:spPr>
          <a:xfrm>
            <a:off x="7148947" y="6369764"/>
            <a:ext cx="557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363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B63F6-D456-45FC-91CD-F6A0A106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Scikit-learn </a:t>
            </a:r>
            <a:r>
              <a:rPr lang="en-US" dirty="0" err="1"/>
              <a:t>TfidVectorizer</a:t>
            </a:r>
            <a:endParaRPr lang="en-US" dirty="0"/>
          </a:p>
          <a:p>
            <a:r>
              <a:rPr lang="en-US" sz="2400" dirty="0"/>
              <a:t>Uses an estimator to count the occurrence of tokens (TF)</a:t>
            </a:r>
          </a:p>
          <a:p>
            <a:r>
              <a:rPr lang="en-US" sz="2400" dirty="0" err="1"/>
              <a:t>TfidTransformer</a:t>
            </a:r>
            <a:r>
              <a:rPr lang="en-US" sz="2400" dirty="0"/>
              <a:t> normalizes these counts by the inverse document frequency (IDF)</a:t>
            </a:r>
          </a:p>
          <a:p>
            <a:r>
              <a:rPr lang="en-US" sz="2400" dirty="0"/>
              <a:t>Result: a sparse matrix with doc, term, </a:t>
            </a:r>
            <a:r>
              <a:rPr lang="en-US" sz="2400" dirty="0" err="1"/>
              <a:t>tf-idf</a:t>
            </a:r>
            <a:r>
              <a:rPr lang="en-US" sz="2400" dirty="0"/>
              <a:t> score.</a:t>
            </a:r>
          </a:p>
          <a:p>
            <a:pPr lvl="1"/>
            <a:r>
              <a:rPr lang="en-US" sz="2000" dirty="0"/>
              <a:t>Matrix with one row per </a:t>
            </a:r>
            <a:r>
              <a:rPr lang="en-US" sz="2000" dirty="0" err="1"/>
              <a:t>url</a:t>
            </a:r>
            <a:endParaRPr lang="en-US" sz="2000" dirty="0"/>
          </a:p>
          <a:p>
            <a:pPr lvl="1"/>
            <a:r>
              <a:rPr lang="en-US" sz="2000" dirty="0"/>
              <a:t>Columns represent each unique token in the entire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5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Baseline Scores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FDB785-F8EE-4130-AE1B-FA4D4C8B1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0" y="2157983"/>
            <a:ext cx="9486508" cy="2238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F9610B-CAA0-4569-ADCF-5C0485FB3C49}"/>
              </a:ext>
            </a:extLst>
          </p:cNvPr>
          <p:cNvSpPr txBox="1"/>
          <p:nvPr/>
        </p:nvSpPr>
        <p:spPr>
          <a:xfrm>
            <a:off x="838200" y="5070764"/>
            <a:ext cx="968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Each of these classifiers outperforms models built with Feature Set 1.</a:t>
            </a:r>
          </a:p>
        </p:txBody>
      </p:sp>
    </p:spTree>
    <p:extLst>
      <p:ext uri="{BB962C8B-B14F-4D97-AF65-F5344CB8AC3E}">
        <p14:creationId xmlns:p14="http://schemas.microsoft.com/office/powerpoint/2010/main" val="257451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1E48-200F-4BD8-A766-5BBEC728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Parameter Tuning,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3FCA7-CB33-4D66-826D-9006976D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957"/>
          </a:xfrm>
        </p:spPr>
        <p:txBody>
          <a:bodyPr/>
          <a:lstStyle/>
          <a:p>
            <a:r>
              <a:rPr lang="en-US" dirty="0" err="1"/>
              <a:t>LinearSVC</a:t>
            </a:r>
            <a:r>
              <a:rPr lang="en-US" dirty="0"/>
              <a:t>, Logistic Regression and Random Forest Classifier tuned</a:t>
            </a:r>
          </a:p>
          <a:p>
            <a:pPr lvl="1"/>
            <a:endParaRPr lang="en-US" dirty="0"/>
          </a:p>
          <a:p>
            <a:r>
              <a:rPr lang="en-US" dirty="0" err="1"/>
              <a:t>StratifiedKFold</a:t>
            </a:r>
            <a:r>
              <a:rPr lang="en-US" dirty="0"/>
              <a:t> validation of scores</a:t>
            </a:r>
          </a:p>
          <a:p>
            <a:pPr lvl="1"/>
            <a:r>
              <a:rPr lang="en-US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preserves the percentage of samples for each class</a:t>
            </a:r>
          </a:p>
          <a:p>
            <a:pPr lvl="1"/>
            <a:r>
              <a:rPr lang="en-US" dirty="0"/>
              <a:t>mean accuracy of 96.21 for each, </a:t>
            </a:r>
            <a:r>
              <a:rPr lang="en-US" dirty="0" err="1"/>
              <a:t>sd</a:t>
            </a:r>
            <a:r>
              <a:rPr lang="en-US" dirty="0"/>
              <a:t> between .0015 - .0021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92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71C-2AB6-47BD-A808-9F51A95C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Final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00034-B60F-42E0-9691-37F804291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65" y="1993523"/>
            <a:ext cx="9286260" cy="2104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6234E-1BCD-49F4-8A92-D087349C50BE}"/>
              </a:ext>
            </a:extLst>
          </p:cNvPr>
          <p:cNvSpPr txBox="1"/>
          <p:nvPr/>
        </p:nvSpPr>
        <p:spPr>
          <a:xfrm>
            <a:off x="1087165" y="4504267"/>
            <a:ext cx="9286260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LinearSVC</a:t>
            </a:r>
            <a:r>
              <a:rPr lang="en-US" sz="1800" dirty="0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Random Forest Classifier tie on the overall accuracy score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LinearSVC</a:t>
            </a:r>
            <a:r>
              <a:rPr lang="en-US" sz="1800" dirty="0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highest True Positive detection rate for benign and phishing </a:t>
            </a: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Classifier has the best True Positive scoring for malicious </a:t>
            </a:r>
            <a:r>
              <a:rPr lang="en-US" sz="1800" dirty="0" err="1"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71C-2AB6-47BD-A808-9F51A95C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2 – Final 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5798C1E-F05F-4ACA-B92C-21B5F8A2F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50489"/>
              </p:ext>
            </p:extLst>
          </p:nvPr>
        </p:nvGraphicFramePr>
        <p:xfrm>
          <a:off x="1073742" y="1807151"/>
          <a:ext cx="4052440" cy="4790726"/>
        </p:xfrm>
        <a:graphic>
          <a:graphicData uri="http://schemas.openxmlformats.org/drawingml/2006/table">
            <a:tbl>
              <a:tblPr firstRow="1" firstCol="1" bandRow="1"/>
              <a:tblGrid>
                <a:gridCol w="1021624">
                  <a:extLst>
                    <a:ext uri="{9D8B030D-6E8A-4147-A177-3AD203B41FA5}">
                      <a16:colId xmlns:a16="http://schemas.microsoft.com/office/drawing/2014/main" val="4265654673"/>
                    </a:ext>
                  </a:extLst>
                </a:gridCol>
                <a:gridCol w="1021624">
                  <a:extLst>
                    <a:ext uri="{9D8B030D-6E8A-4147-A177-3AD203B41FA5}">
                      <a16:colId xmlns:a16="http://schemas.microsoft.com/office/drawing/2014/main" val="776911462"/>
                    </a:ext>
                  </a:extLst>
                </a:gridCol>
                <a:gridCol w="1004596">
                  <a:extLst>
                    <a:ext uri="{9D8B030D-6E8A-4147-A177-3AD203B41FA5}">
                      <a16:colId xmlns:a16="http://schemas.microsoft.com/office/drawing/2014/main" val="313510201"/>
                    </a:ext>
                  </a:extLst>
                </a:gridCol>
                <a:gridCol w="1004596">
                  <a:extLst>
                    <a:ext uri="{9D8B030D-6E8A-4147-A177-3AD203B41FA5}">
                      <a16:colId xmlns:a16="http://schemas.microsoft.com/office/drawing/2014/main" val="2179360833"/>
                    </a:ext>
                  </a:extLst>
                </a:gridCol>
              </a:tblGrid>
              <a:tr h="208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572889"/>
                  </a:ext>
                </a:extLst>
              </a:tr>
              <a:tr h="2088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LinearSVC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04661"/>
                  </a:ext>
                </a:extLst>
              </a:tr>
              <a:tr h="208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8571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benign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11112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phishing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0.9286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90127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malicious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3217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283307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28871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02260"/>
                  </a:ext>
                </a:extLst>
              </a:tr>
              <a:tr h="2088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27068"/>
                  </a:ext>
                </a:extLst>
              </a:tr>
              <a:tr h="208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1092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benign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36546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phishing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58195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malicious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578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7976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86953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09744"/>
                  </a:ext>
                </a:extLst>
              </a:tr>
              <a:tr h="2088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50086"/>
                  </a:ext>
                </a:extLst>
              </a:tr>
              <a:tr h="208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102793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benign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0.9735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499391"/>
                  </a:ext>
                </a:extLst>
              </a:tr>
              <a:tr h="200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phishing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71551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malicious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00" marR="39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86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0ED972-EA89-4F0B-9970-55974B28477A}"/>
              </a:ext>
            </a:extLst>
          </p:cNvPr>
          <p:cNvSpPr txBox="1"/>
          <p:nvPr/>
        </p:nvSpPr>
        <p:spPr>
          <a:xfrm>
            <a:off x="6135695" y="1913101"/>
            <a:ext cx="5257800" cy="265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Recall Scores: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will accurately classify 98.35% of actual benign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benign, and 96.49% of actual phishing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phishing.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Forest Classifier model will accurately classify 95.55% of actual malicious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malicious.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D83C5B-2AF8-4DC4-9105-B94816FC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87151"/>
              </p:ext>
            </p:extLst>
          </p:nvPr>
        </p:nvGraphicFramePr>
        <p:xfrm>
          <a:off x="6288536" y="4569982"/>
          <a:ext cx="4952118" cy="2031711"/>
        </p:xfrm>
        <a:graphic>
          <a:graphicData uri="http://schemas.openxmlformats.org/drawingml/2006/table">
            <a:tbl>
              <a:tblPr firstRow="1" firstCol="1" bandRow="1"/>
              <a:tblGrid>
                <a:gridCol w="822038">
                  <a:extLst>
                    <a:ext uri="{9D8B030D-6E8A-4147-A177-3AD203B41FA5}">
                      <a16:colId xmlns:a16="http://schemas.microsoft.com/office/drawing/2014/main" val="1479231074"/>
                    </a:ext>
                  </a:extLst>
                </a:gridCol>
                <a:gridCol w="1595484">
                  <a:extLst>
                    <a:ext uri="{9D8B030D-6E8A-4147-A177-3AD203B41FA5}">
                      <a16:colId xmlns:a16="http://schemas.microsoft.com/office/drawing/2014/main" val="2852692759"/>
                    </a:ext>
                  </a:extLst>
                </a:gridCol>
                <a:gridCol w="2534596">
                  <a:extLst>
                    <a:ext uri="{9D8B030D-6E8A-4147-A177-3AD203B41FA5}">
                      <a16:colId xmlns:a16="http://schemas.microsoft.com/office/drawing/2014/main" val="2603833625"/>
                    </a:ext>
                  </a:extLst>
                </a:gridCol>
              </a:tblGrid>
              <a:tr h="677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TP / (TP + FP)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fraction of predictions as a positive class that were actually positive.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96819"/>
                  </a:ext>
                </a:extLst>
              </a:tr>
              <a:tr h="677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TP / (TP + FP)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fraction of all positive samples that were correctly predicted as positive by the classifier.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836028"/>
                  </a:ext>
                </a:extLst>
              </a:tr>
              <a:tr h="677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2TP / (2TP + FP + FN)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4272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combined measure of both precision and recall.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34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D917-DE1F-4D4E-B3A2-FF1A69B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0275-37CA-439E-8140-74728DA5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eature set leveraging natural language processing achieved the best overall scores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Classifiers trained on matrices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 TF-IDF scores tied with an overall accuracy score of 96.25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LinearSVC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returned the highest recall scores for benign and phishing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 model returned the highest score for predicting positive malicious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achieved superior performance with underlying features rely solely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strings and built ‘in-house’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8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342E-9A0F-4489-8F9C-2D30A1C8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DDD4-3B6E-471C-A3F4-864CC593E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8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BF48-9F25-41D9-8D94-14157AA5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55C4-FAD9-4771-9D13-C7621DE6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improve scores from models built with feature set 2</a:t>
            </a:r>
          </a:p>
          <a:p>
            <a:r>
              <a:rPr lang="en-US" dirty="0"/>
              <a:t>Stacking </a:t>
            </a:r>
          </a:p>
          <a:p>
            <a:pPr lvl="1"/>
            <a:r>
              <a:rPr lang="en-US" dirty="0"/>
              <a:t>Ensemble learning technique which combines multiple classification base models with a meta-classifier</a:t>
            </a:r>
          </a:p>
          <a:p>
            <a:pPr lvl="1"/>
            <a:r>
              <a:rPr lang="en-US" dirty="0"/>
              <a:t>Base-level models trained on the complete training set</a:t>
            </a:r>
          </a:p>
          <a:p>
            <a:pPr lvl="1"/>
            <a:r>
              <a:rPr lang="en-US" dirty="0"/>
              <a:t>Meta-classifier trained on prediction outputs of base models</a:t>
            </a:r>
          </a:p>
        </p:txBody>
      </p:sp>
    </p:spTree>
    <p:extLst>
      <p:ext uri="{BB962C8B-B14F-4D97-AF65-F5344CB8AC3E}">
        <p14:creationId xmlns:p14="http://schemas.microsoft.com/office/powerpoint/2010/main" val="93548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BEBA-E06B-41E7-AEDC-257FC28B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76D7-DDA7-471F-BF77-71E149136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342E-9A0F-4489-8F9C-2D30A1C8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DDD4-3B6E-471C-A3F4-864CC593E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639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Goals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01E60-29C4-4928-80F3-248A614D27A9}"/>
              </a:ext>
            </a:extLst>
          </p:cNvPr>
          <p:cNvSpPr txBox="1"/>
          <p:nvPr/>
        </p:nvSpPr>
        <p:spPr>
          <a:xfrm>
            <a:off x="852520" y="1753000"/>
            <a:ext cx="1018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multi-classification model which accurately classifies a </a:t>
            </a:r>
            <a:r>
              <a:rPr lang="en-US" sz="2800" dirty="0" err="1"/>
              <a:t>url</a:t>
            </a:r>
            <a:r>
              <a:rPr lang="en-US" sz="2800" dirty="0"/>
              <a:t> as benign, phishing or malicious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35091-B4E1-47DC-96D7-943580A1D5B0}"/>
              </a:ext>
            </a:extLst>
          </p:cNvPr>
          <p:cNvSpPr txBox="1"/>
          <p:nvPr/>
        </p:nvSpPr>
        <p:spPr>
          <a:xfrm>
            <a:off x="852520" y="2707314"/>
            <a:ext cx="5252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Efficient, self-reliant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Utilize model as a supplement to existing security defenses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Help automate security operations workflows for </a:t>
            </a:r>
            <a:r>
              <a:rPr lang="en-US" sz="2800" dirty="0" err="1"/>
              <a:t>url</a:t>
            </a:r>
            <a:r>
              <a:rPr lang="en-US" sz="2800" dirty="0"/>
              <a:t> 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12D4DD-571B-4021-9B28-3E4D046D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73" y="2503907"/>
            <a:ext cx="4463167" cy="34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Machine Learning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A9798-5DC3-4D8A-B07E-A793E99E0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6861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30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344-A2A2-4824-BBE7-1E719B71E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5944" cy="37898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Benign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10,000 (sampled from 25,000+) collected by crawling Alexa top 2500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Reputation check via 70 antivirus scanners on VirusTotal.com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Phishing URLs</a:t>
            </a:r>
          </a:p>
          <a:p>
            <a:r>
              <a:rPr lang="en-US" sz="2400" dirty="0"/>
              <a:t>10,000 (sampled from 17,000+) from </a:t>
            </a:r>
            <a:r>
              <a:rPr lang="en-US" sz="2400" dirty="0" err="1"/>
              <a:t>PhishTank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/>
              <a:t>Malicious URLs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10,000 (sampled from 600,000+) from abuse.ch URLHAUS project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FBBC591-58D0-450F-83F4-7C893F43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29" y="5532437"/>
            <a:ext cx="1700469" cy="132556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F0BD9F-C687-4724-8BA7-65897FEA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93" y="5756061"/>
            <a:ext cx="2969506" cy="85045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0ED204-BE36-48C2-A306-715FE536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1" y="5771383"/>
            <a:ext cx="4399515" cy="835133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082F879-F821-40CB-8AEE-101E05DB7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0" y="5673011"/>
            <a:ext cx="1857376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8ACB-DD1F-4040-86A1-6DF42BC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B898-23C9-480D-AC03-83ED31E9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rgbClr val="040C48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Feature Set 1	</a:t>
            </a:r>
          </a:p>
          <a:p>
            <a:r>
              <a:rPr lang="en-US" sz="1800" dirty="0"/>
              <a:t>96 predictor features created from </a:t>
            </a:r>
            <a:r>
              <a:rPr lang="en-US" sz="1800" dirty="0" err="1"/>
              <a:t>url</a:t>
            </a:r>
            <a:r>
              <a:rPr lang="en-US" sz="1800" dirty="0"/>
              <a:t> and </a:t>
            </a:r>
            <a:r>
              <a:rPr lang="en-US" sz="1800" dirty="0" err="1"/>
              <a:t>url</a:t>
            </a:r>
            <a:r>
              <a:rPr lang="en-US" sz="1800" dirty="0"/>
              <a:t>-parsed strings</a:t>
            </a:r>
          </a:p>
          <a:p>
            <a:r>
              <a:rPr lang="en-US" sz="1800" dirty="0"/>
              <a:t>All numerical, with the exception of the list of token substrings</a:t>
            </a:r>
          </a:p>
          <a:p>
            <a:r>
              <a:rPr lang="en-US" sz="1800" dirty="0"/>
              <a:t>Include:</a:t>
            </a:r>
          </a:p>
          <a:p>
            <a:pPr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length</a:t>
            </a:r>
          </a:p>
          <a:p>
            <a:pPr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character composition</a:t>
            </a:r>
          </a:p>
          <a:p>
            <a:pPr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character location</a:t>
            </a:r>
          </a:p>
          <a:p>
            <a:pPr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entropy</a:t>
            </a:r>
          </a:p>
          <a:p>
            <a:pPr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masquerading</a:t>
            </a:r>
          </a:p>
          <a:p>
            <a:pPr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IP address</a:t>
            </a:r>
          </a:p>
          <a:p>
            <a:pPr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domains in Alexa top 500 list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4B770-C7DC-422D-89A8-9D3DC230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rgbClr val="040C48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Feature Set 2</a:t>
            </a:r>
          </a:p>
          <a:p>
            <a:r>
              <a:rPr lang="en-US" sz="1800" dirty="0"/>
              <a:t>NLTK </a:t>
            </a:r>
            <a:r>
              <a:rPr lang="en-US" sz="1800" dirty="0" err="1"/>
              <a:t>WordPunctTokenizer</a:t>
            </a:r>
            <a:r>
              <a:rPr lang="en-US" sz="1800" dirty="0"/>
              <a:t>() method applied to each </a:t>
            </a:r>
            <a:r>
              <a:rPr lang="en-US" sz="1800" dirty="0" err="1"/>
              <a:t>url</a:t>
            </a:r>
            <a:r>
              <a:rPr lang="en-US" sz="1800" dirty="0"/>
              <a:t> string</a:t>
            </a:r>
          </a:p>
          <a:p>
            <a:r>
              <a:rPr lang="en-US" sz="1800" dirty="0"/>
              <a:t>Results stored in new feature ‘</a:t>
            </a:r>
            <a:r>
              <a:rPr lang="en-US" sz="1800" dirty="0" err="1"/>
              <a:t>tokenized_url</a:t>
            </a:r>
            <a:r>
              <a:rPr lang="en-US" sz="1800" dirty="0"/>
              <a:t>’</a:t>
            </a:r>
            <a:endParaRPr lang="en-US" sz="18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dirty="0"/>
              <a:t>Example: </a:t>
            </a:r>
            <a:r>
              <a:rPr lang="en-US" sz="1800" dirty="0">
                <a:hlinkClick r:id="rId2"/>
              </a:rPr>
              <a:t>https://www.google.com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&gt;&gt;&gt; https, ://, www, ., google, ., com	</a:t>
            </a:r>
          </a:p>
          <a:p>
            <a:r>
              <a:rPr lang="en-US" sz="1800" dirty="0"/>
              <a:t>No further processing required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309982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URLs –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4"/>
          </a:xfrm>
        </p:spPr>
        <p:txBody>
          <a:bodyPr/>
          <a:lstStyle/>
          <a:p>
            <a:r>
              <a:rPr lang="en-US" dirty="0"/>
              <a:t>Approximately 50% of the </a:t>
            </a:r>
            <a:r>
              <a:rPr lang="en-US" dirty="0" err="1"/>
              <a:t>urls</a:t>
            </a:r>
            <a:r>
              <a:rPr lang="en-US" dirty="0"/>
              <a:t> in our dataset have an IP address in lieu of a domain</a:t>
            </a:r>
          </a:p>
          <a:p>
            <a:r>
              <a:rPr lang="en-US" dirty="0" err="1"/>
              <a:t>Urls</a:t>
            </a:r>
            <a:r>
              <a:rPr lang="en-US" dirty="0"/>
              <a:t> are shorter on average (44.9 characters) than benign (57.4) or phishing (89.1) and have shorter token lengths (3.0 versus 3.4 and 4.1)</a:t>
            </a:r>
          </a:p>
          <a:p>
            <a:r>
              <a:rPr lang="en-US" dirty="0"/>
              <a:t>On average, these </a:t>
            </a:r>
            <a:r>
              <a:rPr lang="en-US" dirty="0" err="1"/>
              <a:t>urls</a:t>
            </a:r>
            <a:r>
              <a:rPr lang="en-US" dirty="0"/>
              <a:t> have the highest entropy score, 1.072, in comparison to phishing </a:t>
            </a:r>
            <a:r>
              <a:rPr lang="en-US" dirty="0" err="1"/>
              <a:t>urls</a:t>
            </a:r>
            <a:r>
              <a:rPr lang="en-US" dirty="0"/>
              <a:t> (.778) and benign (.576)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865D9-D36D-4481-9133-D05E60CC2D3E}"/>
              </a:ext>
            </a:extLst>
          </p:cNvPr>
          <p:cNvSpPr txBox="1"/>
          <p:nvPr/>
        </p:nvSpPr>
        <p:spPr>
          <a:xfrm>
            <a:off x="1076960" y="5252720"/>
            <a:ext cx="9611360" cy="1200329"/>
          </a:xfrm>
          <a:prstGeom prst="rect">
            <a:avLst/>
          </a:prstGeom>
          <a:noFill/>
          <a:ln>
            <a:solidFill>
              <a:srgbClr val="040C4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</a:t>
            </a:r>
            <a:r>
              <a:rPr lang="en-US" dirty="0" err="1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urls</a:t>
            </a:r>
            <a:r>
              <a:rPr lang="en-US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(altered for safety):</a:t>
            </a:r>
          </a:p>
          <a:p>
            <a:r>
              <a:rPr lang="en-US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hxxp</a:t>
            </a:r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[:]//48.218.61.11:33553/Moxi.m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hxxps</a:t>
            </a: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[:]//pastebin.com/raw/7MjG2xsJ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hxxp</a:t>
            </a:r>
            <a:r>
              <a:rPr lang="en-US" dirty="0">
                <a:solidFill>
                  <a:schemeClr val="accent3"/>
                </a:solidFill>
              </a:rPr>
              <a:t>[:]//www.formations-manox.org/fr/wp-admin/Scan/</a:t>
            </a:r>
          </a:p>
        </p:txBody>
      </p:sp>
    </p:spTree>
    <p:extLst>
      <p:ext uri="{BB962C8B-B14F-4D97-AF65-F5344CB8AC3E}">
        <p14:creationId xmlns:p14="http://schemas.microsoft.com/office/powerpoint/2010/main" val="355367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URLs –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>
            <a:normAutofit/>
          </a:bodyPr>
          <a:lstStyle/>
          <a:p>
            <a:r>
              <a:rPr lang="en-US" sz="2400" dirty="0"/>
              <a:t>Phishing </a:t>
            </a:r>
            <a:r>
              <a:rPr lang="en-US" sz="2400" dirty="0" err="1"/>
              <a:t>urls</a:t>
            </a:r>
            <a:r>
              <a:rPr lang="en-US" sz="2400" dirty="0"/>
              <a:t> have the longest </a:t>
            </a:r>
            <a:r>
              <a:rPr lang="en-US" sz="2400" dirty="0" err="1"/>
              <a:t>urls</a:t>
            </a:r>
            <a:r>
              <a:rPr lang="en-US" sz="2400" dirty="0"/>
              <a:t> on average, the longest </a:t>
            </a:r>
            <a:r>
              <a:rPr lang="en-US" sz="2400" dirty="0" err="1"/>
              <a:t>netloc</a:t>
            </a:r>
            <a:r>
              <a:rPr lang="en-US" sz="2400" dirty="0"/>
              <a:t> and domain sections. Also the most likely to have one or more subdomains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urls</a:t>
            </a:r>
            <a:r>
              <a:rPr lang="en-US" sz="2400" dirty="0"/>
              <a:t> have a greater percentage of special characters (29.3% versus 16.2 and 23.2% for malicious and benign 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r>
              <a:rPr lang="en-US" sz="2400" dirty="0"/>
              <a:t>Path sections are on average slightly shorter than benign </a:t>
            </a:r>
            <a:r>
              <a:rPr lang="en-US" sz="2400" dirty="0" err="1"/>
              <a:t>urls</a:t>
            </a:r>
            <a:r>
              <a:rPr lang="en-US" sz="2400" dirty="0"/>
              <a:t> and have a greater propensity for single character paths</a:t>
            </a:r>
          </a:p>
          <a:p>
            <a:r>
              <a:rPr lang="en-US" sz="2400" dirty="0"/>
              <a:t>Path sections have on average a higher number of masques (.468 versus .257 and .109)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3CE93-77EB-44FE-A18F-DC01B6E973D7}"/>
              </a:ext>
            </a:extLst>
          </p:cNvPr>
          <p:cNvSpPr txBox="1"/>
          <p:nvPr/>
        </p:nvSpPr>
        <p:spPr>
          <a:xfrm>
            <a:off x="924560" y="5100320"/>
            <a:ext cx="10302240" cy="12003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Example </a:t>
            </a:r>
            <a:r>
              <a:rPr lang="en-US" dirty="0" err="1">
                <a:solidFill>
                  <a:srgbClr val="00CC00"/>
                </a:solidFill>
              </a:rPr>
              <a:t>url</a:t>
            </a:r>
            <a:r>
              <a:rPr lang="en-US" dirty="0">
                <a:solidFill>
                  <a:srgbClr val="00CC00"/>
                </a:solidFill>
              </a:rPr>
              <a:t> (altered for safety):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hxxp</a:t>
            </a:r>
            <a:r>
              <a:rPr lang="en-US" dirty="0">
                <a:solidFill>
                  <a:schemeClr val="accent3"/>
                </a:solidFill>
              </a:rPr>
              <a:t>[:]//store.ebay.de.roomyb.com/?ebay.de/signin&amp;amp;usingssl=1&amp;amp;puserid=&amp;amp;co_partnerid=2&amp;amp;siteid=77&amp;amp;ru=https:/contact.ebay.be/ws/ebayisapi.dll?m2mcontact&amp;amp;item=164305393996&amp;amp;ul_noapp=true&amp;amp;self=howill99&amp;amp;redirect=0&amp;amp;qid=273594504301</a:t>
            </a:r>
          </a:p>
        </p:txBody>
      </p:sp>
    </p:spTree>
    <p:extLst>
      <p:ext uri="{BB962C8B-B14F-4D97-AF65-F5344CB8AC3E}">
        <p14:creationId xmlns:p14="http://schemas.microsoft.com/office/powerpoint/2010/main" val="69930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1723</Words>
  <Application>Microsoft Office PowerPoint</Application>
  <PresentationFormat>Widescreen</PresentationFormat>
  <Paragraphs>263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Classifying URLs A Machine Learning Approach</vt:lpstr>
      <vt:lpstr>Outline</vt:lpstr>
      <vt:lpstr>Prior Work</vt:lpstr>
      <vt:lpstr>Goals</vt:lpstr>
      <vt:lpstr>Machine Learning Approach</vt:lpstr>
      <vt:lpstr>Data Records</vt:lpstr>
      <vt:lpstr>Features</vt:lpstr>
      <vt:lpstr>Malicious URLs – Key Findings</vt:lpstr>
      <vt:lpstr>Phishing URLs – Key Findings</vt:lpstr>
      <vt:lpstr>Inferential Statistics – Feature Set 1</vt:lpstr>
      <vt:lpstr>New Updates</vt:lpstr>
      <vt:lpstr>Build and test machine learning models</vt:lpstr>
      <vt:lpstr>Model Evaluation Metrics</vt:lpstr>
      <vt:lpstr>Model Evaluation Metrics, cont.</vt:lpstr>
      <vt:lpstr>Model Evaluation Metrics, cont.</vt:lpstr>
      <vt:lpstr>Feature Set 1 – Baseline Scores</vt:lpstr>
      <vt:lpstr>Feature Set 1 – Random Forest Classifier</vt:lpstr>
      <vt:lpstr>Feature Set 1 – Classification Report</vt:lpstr>
      <vt:lpstr>Feature Set 1 – Feature Importance</vt:lpstr>
      <vt:lpstr>Feature Set 1 – Reduced from 96 &gt;&gt;&gt; 22 </vt:lpstr>
      <vt:lpstr>Feature Set 2 – Machine Learning</vt:lpstr>
      <vt:lpstr>Feature Set 2 – Machine Learning</vt:lpstr>
      <vt:lpstr>Feature Set 2 – Baseline Scores</vt:lpstr>
      <vt:lpstr>Feature Set 2 – Parameter Tuning, Validation</vt:lpstr>
      <vt:lpstr>Feature Set 2 – Final Scores</vt:lpstr>
      <vt:lpstr>Feature Set 2 – Final Scores</vt:lpstr>
      <vt:lpstr>Machine Learning Summary</vt:lpstr>
      <vt:lpstr>Next Steps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URLs A Machine Learning Approach</dc:title>
  <dc:creator>Helga Wild</dc:creator>
  <cp:lastModifiedBy>Helga Wild</cp:lastModifiedBy>
  <cp:revision>54</cp:revision>
  <dcterms:created xsi:type="dcterms:W3CDTF">2020-10-21T12:36:14Z</dcterms:created>
  <dcterms:modified xsi:type="dcterms:W3CDTF">2020-11-21T19:54:53Z</dcterms:modified>
</cp:coreProperties>
</file>